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17"/>
  </p:notesMasterIdLst>
  <p:sldIdLst>
    <p:sldId id="256" r:id="rId2"/>
    <p:sldId id="257" r:id="rId3"/>
    <p:sldId id="275" r:id="rId4"/>
    <p:sldId id="276" r:id="rId5"/>
    <p:sldId id="277" r:id="rId6"/>
    <p:sldId id="278" r:id="rId7"/>
    <p:sldId id="262" r:id="rId8"/>
    <p:sldId id="266" r:id="rId9"/>
    <p:sldId id="263" r:id="rId10"/>
    <p:sldId id="264" r:id="rId11"/>
    <p:sldId id="265" r:id="rId12"/>
    <p:sldId id="268" r:id="rId13"/>
    <p:sldId id="279" r:id="rId14"/>
    <p:sldId id="270" r:id="rId15"/>
    <p:sldId id="272" r:id="rId16"/>
  </p:sldIdLst>
  <p:sldSz cx="9144000" cy="6858000" type="screen4x3"/>
  <p:notesSz cx="6858000" cy="9947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32" autoAdjust="0"/>
  </p:normalViewPr>
  <p:slideViewPr>
    <p:cSldViewPr>
      <p:cViewPr varScale="1">
        <p:scale>
          <a:sx n="60" d="100"/>
          <a:sy n="60" d="100"/>
        </p:scale>
        <p:origin x="8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52" y="-90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7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7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2752B28-A38D-4FAC-96D6-00A59D3F02A3}" type="datetimeFigureOut">
              <a:rPr lang="en-US"/>
              <a:pPr>
                <a:defRPr/>
              </a:pPr>
              <a:t>8/6/2018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5635"/>
            <a:ext cx="5486400" cy="4475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873"/>
            <a:ext cx="2971800" cy="4977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873"/>
            <a:ext cx="2971800" cy="4977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78A4F0-78F1-4508-B58B-83511AA7B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444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F201C3-81AE-40F8-BCE0-C52E9BED37F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30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59D3DF-57FA-4C7D-8B3F-B713692F6AE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55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>
                <a:gd name="T0" fmla="*/ 674 w 5532"/>
                <a:gd name="T1" fmla="*/ 2 h 3843"/>
                <a:gd name="T2" fmla="*/ 5531 w 5532"/>
                <a:gd name="T3" fmla="*/ 0 h 3843"/>
                <a:gd name="T4" fmla="*/ 5531 w 5532"/>
                <a:gd name="T5" fmla="*/ 3832 h 3843"/>
                <a:gd name="T6" fmla="*/ 0 w 5532"/>
                <a:gd name="T7" fmla="*/ 3842 h 3843"/>
                <a:gd name="T8" fmla="*/ 6 w 5532"/>
                <a:gd name="T9" fmla="*/ 580 h 3843"/>
                <a:gd name="T10" fmla="*/ 14 w 5532"/>
                <a:gd name="T11" fmla="*/ 547 h 3843"/>
                <a:gd name="T12" fmla="*/ 25 w 5532"/>
                <a:gd name="T13" fmla="*/ 504 h 3843"/>
                <a:gd name="T14" fmla="*/ 36 w 5532"/>
                <a:gd name="T15" fmla="*/ 473 h 3843"/>
                <a:gd name="T16" fmla="*/ 51 w 5532"/>
                <a:gd name="T17" fmla="*/ 458 h 3843"/>
                <a:gd name="T18" fmla="*/ 64 w 5532"/>
                <a:gd name="T19" fmla="*/ 448 h 3843"/>
                <a:gd name="T20" fmla="*/ 656 w 5532"/>
                <a:gd name="T21" fmla="*/ 5 h 3843"/>
                <a:gd name="T22" fmla="*/ 674 w 5532"/>
                <a:gd name="T23" fmla="*/ 2 h 38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>
              <a:gd name="T0" fmla="*/ 2147483647 w 508"/>
              <a:gd name="T1" fmla="*/ 2147483647 h 452"/>
              <a:gd name="T2" fmla="*/ 2147483647 w 508"/>
              <a:gd name="T3" fmla="*/ 2147483647 h 452"/>
              <a:gd name="T4" fmla="*/ 2147483647 w 508"/>
              <a:gd name="T5" fmla="*/ 2147483647 h 452"/>
              <a:gd name="T6" fmla="*/ 2147483647 w 508"/>
              <a:gd name="T7" fmla="*/ 2147483647 h 452"/>
              <a:gd name="T8" fmla="*/ 2147483647 w 508"/>
              <a:gd name="T9" fmla="*/ 2147483647 h 452"/>
              <a:gd name="T10" fmla="*/ 2147483647 w 508"/>
              <a:gd name="T11" fmla="*/ 2147483647 h 452"/>
              <a:gd name="T12" fmla="*/ 2147483647 w 508"/>
              <a:gd name="T13" fmla="*/ 2147483647 h 452"/>
              <a:gd name="T14" fmla="*/ 2147483647 w 508"/>
              <a:gd name="T15" fmla="*/ 2147483647 h 452"/>
              <a:gd name="T16" fmla="*/ 2147483647 w 508"/>
              <a:gd name="T17" fmla="*/ 2147483647 h 452"/>
              <a:gd name="T18" fmla="*/ 2147483647 w 508"/>
              <a:gd name="T19" fmla="*/ 2147483647 h 452"/>
              <a:gd name="T20" fmla="*/ 2147483647 w 508"/>
              <a:gd name="T21" fmla="*/ 2147483647 h 452"/>
              <a:gd name="T22" fmla="*/ 2147483647 w 508"/>
              <a:gd name="T23" fmla="*/ 2147483647 h 452"/>
              <a:gd name="T24" fmla="*/ 2147483647 w 508"/>
              <a:gd name="T25" fmla="*/ 0 h 452"/>
              <a:gd name="T26" fmla="*/ 2147483647 w 508"/>
              <a:gd name="T27" fmla="*/ 2147483647 h 452"/>
              <a:gd name="T28" fmla="*/ 0 w 508"/>
              <a:gd name="T29" fmla="*/ 2147483647 h 452"/>
              <a:gd name="T30" fmla="*/ 2147483647 w 508"/>
              <a:gd name="T31" fmla="*/ 2147483647 h 452"/>
              <a:gd name="T32" fmla="*/ 2147483647 w 508"/>
              <a:gd name="T33" fmla="*/ 2147483647 h 45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>
              <a:gd name="T0" fmla="*/ 0 w 620"/>
              <a:gd name="T1" fmla="*/ 2147483647 h 483"/>
              <a:gd name="T2" fmla="*/ 2147483647 w 620"/>
              <a:gd name="T3" fmla="*/ 2147483647 h 483"/>
              <a:gd name="T4" fmla="*/ 2147483647 w 620"/>
              <a:gd name="T5" fmla="*/ 2147483647 h 483"/>
              <a:gd name="T6" fmla="*/ 2147483647 w 620"/>
              <a:gd name="T7" fmla="*/ 0 h 483"/>
              <a:gd name="T8" fmla="*/ 2147483647 w 620"/>
              <a:gd name="T9" fmla="*/ 2147483647 h 483"/>
              <a:gd name="T10" fmla="*/ 2147483647 w 620"/>
              <a:gd name="T11" fmla="*/ 2147483647 h 483"/>
              <a:gd name="T12" fmla="*/ 2147483647 w 620"/>
              <a:gd name="T13" fmla="*/ 2147483647 h 483"/>
              <a:gd name="T14" fmla="*/ 2147483647 w 620"/>
              <a:gd name="T15" fmla="*/ 2147483647 h 483"/>
              <a:gd name="T16" fmla="*/ 2147483647 w 620"/>
              <a:gd name="T17" fmla="*/ 2147483647 h 483"/>
              <a:gd name="T18" fmla="*/ 2147483647 w 620"/>
              <a:gd name="T19" fmla="*/ 2147483647 h 483"/>
              <a:gd name="T20" fmla="*/ 2147483647 w 620"/>
              <a:gd name="T21" fmla="*/ 2147483647 h 483"/>
              <a:gd name="T22" fmla="*/ 0 w 620"/>
              <a:gd name="T23" fmla="*/ 2147483647 h 4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dt" sz="quarter" idx="10"/>
          </p:nvPr>
        </p:nvSpPr>
        <p:spPr>
          <a:xfrm>
            <a:off x="681038" y="6067425"/>
            <a:ext cx="2300287" cy="3937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08325" y="6067425"/>
            <a:ext cx="3124200" cy="3937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75324"/>
      </p:ext>
    </p:extLst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857232"/>
            <a:ext cx="8077200" cy="64133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71612"/>
            <a:ext cx="8064500" cy="500066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295775" y="71438"/>
            <a:ext cx="419100" cy="357187"/>
          </a:xfrm>
        </p:spPr>
        <p:txBody>
          <a:bodyPr/>
          <a:lstStyle>
            <a:lvl1pPr>
              <a:defRPr lang="en-US" sz="1400" b="1" kern="1200">
                <a:solidFill>
                  <a:srgbClr val="FFFF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F93D44-6078-4934-85DF-8FA0ABA51BF3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70905760"/>
      </p:ext>
    </p:extLst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46050" y="0"/>
            <a:ext cx="8772525" cy="6726238"/>
            <a:chOff x="92" y="0"/>
            <a:chExt cx="5526" cy="4237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1047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>
                  <a:gd name="T0" fmla="*/ 684 w 5526"/>
                  <a:gd name="T1" fmla="*/ 3 h 3828"/>
                  <a:gd name="T2" fmla="*/ 708 w 5526"/>
                  <a:gd name="T3" fmla="*/ 2 h 3828"/>
                  <a:gd name="T4" fmla="*/ 5523 w 5526"/>
                  <a:gd name="T5" fmla="*/ 0 h 3828"/>
                  <a:gd name="T6" fmla="*/ 5525 w 5526"/>
                  <a:gd name="T7" fmla="*/ 3827 h 3828"/>
                  <a:gd name="T8" fmla="*/ 0 w 5526"/>
                  <a:gd name="T9" fmla="*/ 3827 h 3828"/>
                  <a:gd name="T10" fmla="*/ 7 w 5526"/>
                  <a:gd name="T11" fmla="*/ 577 h 3828"/>
                  <a:gd name="T12" fmla="*/ 9 w 5526"/>
                  <a:gd name="T13" fmla="*/ 544 h 3828"/>
                  <a:gd name="T14" fmla="*/ 14 w 5526"/>
                  <a:gd name="T15" fmla="*/ 516 h 3828"/>
                  <a:gd name="T16" fmla="*/ 22 w 5526"/>
                  <a:gd name="T17" fmla="*/ 490 h 3828"/>
                  <a:gd name="T18" fmla="*/ 35 w 5526"/>
                  <a:gd name="T19" fmla="*/ 470 h 3828"/>
                  <a:gd name="T20" fmla="*/ 51 w 5526"/>
                  <a:gd name="T21" fmla="*/ 456 h 3828"/>
                  <a:gd name="T22" fmla="*/ 64 w 5526"/>
                  <a:gd name="T23" fmla="*/ 446 h 3828"/>
                  <a:gd name="T24" fmla="*/ 594 w 5526"/>
                  <a:gd name="T25" fmla="*/ 52 h 3828"/>
                  <a:gd name="T26" fmla="*/ 630 w 5526"/>
                  <a:gd name="T27" fmla="*/ 26 h 3828"/>
                  <a:gd name="T28" fmla="*/ 654 w 5526"/>
                  <a:gd name="T29" fmla="*/ 9 h 3828"/>
                  <a:gd name="T30" fmla="*/ 684 w 5526"/>
                  <a:gd name="T31" fmla="*/ 3 h 382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48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1049" name="Freeform 6"/>
                <p:cNvSpPr>
                  <a:spLocks/>
                </p:cNvSpPr>
                <p:nvPr/>
              </p:nvSpPr>
              <p:spPr bwMode="auto">
                <a:xfrm>
                  <a:off x="127" y="459"/>
                  <a:ext cx="580" cy="533"/>
                </a:xfrm>
                <a:custGeom>
                  <a:avLst/>
                  <a:gdLst>
                    <a:gd name="T0" fmla="*/ 154 w 580"/>
                    <a:gd name="T1" fmla="*/ 440 h 533"/>
                    <a:gd name="T2" fmla="*/ 323 w 580"/>
                    <a:gd name="T3" fmla="*/ 493 h 533"/>
                    <a:gd name="T4" fmla="*/ 372 w 580"/>
                    <a:gd name="T5" fmla="*/ 517 h 533"/>
                    <a:gd name="T6" fmla="*/ 411 w 580"/>
                    <a:gd name="T7" fmla="*/ 532 h 533"/>
                    <a:gd name="T8" fmla="*/ 411 w 580"/>
                    <a:gd name="T9" fmla="*/ 497 h 533"/>
                    <a:gd name="T10" fmla="*/ 415 w 580"/>
                    <a:gd name="T11" fmla="*/ 440 h 533"/>
                    <a:gd name="T12" fmla="*/ 425 w 580"/>
                    <a:gd name="T13" fmla="*/ 395 h 533"/>
                    <a:gd name="T14" fmla="*/ 441 w 580"/>
                    <a:gd name="T15" fmla="*/ 326 h 533"/>
                    <a:gd name="T16" fmla="*/ 457 w 580"/>
                    <a:gd name="T17" fmla="*/ 276 h 533"/>
                    <a:gd name="T18" fmla="*/ 474 w 580"/>
                    <a:gd name="T19" fmla="*/ 240 h 533"/>
                    <a:gd name="T20" fmla="*/ 488 w 580"/>
                    <a:gd name="T21" fmla="*/ 190 h 533"/>
                    <a:gd name="T22" fmla="*/ 504 w 580"/>
                    <a:gd name="T23" fmla="*/ 149 h 533"/>
                    <a:gd name="T24" fmla="*/ 525 w 580"/>
                    <a:gd name="T25" fmla="*/ 102 h 533"/>
                    <a:gd name="T26" fmla="*/ 579 w 580"/>
                    <a:gd name="T27" fmla="*/ 0 h 533"/>
                    <a:gd name="T28" fmla="*/ 28 w 580"/>
                    <a:gd name="T29" fmla="*/ 398 h 533"/>
                    <a:gd name="T30" fmla="*/ 0 w 580"/>
                    <a:gd name="T31" fmla="*/ 420 h 533"/>
                    <a:gd name="T32" fmla="*/ 90 w 580"/>
                    <a:gd name="T33" fmla="*/ 423 h 533"/>
                    <a:gd name="T34" fmla="*/ 154 w 580"/>
                    <a:gd name="T35" fmla="*/ 440 h 53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0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>
                    <a:gd name="T0" fmla="*/ 0 w 620"/>
                    <a:gd name="T1" fmla="*/ 472 h 473"/>
                    <a:gd name="T2" fmla="*/ 15 w 620"/>
                    <a:gd name="T3" fmla="*/ 445 h 473"/>
                    <a:gd name="T4" fmla="*/ 61 w 620"/>
                    <a:gd name="T5" fmla="*/ 411 h 473"/>
                    <a:gd name="T6" fmla="*/ 619 w 620"/>
                    <a:gd name="T7" fmla="*/ 0 h 473"/>
                    <a:gd name="T8" fmla="*/ 466 w 620"/>
                    <a:gd name="T9" fmla="*/ 153 h 473"/>
                    <a:gd name="T10" fmla="*/ 366 w 620"/>
                    <a:gd name="T11" fmla="*/ 315 h 473"/>
                    <a:gd name="T12" fmla="*/ 301 w 620"/>
                    <a:gd name="T13" fmla="*/ 467 h 473"/>
                    <a:gd name="T14" fmla="*/ 222 w 620"/>
                    <a:gd name="T15" fmla="*/ 435 h 473"/>
                    <a:gd name="T16" fmla="*/ 132 w 620"/>
                    <a:gd name="T17" fmla="*/ 413 h 473"/>
                    <a:gd name="T18" fmla="*/ 76 w 620"/>
                    <a:gd name="T19" fmla="*/ 420 h 473"/>
                    <a:gd name="T20" fmla="*/ 30 w 620"/>
                    <a:gd name="T21" fmla="*/ 432 h 473"/>
                    <a:gd name="T22" fmla="*/ 0 w 620"/>
                    <a:gd name="T23" fmla="*/ 472 h 4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3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1034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5" name="Rectangle 10"/>
              <p:cNvSpPr>
                <a:spLocks noChangeArrowheads="1"/>
              </p:cNvSpPr>
              <p:nvPr/>
            </p:nvSpPr>
            <p:spPr bwMode="auto">
              <a:xfrm>
                <a:off x="2354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6" name="Rectangle 11"/>
              <p:cNvSpPr>
                <a:spLocks noChangeArrowheads="1"/>
              </p:cNvSpPr>
              <p:nvPr/>
            </p:nvSpPr>
            <p:spPr bwMode="auto">
              <a:xfrm>
                <a:off x="3113" y="306"/>
                <a:ext cx="232" cy="3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7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8" name="Oval 13"/>
              <p:cNvSpPr>
                <a:spLocks noChangeArrowheads="1"/>
              </p:cNvSpPr>
              <p:nvPr/>
            </p:nvSpPr>
            <p:spPr bwMode="auto">
              <a:xfrm>
                <a:off x="2682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39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>
                  <a:gd name="T0" fmla="*/ 278 w 279"/>
                  <a:gd name="T1" fmla="*/ 65 h 82"/>
                  <a:gd name="T2" fmla="*/ 271 w 279"/>
                  <a:gd name="T3" fmla="*/ 49 h 82"/>
                  <a:gd name="T4" fmla="*/ 254 w 279"/>
                  <a:gd name="T5" fmla="*/ 32 h 82"/>
                  <a:gd name="T6" fmla="*/ 232 w 279"/>
                  <a:gd name="T7" fmla="*/ 20 h 82"/>
                  <a:gd name="T8" fmla="*/ 203 w 279"/>
                  <a:gd name="T9" fmla="*/ 7 h 82"/>
                  <a:gd name="T10" fmla="*/ 168 w 279"/>
                  <a:gd name="T11" fmla="*/ 0 h 82"/>
                  <a:gd name="T12" fmla="*/ 127 w 279"/>
                  <a:gd name="T13" fmla="*/ 0 h 82"/>
                  <a:gd name="T14" fmla="*/ 95 w 279"/>
                  <a:gd name="T15" fmla="*/ 3 h 82"/>
                  <a:gd name="T16" fmla="*/ 63 w 279"/>
                  <a:gd name="T17" fmla="*/ 14 h 82"/>
                  <a:gd name="T18" fmla="*/ 41 w 279"/>
                  <a:gd name="T19" fmla="*/ 29 h 82"/>
                  <a:gd name="T20" fmla="*/ 21 w 279"/>
                  <a:gd name="T21" fmla="*/ 43 h 82"/>
                  <a:gd name="T22" fmla="*/ 5 w 279"/>
                  <a:gd name="T23" fmla="*/ 62 h 82"/>
                  <a:gd name="T24" fmla="*/ 0 w 279"/>
                  <a:gd name="T25" fmla="*/ 71 h 82"/>
                  <a:gd name="T26" fmla="*/ 1 w 279"/>
                  <a:gd name="T27" fmla="*/ 81 h 82"/>
                  <a:gd name="T28" fmla="*/ 14 w 279"/>
                  <a:gd name="T29" fmla="*/ 62 h 82"/>
                  <a:gd name="T30" fmla="*/ 28 w 279"/>
                  <a:gd name="T31" fmla="*/ 51 h 82"/>
                  <a:gd name="T32" fmla="*/ 55 w 279"/>
                  <a:gd name="T33" fmla="*/ 33 h 82"/>
                  <a:gd name="T34" fmla="*/ 78 w 279"/>
                  <a:gd name="T35" fmla="*/ 23 h 82"/>
                  <a:gd name="T36" fmla="*/ 105 w 279"/>
                  <a:gd name="T37" fmla="*/ 14 h 82"/>
                  <a:gd name="T38" fmla="*/ 131 w 279"/>
                  <a:gd name="T39" fmla="*/ 11 h 82"/>
                  <a:gd name="T40" fmla="*/ 147 w 279"/>
                  <a:gd name="T41" fmla="*/ 11 h 82"/>
                  <a:gd name="T42" fmla="*/ 167 w 279"/>
                  <a:gd name="T43" fmla="*/ 13 h 82"/>
                  <a:gd name="T44" fmla="*/ 186 w 279"/>
                  <a:gd name="T45" fmla="*/ 14 h 82"/>
                  <a:gd name="T46" fmla="*/ 206 w 279"/>
                  <a:gd name="T47" fmla="*/ 20 h 82"/>
                  <a:gd name="T48" fmla="*/ 239 w 279"/>
                  <a:gd name="T49" fmla="*/ 35 h 82"/>
                  <a:gd name="T50" fmla="*/ 255 w 279"/>
                  <a:gd name="T51" fmla="*/ 49 h 82"/>
                  <a:gd name="T52" fmla="*/ 278 w 279"/>
                  <a:gd name="T53" fmla="*/ 65 h 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41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042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8" cy="356"/>
              </a:xfrm>
              <a:custGeom>
                <a:avLst/>
                <a:gdLst>
                  <a:gd name="T0" fmla="*/ 10 w 1358"/>
                  <a:gd name="T1" fmla="*/ 345 h 356"/>
                  <a:gd name="T2" fmla="*/ 28 w 1358"/>
                  <a:gd name="T3" fmla="*/ 351 h 356"/>
                  <a:gd name="T4" fmla="*/ 1357 w 1358"/>
                  <a:gd name="T5" fmla="*/ 355 h 356"/>
                  <a:gd name="T6" fmla="*/ 1357 w 1358"/>
                  <a:gd name="T7" fmla="*/ 279 h 356"/>
                  <a:gd name="T8" fmla="*/ 1351 w 1358"/>
                  <a:gd name="T9" fmla="*/ 248 h 356"/>
                  <a:gd name="T10" fmla="*/ 1338 w 1358"/>
                  <a:gd name="T11" fmla="*/ 220 h 356"/>
                  <a:gd name="T12" fmla="*/ 1324 w 1358"/>
                  <a:gd name="T13" fmla="*/ 192 h 356"/>
                  <a:gd name="T14" fmla="*/ 1282 w 1358"/>
                  <a:gd name="T15" fmla="*/ 147 h 356"/>
                  <a:gd name="T16" fmla="*/ 1214 w 1358"/>
                  <a:gd name="T17" fmla="*/ 119 h 356"/>
                  <a:gd name="T18" fmla="*/ 1141 w 1358"/>
                  <a:gd name="T19" fmla="*/ 106 h 356"/>
                  <a:gd name="T20" fmla="*/ 1073 w 1358"/>
                  <a:gd name="T21" fmla="*/ 96 h 356"/>
                  <a:gd name="T22" fmla="*/ 996 w 1358"/>
                  <a:gd name="T23" fmla="*/ 87 h 356"/>
                  <a:gd name="T24" fmla="*/ 906 w 1358"/>
                  <a:gd name="T25" fmla="*/ 81 h 356"/>
                  <a:gd name="T26" fmla="*/ 782 w 1358"/>
                  <a:gd name="T27" fmla="*/ 69 h 356"/>
                  <a:gd name="T28" fmla="*/ 817 w 1358"/>
                  <a:gd name="T29" fmla="*/ 22 h 356"/>
                  <a:gd name="T30" fmla="*/ 823 w 1358"/>
                  <a:gd name="T31" fmla="*/ 2 h 356"/>
                  <a:gd name="T32" fmla="*/ 795 w 1358"/>
                  <a:gd name="T33" fmla="*/ 28 h 356"/>
                  <a:gd name="T34" fmla="*/ 779 w 1358"/>
                  <a:gd name="T35" fmla="*/ 41 h 356"/>
                  <a:gd name="T36" fmla="*/ 762 w 1358"/>
                  <a:gd name="T37" fmla="*/ 57 h 356"/>
                  <a:gd name="T38" fmla="*/ 746 w 1358"/>
                  <a:gd name="T39" fmla="*/ 62 h 356"/>
                  <a:gd name="T40" fmla="*/ 714 w 1358"/>
                  <a:gd name="T41" fmla="*/ 71 h 356"/>
                  <a:gd name="T42" fmla="*/ 661 w 1358"/>
                  <a:gd name="T43" fmla="*/ 72 h 356"/>
                  <a:gd name="T44" fmla="*/ 612 w 1358"/>
                  <a:gd name="T45" fmla="*/ 70 h 356"/>
                  <a:gd name="T46" fmla="*/ 587 w 1358"/>
                  <a:gd name="T47" fmla="*/ 57 h 356"/>
                  <a:gd name="T48" fmla="*/ 571 w 1358"/>
                  <a:gd name="T49" fmla="*/ 46 h 356"/>
                  <a:gd name="T50" fmla="*/ 548 w 1358"/>
                  <a:gd name="T51" fmla="*/ 28 h 356"/>
                  <a:gd name="T52" fmla="*/ 519 w 1358"/>
                  <a:gd name="T53" fmla="*/ 0 h 356"/>
                  <a:gd name="T54" fmla="*/ 527 w 1358"/>
                  <a:gd name="T55" fmla="*/ 24 h 356"/>
                  <a:gd name="T56" fmla="*/ 539 w 1358"/>
                  <a:gd name="T57" fmla="*/ 64 h 356"/>
                  <a:gd name="T58" fmla="*/ 525 w 1358"/>
                  <a:gd name="T59" fmla="*/ 72 h 356"/>
                  <a:gd name="T60" fmla="*/ 379 w 1358"/>
                  <a:gd name="T61" fmla="*/ 80 h 356"/>
                  <a:gd name="T62" fmla="*/ 259 w 1358"/>
                  <a:gd name="T63" fmla="*/ 96 h 356"/>
                  <a:gd name="T64" fmla="*/ 190 w 1358"/>
                  <a:gd name="T65" fmla="*/ 106 h 356"/>
                  <a:gd name="T66" fmla="*/ 123 w 1358"/>
                  <a:gd name="T67" fmla="*/ 119 h 356"/>
                  <a:gd name="T68" fmla="*/ 94 w 1358"/>
                  <a:gd name="T69" fmla="*/ 129 h 356"/>
                  <a:gd name="T70" fmla="*/ 72 w 1358"/>
                  <a:gd name="T71" fmla="*/ 144 h 356"/>
                  <a:gd name="T72" fmla="*/ 43 w 1358"/>
                  <a:gd name="T73" fmla="*/ 171 h 356"/>
                  <a:gd name="T74" fmla="*/ 24 w 1358"/>
                  <a:gd name="T75" fmla="*/ 202 h 356"/>
                  <a:gd name="T76" fmla="*/ 11 w 1358"/>
                  <a:gd name="T77" fmla="*/ 239 h 356"/>
                  <a:gd name="T78" fmla="*/ 4 w 1358"/>
                  <a:gd name="T79" fmla="*/ 267 h 356"/>
                  <a:gd name="T80" fmla="*/ 1 w 1358"/>
                  <a:gd name="T81" fmla="*/ 299 h 356"/>
                  <a:gd name="T82" fmla="*/ 0 w 1358"/>
                  <a:gd name="T83" fmla="*/ 320 h 356"/>
                  <a:gd name="T84" fmla="*/ 10 w 1358"/>
                  <a:gd name="T85" fmla="*/ 345 h 3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>
                  <a:gd name="T0" fmla="*/ 0 w 536"/>
                  <a:gd name="T1" fmla="*/ 183 h 184"/>
                  <a:gd name="T2" fmla="*/ 7 w 536"/>
                  <a:gd name="T3" fmla="*/ 153 h 184"/>
                  <a:gd name="T4" fmla="*/ 17 w 536"/>
                  <a:gd name="T5" fmla="*/ 133 h 184"/>
                  <a:gd name="T6" fmla="*/ 49 w 536"/>
                  <a:gd name="T7" fmla="*/ 110 h 184"/>
                  <a:gd name="T8" fmla="*/ 105 w 536"/>
                  <a:gd name="T9" fmla="*/ 88 h 184"/>
                  <a:gd name="T10" fmla="*/ 147 w 536"/>
                  <a:gd name="T11" fmla="*/ 82 h 184"/>
                  <a:gd name="T12" fmla="*/ 182 w 536"/>
                  <a:gd name="T13" fmla="*/ 74 h 184"/>
                  <a:gd name="T14" fmla="*/ 237 w 536"/>
                  <a:gd name="T15" fmla="*/ 69 h 184"/>
                  <a:gd name="T16" fmla="*/ 279 w 536"/>
                  <a:gd name="T17" fmla="*/ 61 h 184"/>
                  <a:gd name="T18" fmla="*/ 320 w 536"/>
                  <a:gd name="T19" fmla="*/ 54 h 184"/>
                  <a:gd name="T20" fmla="*/ 359 w 536"/>
                  <a:gd name="T21" fmla="*/ 49 h 184"/>
                  <a:gd name="T22" fmla="*/ 405 w 536"/>
                  <a:gd name="T23" fmla="*/ 43 h 184"/>
                  <a:gd name="T24" fmla="*/ 473 w 536"/>
                  <a:gd name="T25" fmla="*/ 42 h 184"/>
                  <a:gd name="T26" fmla="*/ 470 w 536"/>
                  <a:gd name="T27" fmla="*/ 44 h 184"/>
                  <a:gd name="T28" fmla="*/ 506 w 536"/>
                  <a:gd name="T29" fmla="*/ 41 h 184"/>
                  <a:gd name="T30" fmla="*/ 518 w 536"/>
                  <a:gd name="T31" fmla="*/ 27 h 184"/>
                  <a:gd name="T32" fmla="*/ 513 w 536"/>
                  <a:gd name="T33" fmla="*/ 0 h 184"/>
                  <a:gd name="T34" fmla="*/ 533 w 536"/>
                  <a:gd name="T35" fmla="*/ 23 h 184"/>
                  <a:gd name="T36" fmla="*/ 535 w 536"/>
                  <a:gd name="T37" fmla="*/ 39 h 184"/>
                  <a:gd name="T38" fmla="*/ 513 w 536"/>
                  <a:gd name="T39" fmla="*/ 52 h 184"/>
                  <a:gd name="T40" fmla="*/ 470 w 536"/>
                  <a:gd name="T41" fmla="*/ 57 h 184"/>
                  <a:gd name="T42" fmla="*/ 399 w 536"/>
                  <a:gd name="T43" fmla="*/ 61 h 184"/>
                  <a:gd name="T44" fmla="*/ 323 w 536"/>
                  <a:gd name="T45" fmla="*/ 70 h 184"/>
                  <a:gd name="T46" fmla="*/ 263 w 536"/>
                  <a:gd name="T47" fmla="*/ 80 h 184"/>
                  <a:gd name="T48" fmla="*/ 193 w 536"/>
                  <a:gd name="T49" fmla="*/ 90 h 184"/>
                  <a:gd name="T50" fmla="*/ 135 w 536"/>
                  <a:gd name="T51" fmla="*/ 99 h 184"/>
                  <a:gd name="T52" fmla="*/ 92 w 536"/>
                  <a:gd name="T53" fmla="*/ 109 h 184"/>
                  <a:gd name="T54" fmla="*/ 56 w 536"/>
                  <a:gd name="T55" fmla="*/ 128 h 184"/>
                  <a:gd name="T56" fmla="*/ 30 w 536"/>
                  <a:gd name="T57" fmla="*/ 140 h 184"/>
                  <a:gd name="T58" fmla="*/ 15 w 536"/>
                  <a:gd name="T59" fmla="*/ 164 h 184"/>
                  <a:gd name="T60" fmla="*/ 0 w 536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40"/>
              </a:xfrm>
              <a:custGeom>
                <a:avLst/>
                <a:gdLst>
                  <a:gd name="T0" fmla="*/ 0 w 1326"/>
                  <a:gd name="T1" fmla="*/ 10 h 40"/>
                  <a:gd name="T2" fmla="*/ 17 w 1326"/>
                  <a:gd name="T3" fmla="*/ 30 h 40"/>
                  <a:gd name="T4" fmla="*/ 114 w 1326"/>
                  <a:gd name="T5" fmla="*/ 37 h 40"/>
                  <a:gd name="T6" fmla="*/ 381 w 1326"/>
                  <a:gd name="T7" fmla="*/ 36 h 40"/>
                  <a:gd name="T8" fmla="*/ 438 w 1326"/>
                  <a:gd name="T9" fmla="*/ 37 h 40"/>
                  <a:gd name="T10" fmla="*/ 480 w 1326"/>
                  <a:gd name="T11" fmla="*/ 38 h 40"/>
                  <a:gd name="T12" fmla="*/ 578 w 1326"/>
                  <a:gd name="T13" fmla="*/ 38 h 40"/>
                  <a:gd name="T14" fmla="*/ 686 w 1326"/>
                  <a:gd name="T15" fmla="*/ 36 h 40"/>
                  <a:gd name="T16" fmla="*/ 724 w 1326"/>
                  <a:gd name="T17" fmla="*/ 36 h 40"/>
                  <a:gd name="T18" fmla="*/ 819 w 1326"/>
                  <a:gd name="T19" fmla="*/ 38 h 40"/>
                  <a:gd name="T20" fmla="*/ 859 w 1326"/>
                  <a:gd name="T21" fmla="*/ 39 h 40"/>
                  <a:gd name="T22" fmla="*/ 888 w 1326"/>
                  <a:gd name="T23" fmla="*/ 38 h 40"/>
                  <a:gd name="T24" fmla="*/ 962 w 1326"/>
                  <a:gd name="T25" fmla="*/ 36 h 40"/>
                  <a:gd name="T26" fmla="*/ 1004 w 1326"/>
                  <a:gd name="T27" fmla="*/ 38 h 40"/>
                  <a:gd name="T28" fmla="*/ 1045 w 1326"/>
                  <a:gd name="T29" fmla="*/ 37 h 40"/>
                  <a:gd name="T30" fmla="*/ 1072 w 1326"/>
                  <a:gd name="T31" fmla="*/ 36 h 40"/>
                  <a:gd name="T32" fmla="*/ 1119 w 1326"/>
                  <a:gd name="T33" fmla="*/ 36 h 40"/>
                  <a:gd name="T34" fmla="*/ 1145 w 1326"/>
                  <a:gd name="T35" fmla="*/ 37 h 40"/>
                  <a:gd name="T36" fmla="*/ 1171 w 1326"/>
                  <a:gd name="T37" fmla="*/ 38 h 40"/>
                  <a:gd name="T38" fmla="*/ 1233 w 1326"/>
                  <a:gd name="T39" fmla="*/ 37 h 40"/>
                  <a:gd name="T40" fmla="*/ 1257 w 1326"/>
                  <a:gd name="T41" fmla="*/ 37 h 40"/>
                  <a:gd name="T42" fmla="*/ 1325 w 1326"/>
                  <a:gd name="T43" fmla="*/ 32 h 40"/>
                  <a:gd name="T44" fmla="*/ 1291 w 1326"/>
                  <a:gd name="T45" fmla="*/ 22 h 40"/>
                  <a:gd name="T46" fmla="*/ 1271 w 1326"/>
                  <a:gd name="T47" fmla="*/ 22 h 40"/>
                  <a:gd name="T48" fmla="*/ 1249 w 1326"/>
                  <a:gd name="T49" fmla="*/ 23 h 40"/>
                  <a:gd name="T50" fmla="*/ 1081 w 1326"/>
                  <a:gd name="T51" fmla="*/ 15 h 40"/>
                  <a:gd name="T52" fmla="*/ 1015 w 1326"/>
                  <a:gd name="T53" fmla="*/ 17 h 40"/>
                  <a:gd name="T54" fmla="*/ 943 w 1326"/>
                  <a:gd name="T55" fmla="*/ 21 h 40"/>
                  <a:gd name="T56" fmla="*/ 874 w 1326"/>
                  <a:gd name="T57" fmla="*/ 20 h 40"/>
                  <a:gd name="T58" fmla="*/ 819 w 1326"/>
                  <a:gd name="T59" fmla="*/ 18 h 40"/>
                  <a:gd name="T60" fmla="*/ 732 w 1326"/>
                  <a:gd name="T61" fmla="*/ 19 h 40"/>
                  <a:gd name="T62" fmla="*/ 683 w 1326"/>
                  <a:gd name="T63" fmla="*/ 20 h 40"/>
                  <a:gd name="T64" fmla="*/ 655 w 1326"/>
                  <a:gd name="T65" fmla="*/ 21 h 40"/>
                  <a:gd name="T66" fmla="*/ 605 w 1326"/>
                  <a:gd name="T67" fmla="*/ 22 h 40"/>
                  <a:gd name="T68" fmla="*/ 553 w 1326"/>
                  <a:gd name="T69" fmla="*/ 20 h 40"/>
                  <a:gd name="T70" fmla="*/ 524 w 1326"/>
                  <a:gd name="T71" fmla="*/ 19 h 40"/>
                  <a:gd name="T72" fmla="*/ 462 w 1326"/>
                  <a:gd name="T73" fmla="*/ 17 h 40"/>
                  <a:gd name="T74" fmla="*/ 436 w 1326"/>
                  <a:gd name="T75" fmla="*/ 18 h 40"/>
                  <a:gd name="T76" fmla="*/ 378 w 1326"/>
                  <a:gd name="T77" fmla="*/ 21 h 40"/>
                  <a:gd name="T78" fmla="*/ 340 w 1326"/>
                  <a:gd name="T79" fmla="*/ 23 h 40"/>
                  <a:gd name="T80" fmla="*/ 302 w 1326"/>
                  <a:gd name="T81" fmla="*/ 24 h 40"/>
                  <a:gd name="T82" fmla="*/ 258 w 1326"/>
                  <a:gd name="T83" fmla="*/ 22 h 40"/>
                  <a:gd name="T84" fmla="*/ 205 w 1326"/>
                  <a:gd name="T85" fmla="*/ 20 h 40"/>
                  <a:gd name="T86" fmla="*/ 147 w 1326"/>
                  <a:gd name="T87" fmla="*/ 23 h 40"/>
                  <a:gd name="T88" fmla="*/ 133 w 1326"/>
                  <a:gd name="T89" fmla="*/ 23 h 40"/>
                  <a:gd name="T90" fmla="*/ 82 w 1326"/>
                  <a:gd name="T91" fmla="*/ 20 h 40"/>
                  <a:gd name="T92" fmla="*/ 53 w 1326"/>
                  <a:gd name="T93" fmla="*/ 19 h 40"/>
                  <a:gd name="T94" fmla="*/ 38 w 1326"/>
                  <a:gd name="T95" fmla="*/ 20 h 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>
                  <a:gd name="T0" fmla="*/ 73 w 1300"/>
                  <a:gd name="T1" fmla="*/ 142 h 224"/>
                  <a:gd name="T2" fmla="*/ 40 w 1300"/>
                  <a:gd name="T3" fmla="*/ 164 h 224"/>
                  <a:gd name="T4" fmla="*/ 5 w 1300"/>
                  <a:gd name="T5" fmla="*/ 178 h 224"/>
                  <a:gd name="T6" fmla="*/ 11 w 1300"/>
                  <a:gd name="T7" fmla="*/ 203 h 224"/>
                  <a:gd name="T8" fmla="*/ 54 w 1300"/>
                  <a:gd name="T9" fmla="*/ 212 h 224"/>
                  <a:gd name="T10" fmla="*/ 172 w 1300"/>
                  <a:gd name="T11" fmla="*/ 215 h 224"/>
                  <a:gd name="T12" fmla="*/ 420 w 1300"/>
                  <a:gd name="T13" fmla="*/ 210 h 224"/>
                  <a:gd name="T14" fmla="*/ 473 w 1300"/>
                  <a:gd name="T15" fmla="*/ 213 h 224"/>
                  <a:gd name="T16" fmla="*/ 512 w 1300"/>
                  <a:gd name="T17" fmla="*/ 218 h 224"/>
                  <a:gd name="T18" fmla="*/ 603 w 1300"/>
                  <a:gd name="T19" fmla="*/ 218 h 224"/>
                  <a:gd name="T20" fmla="*/ 703 w 1300"/>
                  <a:gd name="T21" fmla="*/ 210 h 224"/>
                  <a:gd name="T22" fmla="*/ 738 w 1300"/>
                  <a:gd name="T23" fmla="*/ 210 h 224"/>
                  <a:gd name="T24" fmla="*/ 827 w 1300"/>
                  <a:gd name="T25" fmla="*/ 219 h 224"/>
                  <a:gd name="T26" fmla="*/ 864 w 1300"/>
                  <a:gd name="T27" fmla="*/ 223 h 224"/>
                  <a:gd name="T28" fmla="*/ 891 w 1300"/>
                  <a:gd name="T29" fmla="*/ 218 h 224"/>
                  <a:gd name="T30" fmla="*/ 960 w 1300"/>
                  <a:gd name="T31" fmla="*/ 210 h 224"/>
                  <a:gd name="T32" fmla="*/ 999 w 1300"/>
                  <a:gd name="T33" fmla="*/ 218 h 224"/>
                  <a:gd name="T34" fmla="*/ 1037 w 1300"/>
                  <a:gd name="T35" fmla="*/ 213 h 224"/>
                  <a:gd name="T36" fmla="*/ 1062 w 1300"/>
                  <a:gd name="T37" fmla="*/ 210 h 224"/>
                  <a:gd name="T38" fmla="*/ 1105 w 1300"/>
                  <a:gd name="T39" fmla="*/ 210 h 224"/>
                  <a:gd name="T40" fmla="*/ 1129 w 1300"/>
                  <a:gd name="T41" fmla="*/ 215 h 224"/>
                  <a:gd name="T42" fmla="*/ 1154 w 1300"/>
                  <a:gd name="T43" fmla="*/ 219 h 224"/>
                  <a:gd name="T44" fmla="*/ 1211 w 1300"/>
                  <a:gd name="T45" fmla="*/ 213 h 224"/>
                  <a:gd name="T46" fmla="*/ 1233 w 1300"/>
                  <a:gd name="T47" fmla="*/ 215 h 224"/>
                  <a:gd name="T48" fmla="*/ 1299 w 1300"/>
                  <a:gd name="T49" fmla="*/ 212 h 224"/>
                  <a:gd name="T50" fmla="*/ 1283 w 1300"/>
                  <a:gd name="T51" fmla="*/ 169 h 224"/>
                  <a:gd name="T52" fmla="*/ 1246 w 1300"/>
                  <a:gd name="T53" fmla="*/ 140 h 224"/>
                  <a:gd name="T54" fmla="*/ 1226 w 1300"/>
                  <a:gd name="T55" fmla="*/ 145 h 224"/>
                  <a:gd name="T56" fmla="*/ 1119 w 1300"/>
                  <a:gd name="T57" fmla="*/ 117 h 224"/>
                  <a:gd name="T58" fmla="*/ 1070 w 1300"/>
                  <a:gd name="T59" fmla="*/ 103 h 224"/>
                  <a:gd name="T60" fmla="*/ 1008 w 1300"/>
                  <a:gd name="T61" fmla="*/ 113 h 224"/>
                  <a:gd name="T62" fmla="*/ 942 w 1300"/>
                  <a:gd name="T63" fmla="*/ 132 h 224"/>
                  <a:gd name="T64" fmla="*/ 878 w 1300"/>
                  <a:gd name="T65" fmla="*/ 126 h 224"/>
                  <a:gd name="T66" fmla="*/ 827 w 1300"/>
                  <a:gd name="T67" fmla="*/ 117 h 224"/>
                  <a:gd name="T68" fmla="*/ 761 w 1300"/>
                  <a:gd name="T69" fmla="*/ 99 h 224"/>
                  <a:gd name="T70" fmla="*/ 721 w 1300"/>
                  <a:gd name="T71" fmla="*/ 80 h 224"/>
                  <a:gd name="T72" fmla="*/ 695 w 1300"/>
                  <a:gd name="T73" fmla="*/ 38 h 224"/>
                  <a:gd name="T74" fmla="*/ 687 w 1300"/>
                  <a:gd name="T75" fmla="*/ 25 h 224"/>
                  <a:gd name="T76" fmla="*/ 614 w 1300"/>
                  <a:gd name="T77" fmla="*/ 25 h 224"/>
                  <a:gd name="T78" fmla="*/ 537 w 1300"/>
                  <a:gd name="T79" fmla="*/ 0 h 224"/>
                  <a:gd name="T80" fmla="*/ 575 w 1300"/>
                  <a:gd name="T81" fmla="*/ 51 h 224"/>
                  <a:gd name="T82" fmla="*/ 560 w 1300"/>
                  <a:gd name="T83" fmla="*/ 87 h 224"/>
                  <a:gd name="T84" fmla="*/ 503 w 1300"/>
                  <a:gd name="T85" fmla="*/ 96 h 224"/>
                  <a:gd name="T86" fmla="*/ 451 w 1300"/>
                  <a:gd name="T87" fmla="*/ 106 h 224"/>
                  <a:gd name="T88" fmla="*/ 389 w 1300"/>
                  <a:gd name="T89" fmla="*/ 129 h 224"/>
                  <a:gd name="T90" fmla="*/ 331 w 1300"/>
                  <a:gd name="T91" fmla="*/ 122 h 224"/>
                  <a:gd name="T92" fmla="*/ 288 w 1300"/>
                  <a:gd name="T93" fmla="*/ 128 h 224"/>
                  <a:gd name="T94" fmla="*/ 233 w 1300"/>
                  <a:gd name="T95" fmla="*/ 131 h 224"/>
                  <a:gd name="T96" fmla="*/ 197 w 1300"/>
                  <a:gd name="T97" fmla="*/ 142 h 224"/>
                  <a:gd name="T98" fmla="*/ 158 w 1300"/>
                  <a:gd name="T99" fmla="*/ 132 h 224"/>
                  <a:gd name="T100" fmla="*/ 118 w 1300"/>
                  <a:gd name="T101" fmla="*/ 134 h 22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Freeform 21"/>
              <p:cNvSpPr>
                <a:spLocks/>
              </p:cNvSpPr>
              <p:nvPr/>
            </p:nvSpPr>
            <p:spPr bwMode="auto">
              <a:xfrm>
                <a:off x="2931" y="310"/>
                <a:ext cx="559" cy="184"/>
              </a:xfrm>
              <a:custGeom>
                <a:avLst/>
                <a:gdLst>
                  <a:gd name="T0" fmla="*/ 558 w 559"/>
                  <a:gd name="T1" fmla="*/ 183 h 184"/>
                  <a:gd name="T2" fmla="*/ 550 w 559"/>
                  <a:gd name="T3" fmla="*/ 153 h 184"/>
                  <a:gd name="T4" fmla="*/ 539 w 559"/>
                  <a:gd name="T5" fmla="*/ 133 h 184"/>
                  <a:gd name="T6" fmla="*/ 505 w 559"/>
                  <a:gd name="T7" fmla="*/ 111 h 184"/>
                  <a:gd name="T8" fmla="*/ 447 w 559"/>
                  <a:gd name="T9" fmla="*/ 88 h 184"/>
                  <a:gd name="T10" fmla="*/ 404 w 559"/>
                  <a:gd name="T11" fmla="*/ 81 h 184"/>
                  <a:gd name="T12" fmla="*/ 367 w 559"/>
                  <a:gd name="T13" fmla="*/ 74 h 184"/>
                  <a:gd name="T14" fmla="*/ 310 w 559"/>
                  <a:gd name="T15" fmla="*/ 69 h 184"/>
                  <a:gd name="T16" fmla="*/ 265 w 559"/>
                  <a:gd name="T17" fmla="*/ 60 h 184"/>
                  <a:gd name="T18" fmla="*/ 224 w 559"/>
                  <a:gd name="T19" fmla="*/ 54 h 184"/>
                  <a:gd name="T20" fmla="*/ 182 w 559"/>
                  <a:gd name="T21" fmla="*/ 49 h 184"/>
                  <a:gd name="T22" fmla="*/ 134 w 559"/>
                  <a:gd name="T23" fmla="*/ 43 h 184"/>
                  <a:gd name="T24" fmla="*/ 64 w 559"/>
                  <a:gd name="T25" fmla="*/ 42 h 184"/>
                  <a:gd name="T26" fmla="*/ 66 w 559"/>
                  <a:gd name="T27" fmla="*/ 44 h 184"/>
                  <a:gd name="T28" fmla="*/ 29 w 559"/>
                  <a:gd name="T29" fmla="*/ 41 h 184"/>
                  <a:gd name="T30" fmla="*/ 17 w 559"/>
                  <a:gd name="T31" fmla="*/ 27 h 184"/>
                  <a:gd name="T32" fmla="*/ 21 w 559"/>
                  <a:gd name="T33" fmla="*/ 0 h 184"/>
                  <a:gd name="T34" fmla="*/ 1 w 559"/>
                  <a:gd name="T35" fmla="*/ 24 h 184"/>
                  <a:gd name="T36" fmla="*/ 0 w 559"/>
                  <a:gd name="T37" fmla="*/ 40 h 184"/>
                  <a:gd name="T38" fmla="*/ 21 w 559"/>
                  <a:gd name="T39" fmla="*/ 52 h 184"/>
                  <a:gd name="T40" fmla="*/ 66 w 559"/>
                  <a:gd name="T41" fmla="*/ 57 h 184"/>
                  <a:gd name="T42" fmla="*/ 140 w 559"/>
                  <a:gd name="T43" fmla="*/ 60 h 184"/>
                  <a:gd name="T44" fmla="*/ 220 w 559"/>
                  <a:gd name="T45" fmla="*/ 70 h 184"/>
                  <a:gd name="T46" fmla="*/ 283 w 559"/>
                  <a:gd name="T47" fmla="*/ 80 h 184"/>
                  <a:gd name="T48" fmla="*/ 356 w 559"/>
                  <a:gd name="T49" fmla="*/ 90 h 184"/>
                  <a:gd name="T50" fmla="*/ 417 w 559"/>
                  <a:gd name="T51" fmla="*/ 100 h 184"/>
                  <a:gd name="T52" fmla="*/ 461 w 559"/>
                  <a:gd name="T53" fmla="*/ 109 h 184"/>
                  <a:gd name="T54" fmla="*/ 498 w 559"/>
                  <a:gd name="T55" fmla="*/ 128 h 184"/>
                  <a:gd name="T56" fmla="*/ 525 w 559"/>
                  <a:gd name="T57" fmla="*/ 140 h 184"/>
                  <a:gd name="T58" fmla="*/ 541 w 559"/>
                  <a:gd name="T59" fmla="*/ 164 h 184"/>
                  <a:gd name="T60" fmla="*/ 558 w 559"/>
                  <a:gd name="T61" fmla="*/ 183 h 18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857250"/>
            <a:ext cx="807720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428750"/>
            <a:ext cx="80645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14813" y="0"/>
            <a:ext cx="49053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58DF2B-9FA6-4BA1-9774-D61BF57C0E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4"/>
          <p:cNvSpPr txBox="1">
            <a:spLocks noChangeArrowheads="1"/>
          </p:cNvSpPr>
          <p:nvPr/>
        </p:nvSpPr>
        <p:spPr bwMode="auto">
          <a:xfrm>
            <a:off x="4643438" y="96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1400" b="1" smtClean="0">
                <a:solidFill>
                  <a:srgbClr val="FFFF99"/>
                </a:solidFill>
                <a:latin typeface="Times New Roman" pitchFamily="18" charset="0"/>
              </a:rPr>
              <a:t>Advanced Counting Techniques</a:t>
            </a:r>
          </a:p>
        </p:txBody>
      </p:sp>
      <p:sp>
        <p:nvSpPr>
          <p:cNvPr id="1031" name="TextBox 25"/>
          <p:cNvSpPr txBox="1">
            <a:spLocks noChangeArrowheads="1"/>
          </p:cNvSpPr>
          <p:nvPr/>
        </p:nvSpPr>
        <p:spPr bwMode="auto">
          <a:xfrm>
            <a:off x="68263" y="120650"/>
            <a:ext cx="3860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rgbClr val="FFFF99"/>
                </a:solidFill>
                <a:latin typeface="Times New Roman" pitchFamily="18" charset="0"/>
              </a:rPr>
              <a:t>103 ICS 253: Discrete Structures 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</p:sldLayoutIdLst>
  <p:transition>
    <p:split orient="vert" dir="in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hhe.com/rose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 sz="quarter"/>
          </p:nvPr>
        </p:nvSpPr>
        <p:spPr>
          <a:xfrm>
            <a:off x="428625" y="3143250"/>
            <a:ext cx="8358188" cy="857250"/>
          </a:xfrm>
          <a:ln w="9525"/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ICS 253: Discrete Structures I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sz="quarter" idx="1"/>
          </p:nvPr>
        </p:nvSpPr>
        <p:spPr>
          <a:xfrm>
            <a:off x="395288" y="4286250"/>
            <a:ext cx="8353425" cy="1500188"/>
          </a:xfrm>
          <a:ln w="9525"/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400" smtClean="0"/>
              <a:t>Advanced Counting Techniques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88" y="2271713"/>
            <a:ext cx="6786562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King Fahd University of Petroleum &amp; Minerals</a:t>
            </a:r>
          </a:p>
          <a:p>
            <a:pPr rtl="1" eaLnBrk="0" fontAlgn="auto" hangingPunct="0">
              <a:spcBef>
                <a:spcPct val="3000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Information &amp; Computer Science Department</a:t>
            </a:r>
          </a:p>
        </p:txBody>
      </p:sp>
      <p:pic>
        <p:nvPicPr>
          <p:cNvPr id="4101" name="Picture 4" descr="KFUPM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1004888"/>
            <a:ext cx="12811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smtClean="0"/>
              <a:t>Examples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smtClean="0"/>
              <a:t>Find a recurrence relation for C</a:t>
            </a:r>
            <a:r>
              <a:rPr lang="en-US" baseline="-25000" smtClean="0"/>
              <a:t>n</a:t>
            </a:r>
            <a:r>
              <a:rPr lang="en-US" smtClean="0"/>
              <a:t>, the number of ways to parenthesize the product of n + 1 numbers, x</a:t>
            </a:r>
            <a:r>
              <a:rPr lang="en-US" baseline="-25000" smtClean="0"/>
              <a:t>0</a:t>
            </a:r>
            <a:r>
              <a:rPr lang="en-US" smtClean="0"/>
              <a:t> . x</a:t>
            </a:r>
            <a:r>
              <a:rPr lang="en-US" baseline="-25000" smtClean="0"/>
              <a:t>l</a:t>
            </a:r>
            <a:r>
              <a:rPr lang="en-US" smtClean="0"/>
              <a:t> . x</a:t>
            </a:r>
            <a:r>
              <a:rPr lang="en-US" baseline="-25000" smtClean="0"/>
              <a:t>2</a:t>
            </a:r>
            <a:r>
              <a:rPr lang="en-US" smtClean="0"/>
              <a:t> . . . . . x</a:t>
            </a:r>
            <a:r>
              <a:rPr lang="en-US" baseline="-25000" smtClean="0"/>
              <a:t>n</a:t>
            </a:r>
            <a:r>
              <a:rPr lang="en-US" smtClean="0"/>
              <a:t> , to specify the order of multiplication.</a:t>
            </a:r>
          </a:p>
          <a:p>
            <a:pPr lvl="1"/>
            <a:r>
              <a:rPr lang="en-US" smtClean="0"/>
              <a:t>What is C2? C3?</a:t>
            </a:r>
          </a:p>
          <a:p>
            <a:pPr lvl="1"/>
            <a:r>
              <a:rPr lang="en-US" smtClean="0"/>
              <a:t>This sequence is called the Catalan Numbers.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60B2AD-DAF5-4F7B-83FC-AAEFC8A2D7FC}" type="slidenum">
              <a:rPr smtClean="0"/>
              <a:pPr>
                <a:defRPr/>
              </a:pPr>
              <a:t>10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593725" y="857250"/>
            <a:ext cx="8299450" cy="641350"/>
          </a:xfrm>
        </p:spPr>
        <p:txBody>
          <a:bodyPr/>
          <a:lstStyle/>
          <a:p>
            <a:r>
              <a:rPr lang="en-US" smtClean="0"/>
              <a:t>Section 8.2:Solving Linear Recurrence Equations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smtClean="0"/>
              <a:t>We will only consider solving linear homogeneous recurrence equations with constant coefficients.</a:t>
            </a:r>
          </a:p>
          <a:p>
            <a:pPr lvl="1"/>
            <a:r>
              <a:rPr lang="en-US" smtClean="0"/>
              <a:t>Linear nonhomogeneous recurrence relations with constant coefficients are ommitted. </a:t>
            </a:r>
          </a:p>
          <a:p>
            <a:pPr lvl="1"/>
            <a:r>
              <a:rPr lang="en-US" smtClean="0"/>
              <a:t>It will be enough for us, especially those related to estimating the complexity of recursive algorithms.</a:t>
            </a:r>
          </a:p>
          <a:p>
            <a:pPr lvl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59E748-20ED-451E-98EE-5782286B4622}" type="slidenum">
              <a:rPr smtClean="0"/>
              <a:pPr>
                <a:defRPr/>
              </a:pPr>
              <a:t>11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73075" y="1131888"/>
            <a:ext cx="8077200" cy="641350"/>
          </a:xfrm>
        </p:spPr>
        <p:txBody>
          <a:bodyPr/>
          <a:lstStyle/>
          <a:p>
            <a:r>
              <a:rPr lang="en-US" smtClean="0"/>
              <a:t>Solving Linear Homogeneous Recurrence Relations with Constant Coefficients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79388" y="2060575"/>
            <a:ext cx="8713787" cy="4511675"/>
          </a:xfrm>
        </p:spPr>
        <p:txBody>
          <a:bodyPr/>
          <a:lstStyle/>
          <a:p>
            <a:r>
              <a:rPr lang="en-US" smtClean="0"/>
              <a:t>A linear homogeneous recurrence relation of degree </a:t>
            </a:r>
            <a:r>
              <a:rPr lang="en-US" i="1" smtClean="0"/>
              <a:t>k</a:t>
            </a:r>
            <a:r>
              <a:rPr lang="en-US" smtClean="0"/>
              <a:t> with constant coefficients is a recurrence relation of the form</a:t>
            </a:r>
          </a:p>
          <a:p>
            <a:pPr>
              <a:buFontTx/>
              <a:buNone/>
            </a:pPr>
            <a:r>
              <a:rPr lang="en-US" smtClean="0"/>
              <a:t>	</a:t>
            </a:r>
          </a:p>
          <a:p>
            <a:pPr>
              <a:buFontTx/>
              <a:buNone/>
            </a:pPr>
            <a:r>
              <a:rPr lang="en-US" smtClean="0"/>
              <a:t>	where </a:t>
            </a:r>
            <a:r>
              <a:rPr lang="en-US" i="1" smtClean="0"/>
              <a:t>c</a:t>
            </a:r>
            <a:r>
              <a:rPr lang="en-US" baseline="-25000" smtClean="0"/>
              <a:t>1</a:t>
            </a:r>
            <a:r>
              <a:rPr lang="en-US" smtClean="0"/>
              <a:t>, </a:t>
            </a:r>
            <a:r>
              <a:rPr lang="en-US" i="1" smtClean="0"/>
              <a:t>c</a:t>
            </a:r>
            <a:r>
              <a:rPr lang="en-US" baseline="-25000" smtClean="0"/>
              <a:t>2</a:t>
            </a:r>
            <a:r>
              <a:rPr lang="en-US" smtClean="0"/>
              <a:t>, . . . , </a:t>
            </a:r>
            <a:r>
              <a:rPr lang="en-US" i="1" smtClean="0"/>
              <a:t>c</a:t>
            </a:r>
            <a:r>
              <a:rPr lang="en-US" i="1" baseline="-25000" smtClean="0"/>
              <a:t>k</a:t>
            </a:r>
            <a:r>
              <a:rPr lang="en-US" smtClean="0"/>
              <a:t> are real numbers, and </a:t>
            </a:r>
            <a:r>
              <a:rPr lang="en-US" i="1" smtClean="0"/>
              <a:t>c</a:t>
            </a:r>
            <a:r>
              <a:rPr lang="en-US" i="1" baseline="-25000" smtClean="0"/>
              <a:t>k</a:t>
            </a:r>
            <a:r>
              <a:rPr lang="en-US" smtClean="0"/>
              <a:t> </a:t>
            </a:r>
            <a:r>
              <a:rPr lang="en-US" smtClean="0">
                <a:sym typeface="Symbol" pitchFamily="18" charset="2"/>
              </a:rPr>
              <a:t> 0</a:t>
            </a:r>
            <a:r>
              <a:rPr lang="en-US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6B6003-10C4-4C56-96D1-C3CE2DF75348}" type="slidenum">
              <a:rPr smtClean="0"/>
              <a:pPr>
                <a:defRPr/>
              </a:pPr>
              <a:t>12</a:t>
            </a:fld>
            <a:endParaRPr dirty="0"/>
          </a:p>
        </p:txBody>
      </p:sp>
      <p:graphicFrame>
        <p:nvGraphicFramePr>
          <p:cNvPr id="15365" name="Object 2"/>
          <p:cNvGraphicFramePr>
            <a:graphicFrameLocks noChangeAspect="1"/>
          </p:cNvGraphicFramePr>
          <p:nvPr/>
        </p:nvGraphicFramePr>
        <p:xfrm>
          <a:off x="2339975" y="3500438"/>
          <a:ext cx="5400675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Equation" r:id="rId3" imgW="1905000" imgH="228600" progId="Equation.DSMT4">
                  <p:embed/>
                </p:oleObj>
              </mc:Choice>
              <mc:Fallback>
                <p:oleObj name="Equation" r:id="rId3" imgW="1905000" imgH="228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3500438"/>
                        <a:ext cx="5400675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73075" y="1203325"/>
            <a:ext cx="8077200" cy="641350"/>
          </a:xfrm>
        </p:spPr>
        <p:txBody>
          <a:bodyPr/>
          <a:lstStyle/>
          <a:p>
            <a:r>
              <a:rPr lang="en-US" smtClean="0"/>
              <a:t>Solving Linear Homogeneous Recurrence Relations with Constant Coefficients (</a:t>
            </a:r>
            <a:r>
              <a:rPr lang="en-US" i="1" smtClean="0"/>
              <a:t>k</a:t>
            </a:r>
            <a:r>
              <a:rPr lang="en-US" smtClean="0"/>
              <a:t>=2)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 marL="0" indent="0">
              <a:buFontTx/>
              <a:buNone/>
            </a:pPr>
            <a:endParaRPr lang="en-US" smtClean="0"/>
          </a:p>
          <a:p>
            <a:pPr marL="0" indent="0">
              <a:buFontTx/>
              <a:buNone/>
            </a:pPr>
            <a:endParaRPr lang="en-US" smtClean="0"/>
          </a:p>
          <a:p>
            <a:pPr marL="0" indent="0">
              <a:buFontTx/>
              <a:buNone/>
            </a:pPr>
            <a:r>
              <a:rPr lang="en-US" smtClean="0"/>
              <a:t>Theorem 1: </a:t>
            </a:r>
          </a:p>
          <a:p>
            <a:pPr marL="0" indent="0">
              <a:buFontTx/>
              <a:buNone/>
            </a:pPr>
            <a:endParaRPr lang="en-US" smtClean="0"/>
          </a:p>
          <a:p>
            <a:pPr marL="0" indent="0">
              <a:buFontTx/>
              <a:buNone/>
            </a:pPr>
            <a:endParaRPr lang="en-US" smtClean="0"/>
          </a:p>
          <a:p>
            <a:pPr marL="0" indent="0">
              <a:buFontTx/>
              <a:buNone/>
            </a:pPr>
            <a:endParaRPr lang="en-US" smtClean="0"/>
          </a:p>
          <a:p>
            <a:pPr marL="0" indent="0">
              <a:buFontTx/>
              <a:buNone/>
            </a:pPr>
            <a:r>
              <a:rPr lang="en-US" smtClean="0"/>
              <a:t>Theorem 2: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54562A-0C68-4EFB-B173-F90837E741B3}" type="slidenum">
              <a:rPr smtClean="0"/>
              <a:pPr>
                <a:defRPr/>
              </a:pPr>
              <a:t>13</a:t>
            </a:fld>
            <a:endParaRPr dirty="0"/>
          </a:p>
        </p:txBody>
      </p:sp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872807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3357563"/>
            <a:ext cx="87471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smtClean="0"/>
              <a:t>Example 1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smtClean="0"/>
              <a:t>Q2, pp 508: Solve these recurrence relations together with the initial conditions given. </a:t>
            </a:r>
          </a:p>
          <a:p>
            <a:pPr>
              <a:buFontTx/>
              <a:buNone/>
            </a:pPr>
            <a:r>
              <a:rPr lang="en-US" smtClean="0"/>
              <a:t>	(d) </a:t>
            </a:r>
            <a:r>
              <a:rPr lang="pt-BR" smtClean="0"/>
              <a:t>a</a:t>
            </a:r>
            <a:r>
              <a:rPr lang="pt-BR" baseline="-25000" smtClean="0"/>
              <a:t>n</a:t>
            </a:r>
            <a:r>
              <a:rPr lang="pt-BR" smtClean="0"/>
              <a:t> = 4a</a:t>
            </a:r>
            <a:r>
              <a:rPr lang="pt-BR" baseline="-25000" smtClean="0"/>
              <a:t>n – 1</a:t>
            </a:r>
            <a:r>
              <a:rPr lang="pt-BR" smtClean="0"/>
              <a:t> – 4a</a:t>
            </a:r>
            <a:r>
              <a:rPr lang="pt-BR" baseline="-25000" smtClean="0"/>
              <a:t>n – 2</a:t>
            </a:r>
            <a:r>
              <a:rPr lang="pt-BR" smtClean="0"/>
              <a:t> for n </a:t>
            </a:r>
            <a:r>
              <a:rPr lang="pt-BR" smtClean="0">
                <a:sym typeface="Symbol" pitchFamily="18" charset="2"/>
              </a:rPr>
              <a:t></a:t>
            </a:r>
            <a:r>
              <a:rPr lang="pt-BR" smtClean="0"/>
              <a:t> 2, a</a:t>
            </a:r>
            <a:r>
              <a:rPr lang="pt-BR" baseline="-25000" smtClean="0"/>
              <a:t>0</a:t>
            </a:r>
            <a:r>
              <a:rPr lang="pt-BR" smtClean="0"/>
              <a:t> = 6, a</a:t>
            </a:r>
            <a:r>
              <a:rPr lang="pt-BR" baseline="-25000" smtClean="0"/>
              <a:t>1</a:t>
            </a:r>
            <a:r>
              <a:rPr lang="pt-BR" smtClean="0"/>
              <a:t> = 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B5008-BE50-42AE-AC36-0044049AE39C}" type="slidenum">
              <a:rPr smtClean="0"/>
              <a:pPr>
                <a:defRPr/>
              </a:pPr>
              <a:t>14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smtClean="0"/>
              <a:t>Example 2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smtClean="0"/>
              <a:t>Q2, pp 508: Solve these recurrence relations together with the initial conditions given. </a:t>
            </a:r>
          </a:p>
          <a:p>
            <a:pPr>
              <a:buFontTx/>
              <a:buNone/>
            </a:pPr>
            <a:r>
              <a:rPr lang="en-US" smtClean="0"/>
              <a:t>	(f) </a:t>
            </a:r>
            <a:r>
              <a:rPr lang="pt-BR" smtClean="0"/>
              <a:t>a</a:t>
            </a:r>
            <a:r>
              <a:rPr lang="pt-BR" baseline="-25000" smtClean="0"/>
              <a:t>n</a:t>
            </a:r>
            <a:r>
              <a:rPr lang="pt-BR" smtClean="0"/>
              <a:t> = 4a</a:t>
            </a:r>
            <a:r>
              <a:rPr lang="pt-BR" baseline="-25000" smtClean="0"/>
              <a:t>n – 2</a:t>
            </a:r>
            <a:r>
              <a:rPr lang="pt-BR" smtClean="0"/>
              <a:t> for n </a:t>
            </a:r>
            <a:r>
              <a:rPr lang="pt-BR" smtClean="0">
                <a:sym typeface="Symbol" pitchFamily="18" charset="2"/>
              </a:rPr>
              <a:t></a:t>
            </a:r>
            <a:r>
              <a:rPr lang="pt-BR" smtClean="0"/>
              <a:t> 2, a</a:t>
            </a:r>
            <a:r>
              <a:rPr lang="pt-BR" baseline="-25000" smtClean="0"/>
              <a:t>0</a:t>
            </a:r>
            <a:r>
              <a:rPr lang="pt-BR" smtClean="0"/>
              <a:t> = 0, a</a:t>
            </a:r>
            <a:r>
              <a:rPr lang="pt-BR" baseline="-25000" smtClean="0"/>
              <a:t>1</a:t>
            </a:r>
            <a:r>
              <a:rPr lang="pt-BR" smtClean="0"/>
              <a:t> = 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0ABDC5-2890-4E9B-9546-7D627AB2F46A}" type="slidenum">
              <a:rPr smtClean="0"/>
              <a:pPr>
                <a:defRPr/>
              </a:pPr>
              <a:t>15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smtClean="0"/>
              <a:t>Reading Assignment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K. H. Rosen, </a:t>
            </a:r>
            <a:r>
              <a:rPr lang="en-US" i="1" u="sng" smtClean="0">
                <a:hlinkClick r:id="rId2"/>
              </a:rPr>
              <a:t>Discrete Mathematics and Its Applications</a:t>
            </a:r>
            <a:r>
              <a:rPr lang="en-US" smtClean="0"/>
              <a:t>, 6</a:t>
            </a:r>
            <a:r>
              <a:rPr lang="en-US" baseline="30000" smtClean="0"/>
              <a:t>th</a:t>
            </a:r>
            <a:r>
              <a:rPr lang="en-US" smtClean="0"/>
              <a:t> Ed., McGraw-Hill, 2006.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Chapter 8 (Sections 8.1 and 8.2 up to the end of page 502)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DBE8AE-1785-407B-B535-93238492719B}" type="slidenum">
              <a:rPr smtClean="0"/>
              <a:pPr>
                <a:defRPr/>
              </a:pPr>
              <a:t>2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39750" y="857250"/>
            <a:ext cx="8550275" cy="641350"/>
          </a:xfrm>
        </p:spPr>
        <p:txBody>
          <a:bodyPr/>
          <a:lstStyle/>
          <a:p>
            <a:r>
              <a:rPr lang="en-US" smtClean="0"/>
              <a:t>Section 8.1: Applications of Recurrence Relations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smtClean="0"/>
              <a:t>Many counting problems cannot be solved easily using the methods discussed in Chapter 6.</a:t>
            </a:r>
          </a:p>
          <a:p>
            <a:r>
              <a:rPr lang="en-US" smtClean="0"/>
              <a:t>We will see how recurrences can be used to solve such problems.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002C49-63B6-4326-80C3-33A81B865FF3}" type="slidenum">
              <a:rPr smtClean="0"/>
              <a:pPr>
                <a:defRPr/>
              </a:pPr>
              <a:t>3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smtClean="0"/>
              <a:t>Example 1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smtClean="0"/>
              <a:t>A pair of rabbits does not breed until they are 2 months old. After they are 2 months old, each pair of rabbits produces another pair each month, as shown in the Figure. Find a recurrence relation for the number of pairs of rabbits on the island after </a:t>
            </a:r>
            <a:r>
              <a:rPr lang="en-US" i="1" smtClean="0"/>
              <a:t>n </a:t>
            </a:r>
            <a:r>
              <a:rPr lang="en-US" smtClean="0"/>
              <a:t>months, assuming that no rabbits ever die.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6955F-94E4-4826-A719-AC891625B236}" type="slidenum">
              <a:rPr smtClean="0"/>
              <a:pPr>
                <a:defRPr/>
              </a:pPr>
              <a:t>4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C3D031-0F02-4D2F-925D-80AC84DE5C80}" type="slidenum">
              <a:rPr smtClean="0"/>
              <a:pPr>
                <a:defRPr/>
              </a:pPr>
              <a:t>5</a:t>
            </a:fld>
            <a:endParaRPr dirty="0"/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852805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smtClean="0"/>
              <a:t>Towers of Hanoi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C233D1-DA82-46A9-8565-9979EBECC693}" type="slidenum">
              <a:rPr smtClean="0"/>
              <a:pPr>
                <a:defRPr/>
              </a:pPr>
              <a:t>6</a:t>
            </a:fld>
            <a:endParaRPr dirty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1989138"/>
            <a:ext cx="3159125" cy="160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8" y="4292600"/>
            <a:ext cx="3746500" cy="160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smtClean="0"/>
              <a:t>Examples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smtClean="0"/>
              <a:t>Find a recurrence relation and give initial conditions for the number of bit strings of length </a:t>
            </a:r>
            <a:r>
              <a:rPr lang="en-US" i="1" smtClean="0"/>
              <a:t>n</a:t>
            </a:r>
            <a:r>
              <a:rPr lang="en-US" smtClean="0"/>
              <a:t> that do not have two consecutive 0s. How many such bit strings are there of length five?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257247-B017-475C-BC43-BEB9790F2952}" type="slidenum">
              <a:rPr smtClean="0"/>
              <a:pPr>
                <a:defRPr/>
              </a:pPr>
              <a:t>7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smtClean="0"/>
              <a:t>Examples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smtClean="0"/>
              <a:t>Q5 Page 494: Find a recurrence relation for the number of bit strings of length n that contain a pair of consecutive 0s.</a:t>
            </a:r>
          </a:p>
          <a:p>
            <a:pPr lvl="1"/>
            <a:r>
              <a:rPr lang="en-US" smtClean="0"/>
              <a:t>What are the initial conditions?</a:t>
            </a:r>
          </a:p>
          <a:p>
            <a:pPr lvl="1"/>
            <a:r>
              <a:rPr lang="en-US" smtClean="0"/>
              <a:t>How many bit strings of length seven contain two consecutive 0s?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29C07F-E617-46A3-9CDE-BDB8E9C6AC6A}" type="slidenum">
              <a:rPr smtClean="0"/>
              <a:pPr>
                <a:defRPr/>
              </a:pPr>
              <a:t>8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73075" y="857250"/>
            <a:ext cx="8077200" cy="641350"/>
          </a:xfrm>
        </p:spPr>
        <p:txBody>
          <a:bodyPr/>
          <a:lstStyle/>
          <a:p>
            <a:r>
              <a:rPr lang="en-US" smtClean="0"/>
              <a:t>Examples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95300" y="1571625"/>
            <a:ext cx="8064500" cy="5000625"/>
          </a:xfrm>
        </p:spPr>
        <p:txBody>
          <a:bodyPr/>
          <a:lstStyle/>
          <a:p>
            <a:r>
              <a:rPr lang="en-US" smtClean="0"/>
              <a:t>A computer system considers a string of decimal digits a valid codeword if it contains an even number of 0 digits. For instance, 1230407869 is valid, whereas 120987045608 is not valid. Let a</a:t>
            </a:r>
            <a:r>
              <a:rPr lang="en-US" baseline="-25000" smtClean="0"/>
              <a:t>n</a:t>
            </a:r>
            <a:r>
              <a:rPr lang="en-US" smtClean="0"/>
              <a:t> be the number of valid n-digit codewords. Find a recurrence relation for a</a:t>
            </a:r>
            <a:r>
              <a:rPr lang="en-US" baseline="-25000" smtClean="0"/>
              <a:t>n</a:t>
            </a:r>
            <a:r>
              <a:rPr lang="en-US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53A7F0-F0E9-48FC-A9FB-9D0140BA99DB}" type="slidenum">
              <a:rPr smtClean="0"/>
              <a:pPr>
                <a:defRPr/>
              </a:pPr>
              <a:t>9</a:t>
            </a:fld>
            <a:endParaRPr dirty="0"/>
          </a:p>
        </p:txBody>
      </p:sp>
    </p:spTree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CLIPBOAR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53479</TotalTime>
  <Words>489</Words>
  <Application>Microsoft Office PowerPoint</Application>
  <PresentationFormat>On-screen Show (4:3)</PresentationFormat>
  <Paragraphs>63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Verdana</vt:lpstr>
      <vt:lpstr>CLIPBOARD</vt:lpstr>
      <vt:lpstr>Equation</vt:lpstr>
      <vt:lpstr>ICS 253: Discrete Structures I</vt:lpstr>
      <vt:lpstr>Reading Assignment</vt:lpstr>
      <vt:lpstr>Section 8.1: Applications of Recurrence Relations</vt:lpstr>
      <vt:lpstr>Example 1</vt:lpstr>
      <vt:lpstr>PowerPoint Presentation</vt:lpstr>
      <vt:lpstr>Towers of Hanoi</vt:lpstr>
      <vt:lpstr>Examples</vt:lpstr>
      <vt:lpstr>Examples</vt:lpstr>
      <vt:lpstr>Examples</vt:lpstr>
      <vt:lpstr>Examples</vt:lpstr>
      <vt:lpstr>Section 8.2:Solving Linear Recurrence Equations</vt:lpstr>
      <vt:lpstr>Solving Linear Homogeneous Recurrence Relations with Constant Coefficients</vt:lpstr>
      <vt:lpstr>Solving Linear Homogeneous Recurrence Relations with Constant Coefficients (k=2)</vt:lpstr>
      <vt:lpstr>Example 1</vt:lpstr>
      <vt:lpstr>Example 2</vt:lpstr>
    </vt:vector>
  </TitlesOfParts>
  <Company>KFUPM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353: Design and Analysis of Algorithms</dc:title>
  <dc:creator>Wasfi G. Al-Khatib</dc:creator>
  <cp:lastModifiedBy>Wasfi Al-Khatib</cp:lastModifiedBy>
  <cp:revision>3738</cp:revision>
  <cp:lastPrinted>2017-08-16T04:43:21Z</cp:lastPrinted>
  <dcterms:created xsi:type="dcterms:W3CDTF">2010-02-19T17:36:10Z</dcterms:created>
  <dcterms:modified xsi:type="dcterms:W3CDTF">2018-08-06T08:32:07Z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TC300033031033</vt:lpwstr>
  </property>
</Properties>
</file>