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43"/>
  </p:notesMasterIdLst>
  <p:sldIdLst>
    <p:sldId id="256" r:id="rId2"/>
    <p:sldId id="346" r:id="rId3"/>
    <p:sldId id="347" r:id="rId4"/>
    <p:sldId id="348" r:id="rId5"/>
    <p:sldId id="349" r:id="rId6"/>
    <p:sldId id="350" r:id="rId7"/>
    <p:sldId id="351" r:id="rId8"/>
    <p:sldId id="352" r:id="rId9"/>
    <p:sldId id="353" r:id="rId10"/>
    <p:sldId id="354" r:id="rId11"/>
    <p:sldId id="355" r:id="rId12"/>
    <p:sldId id="356" r:id="rId13"/>
    <p:sldId id="357" r:id="rId14"/>
    <p:sldId id="358" r:id="rId15"/>
    <p:sldId id="359" r:id="rId16"/>
    <p:sldId id="360" r:id="rId17"/>
    <p:sldId id="385" r:id="rId18"/>
    <p:sldId id="361" r:id="rId19"/>
    <p:sldId id="362" r:id="rId20"/>
    <p:sldId id="363" r:id="rId21"/>
    <p:sldId id="364" r:id="rId22"/>
    <p:sldId id="365" r:id="rId23"/>
    <p:sldId id="366" r:id="rId24"/>
    <p:sldId id="367" r:id="rId25"/>
    <p:sldId id="368" r:id="rId26"/>
    <p:sldId id="369" r:id="rId27"/>
    <p:sldId id="370" r:id="rId28"/>
    <p:sldId id="371" r:id="rId29"/>
    <p:sldId id="372" r:id="rId30"/>
    <p:sldId id="373" r:id="rId31"/>
    <p:sldId id="374" r:id="rId32"/>
    <p:sldId id="375" r:id="rId33"/>
    <p:sldId id="376" r:id="rId34"/>
    <p:sldId id="377" r:id="rId35"/>
    <p:sldId id="378" r:id="rId36"/>
    <p:sldId id="379" r:id="rId37"/>
    <p:sldId id="380" r:id="rId38"/>
    <p:sldId id="381" r:id="rId39"/>
    <p:sldId id="382" r:id="rId40"/>
    <p:sldId id="383" r:id="rId41"/>
    <p:sldId id="384" r:id="rId42"/>
  </p:sldIdLst>
  <p:sldSz cx="9144000" cy="6858000" type="screen4x3"/>
  <p:notesSz cx="6858000" cy="99472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89" d="100"/>
          <a:sy n="89" d="100"/>
        </p:scale>
        <p:origin x="624" y="78"/>
      </p:cViewPr>
      <p:guideLst>
        <p:guide orient="horz" pos="2160"/>
        <p:guide pos="2880"/>
      </p:guideLst>
    </p:cSldViewPr>
  </p:slideViewPr>
  <p:notesTextViewPr>
    <p:cViewPr>
      <p:scale>
        <a:sx n="100" d="100"/>
        <a:sy n="100" d="100"/>
      </p:scale>
      <p:origin x="0" y="0"/>
    </p:cViewPr>
  </p:notesTextViewPr>
  <p:notesViewPr>
    <p:cSldViewPr>
      <p:cViewPr varScale="1">
        <p:scale>
          <a:sx n="82" d="100"/>
          <a:sy n="82" d="100"/>
        </p:scale>
        <p:origin x="-2052" y="-90"/>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335" cy="49832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064" y="0"/>
            <a:ext cx="2972335" cy="49832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92CCEFD-3A3D-494E-B996-62E1FB024B4E}" type="datetimeFigureOut">
              <a:rPr lang="en-US"/>
              <a:pPr>
                <a:defRPr/>
              </a:pPr>
              <a:t>7/23/2018</a:t>
            </a:fld>
            <a:endParaRPr lang="en-US"/>
          </a:p>
        </p:txBody>
      </p:sp>
      <p:sp>
        <p:nvSpPr>
          <p:cNvPr id="4" name="Slide Image Placeholder 3"/>
          <p:cNvSpPr>
            <a:spLocks noGrp="1" noRot="1" noChangeAspect="1"/>
          </p:cNvSpPr>
          <p:nvPr>
            <p:ph type="sldImg" idx="2"/>
          </p:nvPr>
        </p:nvSpPr>
        <p:spPr>
          <a:xfrm>
            <a:off x="941388" y="746125"/>
            <a:ext cx="4975225" cy="37306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725275"/>
            <a:ext cx="5486400" cy="447691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47364"/>
            <a:ext cx="2972335" cy="49832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064" y="9447364"/>
            <a:ext cx="2972335" cy="49832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7C018EA-F935-4A53-B0D0-63108E098974}" type="slidenum">
              <a:rPr lang="en-US"/>
              <a:pPr>
                <a:defRPr/>
              </a:pPr>
              <a:t>‹#›</a:t>
            </a:fld>
            <a:endParaRPr lang="en-US"/>
          </a:p>
        </p:txBody>
      </p:sp>
    </p:spTree>
    <p:extLst>
      <p:ext uri="{BB962C8B-B14F-4D97-AF65-F5344CB8AC3E}">
        <p14:creationId xmlns:p14="http://schemas.microsoft.com/office/powerpoint/2010/main" val="27700629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6AEE2FB-ED3E-4C82-B3CA-BC1975C946A9}" type="slidenum">
              <a:rPr lang="en-US" smtClean="0"/>
              <a:pPr>
                <a:defRPr/>
              </a:pPr>
              <a:t>1</a:t>
            </a:fld>
            <a:endParaRPr lang="en-US"/>
          </a:p>
        </p:txBody>
      </p:sp>
    </p:spTree>
    <p:extLst>
      <p:ext uri="{BB962C8B-B14F-4D97-AF65-F5344CB8AC3E}">
        <p14:creationId xmlns:p14="http://schemas.microsoft.com/office/powerpoint/2010/main" val="3450994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44FB0C5-AD1F-488B-94DD-1B0388611BAD}" type="slidenum">
              <a:rPr lang="en-US" smtClean="0"/>
              <a:pPr>
                <a:defRPr/>
              </a:pPr>
              <a:t>10</a:t>
            </a:fld>
            <a:endParaRPr lang="en-US"/>
          </a:p>
        </p:txBody>
      </p:sp>
    </p:spTree>
    <p:extLst>
      <p:ext uri="{BB962C8B-B14F-4D97-AF65-F5344CB8AC3E}">
        <p14:creationId xmlns:p14="http://schemas.microsoft.com/office/powerpoint/2010/main" val="1513336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2518875-CF70-47E1-8179-788A3AC76448}" type="slidenum">
              <a:rPr lang="en-US" smtClean="0"/>
              <a:pPr>
                <a:defRPr/>
              </a:pPr>
              <a:t>11</a:t>
            </a:fld>
            <a:endParaRPr lang="en-US"/>
          </a:p>
        </p:txBody>
      </p:sp>
    </p:spTree>
    <p:extLst>
      <p:ext uri="{BB962C8B-B14F-4D97-AF65-F5344CB8AC3E}">
        <p14:creationId xmlns:p14="http://schemas.microsoft.com/office/powerpoint/2010/main" val="1232094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A29D510-E64F-4A89-8A3A-E888BBB31F2B}" type="slidenum">
              <a:rPr lang="en-US" smtClean="0"/>
              <a:pPr>
                <a:defRPr/>
              </a:pPr>
              <a:t>12</a:t>
            </a:fld>
            <a:endParaRPr lang="en-US"/>
          </a:p>
        </p:txBody>
      </p:sp>
    </p:spTree>
    <p:extLst>
      <p:ext uri="{BB962C8B-B14F-4D97-AF65-F5344CB8AC3E}">
        <p14:creationId xmlns:p14="http://schemas.microsoft.com/office/powerpoint/2010/main" val="2388691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DD8778B-E88A-4240-A47C-D6920D5077C2}" type="slidenum">
              <a:rPr lang="en-US" smtClean="0"/>
              <a:pPr>
                <a:defRPr/>
              </a:pPr>
              <a:t>13</a:t>
            </a:fld>
            <a:endParaRPr lang="en-US"/>
          </a:p>
        </p:txBody>
      </p:sp>
    </p:spTree>
    <p:extLst>
      <p:ext uri="{BB962C8B-B14F-4D97-AF65-F5344CB8AC3E}">
        <p14:creationId xmlns:p14="http://schemas.microsoft.com/office/powerpoint/2010/main" val="469642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A4E00618-C4D2-4954-92B4-64BF9C4500AD}" type="slidenum">
              <a:rPr lang="en-US" smtClean="0"/>
              <a:pPr>
                <a:defRPr/>
              </a:pPr>
              <a:t>14</a:t>
            </a:fld>
            <a:endParaRPr lang="en-US"/>
          </a:p>
        </p:txBody>
      </p:sp>
    </p:spTree>
    <p:extLst>
      <p:ext uri="{BB962C8B-B14F-4D97-AF65-F5344CB8AC3E}">
        <p14:creationId xmlns:p14="http://schemas.microsoft.com/office/powerpoint/2010/main" val="1792206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84BC1BF-CC38-4FC3-B4B0-92E18E77E0C6}" type="slidenum">
              <a:rPr lang="en-US" smtClean="0"/>
              <a:pPr>
                <a:defRPr/>
              </a:pPr>
              <a:t>15</a:t>
            </a:fld>
            <a:endParaRPr lang="en-US"/>
          </a:p>
        </p:txBody>
      </p:sp>
    </p:spTree>
    <p:extLst>
      <p:ext uri="{BB962C8B-B14F-4D97-AF65-F5344CB8AC3E}">
        <p14:creationId xmlns:p14="http://schemas.microsoft.com/office/powerpoint/2010/main" val="3578726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35143FAE-1DF1-4203-B5CF-528E89A2E597}" type="slidenum">
              <a:rPr lang="en-US" smtClean="0"/>
              <a:pPr>
                <a:defRPr/>
              </a:pPr>
              <a:t>16</a:t>
            </a:fld>
            <a:endParaRPr lang="en-US"/>
          </a:p>
        </p:txBody>
      </p:sp>
    </p:spTree>
    <p:extLst>
      <p:ext uri="{BB962C8B-B14F-4D97-AF65-F5344CB8AC3E}">
        <p14:creationId xmlns:p14="http://schemas.microsoft.com/office/powerpoint/2010/main" val="2528041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C0F1B97-51E0-4E82-B493-4A9E7B5D1DFC}" type="slidenum">
              <a:rPr lang="en-US" smtClean="0"/>
              <a:pPr>
                <a:defRPr/>
              </a:pPr>
              <a:t>18</a:t>
            </a:fld>
            <a:endParaRPr lang="en-US"/>
          </a:p>
        </p:txBody>
      </p:sp>
    </p:spTree>
    <p:extLst>
      <p:ext uri="{BB962C8B-B14F-4D97-AF65-F5344CB8AC3E}">
        <p14:creationId xmlns:p14="http://schemas.microsoft.com/office/powerpoint/2010/main" val="2728384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3020C8BA-00A2-48FB-9F47-B61192F593AE}" type="slidenum">
              <a:rPr lang="en-US" smtClean="0"/>
              <a:pPr>
                <a:defRPr/>
              </a:pPr>
              <a:t>19</a:t>
            </a:fld>
            <a:endParaRPr lang="en-US"/>
          </a:p>
        </p:txBody>
      </p:sp>
    </p:spTree>
    <p:extLst>
      <p:ext uri="{BB962C8B-B14F-4D97-AF65-F5344CB8AC3E}">
        <p14:creationId xmlns:p14="http://schemas.microsoft.com/office/powerpoint/2010/main" val="4052822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ACBAD8B-7FA9-45B6-8C98-B7DE10327287}" type="slidenum">
              <a:rPr lang="en-US" smtClean="0"/>
              <a:pPr>
                <a:defRPr/>
              </a:pPr>
              <a:t>20</a:t>
            </a:fld>
            <a:endParaRPr lang="en-US"/>
          </a:p>
        </p:txBody>
      </p:sp>
    </p:spTree>
    <p:extLst>
      <p:ext uri="{BB962C8B-B14F-4D97-AF65-F5344CB8AC3E}">
        <p14:creationId xmlns:p14="http://schemas.microsoft.com/office/powerpoint/2010/main" val="3430478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54673F4-CA1A-4107-B8CF-94867D384CD5}" type="slidenum">
              <a:rPr lang="en-US" smtClean="0"/>
              <a:pPr>
                <a:defRPr/>
              </a:pPr>
              <a:t>2</a:t>
            </a:fld>
            <a:endParaRPr lang="en-US"/>
          </a:p>
        </p:txBody>
      </p:sp>
    </p:spTree>
    <p:extLst>
      <p:ext uri="{BB962C8B-B14F-4D97-AF65-F5344CB8AC3E}">
        <p14:creationId xmlns:p14="http://schemas.microsoft.com/office/powerpoint/2010/main" val="3572809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117E9870-4085-4B14-9CD6-F76DE9ADA2F5}" type="slidenum">
              <a:rPr lang="en-US" smtClean="0"/>
              <a:pPr>
                <a:defRPr/>
              </a:pPr>
              <a:t>21</a:t>
            </a:fld>
            <a:endParaRPr lang="en-US"/>
          </a:p>
        </p:txBody>
      </p:sp>
    </p:spTree>
    <p:extLst>
      <p:ext uri="{BB962C8B-B14F-4D97-AF65-F5344CB8AC3E}">
        <p14:creationId xmlns:p14="http://schemas.microsoft.com/office/powerpoint/2010/main" val="3337467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1CE4959-7267-415E-9731-7ECBB080A2B8}" type="slidenum">
              <a:rPr lang="en-US" smtClean="0"/>
              <a:pPr>
                <a:defRPr/>
              </a:pPr>
              <a:t>22</a:t>
            </a:fld>
            <a:endParaRPr lang="en-US"/>
          </a:p>
        </p:txBody>
      </p:sp>
    </p:spTree>
    <p:extLst>
      <p:ext uri="{BB962C8B-B14F-4D97-AF65-F5344CB8AC3E}">
        <p14:creationId xmlns:p14="http://schemas.microsoft.com/office/powerpoint/2010/main" val="23314892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97EDE1E-2DBD-441D-8028-4B6684F621A5}" type="slidenum">
              <a:rPr lang="en-US" smtClean="0"/>
              <a:pPr>
                <a:defRPr/>
              </a:pPr>
              <a:t>23</a:t>
            </a:fld>
            <a:endParaRPr lang="en-US"/>
          </a:p>
        </p:txBody>
      </p:sp>
    </p:spTree>
    <p:extLst>
      <p:ext uri="{BB962C8B-B14F-4D97-AF65-F5344CB8AC3E}">
        <p14:creationId xmlns:p14="http://schemas.microsoft.com/office/powerpoint/2010/main" val="40491044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99B8B802-79E2-49DA-9FD3-88130DCE57C3}" type="slidenum">
              <a:rPr lang="en-US" smtClean="0"/>
              <a:pPr>
                <a:defRPr/>
              </a:pPr>
              <a:t>24</a:t>
            </a:fld>
            <a:endParaRPr lang="en-US"/>
          </a:p>
        </p:txBody>
      </p:sp>
    </p:spTree>
    <p:extLst>
      <p:ext uri="{BB962C8B-B14F-4D97-AF65-F5344CB8AC3E}">
        <p14:creationId xmlns:p14="http://schemas.microsoft.com/office/powerpoint/2010/main" val="28710084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6F979EE2-65E2-4430-9190-B6831A0F94B1}" type="slidenum">
              <a:rPr lang="en-US" smtClean="0"/>
              <a:pPr>
                <a:defRPr/>
              </a:pPr>
              <a:t>25</a:t>
            </a:fld>
            <a:endParaRPr lang="en-US"/>
          </a:p>
        </p:txBody>
      </p:sp>
    </p:spTree>
    <p:extLst>
      <p:ext uri="{BB962C8B-B14F-4D97-AF65-F5344CB8AC3E}">
        <p14:creationId xmlns:p14="http://schemas.microsoft.com/office/powerpoint/2010/main" val="34386861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mc:AlternateContent xmlns:mc="http://schemas.openxmlformats.org/markup-compatibility/2006" xmlns:a14="http://schemas.microsoft.com/office/drawing/2010/main">
        <mc:Choice Requires="a14">
          <p:sp>
            <p:nvSpPr>
              <p:cNvPr id="71683" name="Notes Placeholder 2"/>
              <p:cNvSpPr>
                <a:spLocks noGrp="1"/>
              </p:cNvSpPr>
              <p:nvPr>
                <p:ph type="body" idx="1"/>
              </p:nvPr>
            </p:nvSpPr>
            <p:spPr bwMode="auto">
              <a:noFill/>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mc:Choice>
        <mc:Fallback xmlns="">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Solution: Let </a:t>
                </a:r>
                <a:r>
                  <a:rPr lang="en-US" i="0" dirty="0" smtClean="0">
                    <a:latin typeface="Cambria Math" panose="02040503050406030204" pitchFamily="18" charset="0"/>
                  </a:rPr>
                  <a:t>𝑎_𝑗</a:t>
                </a:r>
                <a:r>
                  <a:rPr lang="en-US" dirty="0" smtClean="0"/>
                  <a:t> be the number of games played on or before the </a:t>
                </a:r>
                <a:r>
                  <a:rPr lang="en-US" dirty="0" err="1" smtClean="0"/>
                  <a:t>jth</a:t>
                </a:r>
                <a:r>
                  <a:rPr lang="en-US" dirty="0" smtClean="0"/>
                  <a:t> day of the month. Then</a:t>
                </a:r>
              </a:p>
              <a:p>
                <a:r>
                  <a:rPr lang="en-US" i="0" dirty="0" smtClean="0">
                    <a:latin typeface="Cambria Math" panose="02040503050406030204" pitchFamily="18" charset="0"/>
                  </a:rPr>
                  <a:t>𝑎</a:t>
                </a:r>
                <a:r>
                  <a:rPr lang="en-US" i="0" smtClean="0">
                    <a:latin typeface="Cambria Math" panose="02040503050406030204" pitchFamily="18" charset="0"/>
                  </a:rPr>
                  <a:t>_1</a:t>
                </a:r>
                <a:r>
                  <a:rPr lang="en-US" i="0" smtClean="0">
                    <a:latin typeface="Cambria Math" panose="02040503050406030204" pitchFamily="18" charset="0"/>
                  </a:rPr>
                  <a:t>, </a:t>
                </a:r>
                <a:r>
                  <a:rPr lang="en-US" i="0" smtClean="0">
                    <a:latin typeface="Cambria Math" panose="02040503050406030204" pitchFamily="18" charset="0"/>
                  </a:rPr>
                  <a:t>𝑎_2</a:t>
                </a:r>
                <a:r>
                  <a:rPr lang="en-US" i="0" dirty="0" smtClean="0">
                    <a:latin typeface="Cambria Math" panose="02040503050406030204" pitchFamily="18" charset="0"/>
                  </a:rPr>
                  <a:t>, </a:t>
                </a:r>
                <a:r>
                  <a:rPr lang="en-US" i="0" smtClean="0">
                    <a:latin typeface="Cambria Math" panose="02040503050406030204" pitchFamily="18" charset="0"/>
                  </a:rPr>
                  <a:t>…, </a:t>
                </a:r>
                <a:r>
                  <a:rPr lang="en-US" i="0" smtClean="0">
                    <a:latin typeface="Cambria Math" panose="02040503050406030204" pitchFamily="18" charset="0"/>
                  </a:rPr>
                  <a:t>𝑎_30  </a:t>
                </a:r>
                <a:r>
                  <a:rPr lang="en-US" dirty="0" smtClean="0"/>
                  <a:t>is an increasing sequence of distinct positive integers, with </a:t>
                </a:r>
                <a:r>
                  <a:rPr lang="en-US" i="0" dirty="0" smtClean="0">
                    <a:latin typeface="Cambria Math" panose="02040503050406030204" pitchFamily="18" charset="0"/>
                  </a:rPr>
                  <a:t>1 &lt;= </a:t>
                </a:r>
                <a:r>
                  <a:rPr lang="en-US" i="0" dirty="0" err="1" smtClean="0">
                    <a:latin typeface="Cambria Math" panose="02040503050406030204" pitchFamily="18" charset="0"/>
                  </a:rPr>
                  <a:t>𝑎_𝑗</a:t>
                </a:r>
                <a:r>
                  <a:rPr lang="en-US" i="0" dirty="0" smtClean="0">
                    <a:latin typeface="Cambria Math" panose="02040503050406030204" pitchFamily="18" charset="0"/>
                  </a:rPr>
                  <a:t>  &lt;= 45</a:t>
                </a:r>
                <a:r>
                  <a:rPr lang="en-US" dirty="0" smtClean="0"/>
                  <a:t>. </a:t>
                </a:r>
              </a:p>
              <a:p>
                <a:r>
                  <a:rPr lang="en-US" dirty="0" smtClean="0"/>
                  <a:t>Moreover, </a:t>
                </a:r>
                <a:r>
                  <a:rPr lang="en-US" i="0" dirty="0" smtClean="0">
                    <a:latin typeface="Cambria Math" panose="02040503050406030204" pitchFamily="18" charset="0"/>
                  </a:rPr>
                  <a:t>𝑎_1  + 14, 𝑎_2  + 14,…, 𝑎_30  + 14 </a:t>
                </a:r>
                <a:r>
                  <a:rPr lang="en-US" dirty="0" smtClean="0"/>
                  <a:t>is also an increasing sequence of distinct positive integers,</a:t>
                </a:r>
              </a:p>
              <a:p>
                <a:r>
                  <a:rPr lang="en-US" dirty="0" smtClean="0"/>
                  <a:t>with </a:t>
                </a:r>
                <a:r>
                  <a:rPr lang="en-US" i="0" dirty="0" smtClean="0">
                    <a:latin typeface="Cambria Math" panose="02040503050406030204" pitchFamily="18" charset="0"/>
                  </a:rPr>
                  <a:t>15 &lt;= </a:t>
                </a:r>
                <a:r>
                  <a:rPr lang="en-US" i="0" dirty="0" err="1" smtClean="0">
                    <a:latin typeface="Cambria Math" panose="02040503050406030204" pitchFamily="18" charset="0"/>
                  </a:rPr>
                  <a:t>𝑎_𝑗</a:t>
                </a:r>
                <a:r>
                  <a:rPr lang="en-US" i="0" dirty="0" smtClean="0">
                    <a:latin typeface="Cambria Math" panose="02040503050406030204" pitchFamily="18" charset="0"/>
                  </a:rPr>
                  <a:t>  + 14 &lt;= 59</a:t>
                </a:r>
                <a:r>
                  <a:rPr lang="en-US" dirty="0" smtClean="0"/>
                  <a:t>.</a:t>
                </a:r>
              </a:p>
              <a:p>
                <a:r>
                  <a:rPr lang="en-US" dirty="0" smtClean="0"/>
                  <a:t>The 60 positive integers a\, #2, • • •»#30? #l + 14, «2 + 14,..., «3o + 14 are all less than or</a:t>
                </a:r>
              </a:p>
              <a:p>
                <a:r>
                  <a:rPr lang="en-US" dirty="0" smtClean="0"/>
                  <a:t>equal to 59. Hence, by the pigeonhole principle two of these integers are equal. Because the</a:t>
                </a:r>
              </a:p>
            </p:txBody>
          </p:sp>
        </mc:Fallback>
      </mc:AlternateContent>
      <p:sp>
        <p:nvSpPr>
          <p:cNvPr id="4" name="Slide Number Placeholder 3"/>
          <p:cNvSpPr>
            <a:spLocks noGrp="1"/>
          </p:cNvSpPr>
          <p:nvPr>
            <p:ph type="sldNum" sz="quarter" idx="5"/>
          </p:nvPr>
        </p:nvSpPr>
        <p:spPr/>
        <p:txBody>
          <a:bodyPr/>
          <a:lstStyle/>
          <a:p>
            <a:pPr>
              <a:defRPr/>
            </a:pPr>
            <a:fld id="{3B72A0FE-2CC8-4321-8024-DDA505FB7E27}" type="slidenum">
              <a:rPr lang="en-US" smtClean="0"/>
              <a:pPr>
                <a:defRPr/>
              </a:pPr>
              <a:t>26</a:t>
            </a:fld>
            <a:endParaRPr lang="en-US"/>
          </a:p>
        </p:txBody>
      </p:sp>
    </p:spTree>
    <p:extLst>
      <p:ext uri="{BB962C8B-B14F-4D97-AF65-F5344CB8AC3E}">
        <p14:creationId xmlns:p14="http://schemas.microsoft.com/office/powerpoint/2010/main" val="20853001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CAA06B5-2199-4E9E-BA4C-FC63ADF84946}" type="slidenum">
              <a:rPr lang="en-US" smtClean="0"/>
              <a:pPr>
                <a:defRPr/>
              </a:pPr>
              <a:t>27</a:t>
            </a:fld>
            <a:endParaRPr lang="en-US"/>
          </a:p>
        </p:txBody>
      </p:sp>
    </p:spTree>
    <p:extLst>
      <p:ext uri="{BB962C8B-B14F-4D97-AF65-F5344CB8AC3E}">
        <p14:creationId xmlns:p14="http://schemas.microsoft.com/office/powerpoint/2010/main" val="38352789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A082ACE-BC0A-4BE4-BE81-8ED1920BA17D}" type="slidenum">
              <a:rPr lang="en-US" smtClean="0"/>
              <a:pPr>
                <a:defRPr/>
              </a:pPr>
              <a:t>28</a:t>
            </a:fld>
            <a:endParaRPr lang="en-US"/>
          </a:p>
        </p:txBody>
      </p:sp>
    </p:spTree>
    <p:extLst>
      <p:ext uri="{BB962C8B-B14F-4D97-AF65-F5344CB8AC3E}">
        <p14:creationId xmlns:p14="http://schemas.microsoft.com/office/powerpoint/2010/main" val="22275398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71CA71E-38A4-472D-AAB6-B4343BF4F1DA}" type="slidenum">
              <a:rPr lang="en-US" smtClean="0"/>
              <a:pPr>
                <a:defRPr/>
              </a:pPr>
              <a:t>29</a:t>
            </a:fld>
            <a:endParaRPr lang="en-US"/>
          </a:p>
        </p:txBody>
      </p:sp>
    </p:spTree>
    <p:extLst>
      <p:ext uri="{BB962C8B-B14F-4D97-AF65-F5344CB8AC3E}">
        <p14:creationId xmlns:p14="http://schemas.microsoft.com/office/powerpoint/2010/main" val="27949972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4177815-74D1-49E0-89C6-461F26715DA6}" type="slidenum">
              <a:rPr lang="en-US" smtClean="0"/>
              <a:pPr>
                <a:defRPr/>
              </a:pPr>
              <a:t>30</a:t>
            </a:fld>
            <a:endParaRPr lang="en-US"/>
          </a:p>
        </p:txBody>
      </p:sp>
    </p:spTree>
    <p:extLst>
      <p:ext uri="{BB962C8B-B14F-4D97-AF65-F5344CB8AC3E}">
        <p14:creationId xmlns:p14="http://schemas.microsoft.com/office/powerpoint/2010/main" val="3121823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F061468-FB12-44E6-BC33-6F7839D1C82C}" type="slidenum">
              <a:rPr lang="en-US" smtClean="0"/>
              <a:pPr>
                <a:defRPr/>
              </a:pPr>
              <a:t>3</a:t>
            </a:fld>
            <a:endParaRPr lang="en-US"/>
          </a:p>
        </p:txBody>
      </p:sp>
    </p:spTree>
    <p:extLst>
      <p:ext uri="{BB962C8B-B14F-4D97-AF65-F5344CB8AC3E}">
        <p14:creationId xmlns:p14="http://schemas.microsoft.com/office/powerpoint/2010/main" val="26643222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7FBF32E-E9C5-44A7-989C-55292EDFC68B}" type="slidenum">
              <a:rPr lang="en-US" smtClean="0"/>
              <a:pPr>
                <a:defRPr/>
              </a:pPr>
              <a:t>31</a:t>
            </a:fld>
            <a:endParaRPr lang="en-US"/>
          </a:p>
        </p:txBody>
      </p:sp>
    </p:spTree>
    <p:extLst>
      <p:ext uri="{BB962C8B-B14F-4D97-AF65-F5344CB8AC3E}">
        <p14:creationId xmlns:p14="http://schemas.microsoft.com/office/powerpoint/2010/main" val="10411973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7D0C605-3A2D-442B-BCA8-1E0D64A497D4}" type="slidenum">
              <a:rPr lang="en-US" smtClean="0"/>
              <a:pPr>
                <a:defRPr/>
              </a:pPr>
              <a:t>32</a:t>
            </a:fld>
            <a:endParaRPr lang="en-US"/>
          </a:p>
        </p:txBody>
      </p:sp>
    </p:spTree>
    <p:extLst>
      <p:ext uri="{BB962C8B-B14F-4D97-AF65-F5344CB8AC3E}">
        <p14:creationId xmlns:p14="http://schemas.microsoft.com/office/powerpoint/2010/main" val="13855571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EB430CA-9C49-431C-9497-056D08A6BEFF}" type="slidenum">
              <a:rPr lang="en-US" smtClean="0"/>
              <a:pPr>
                <a:defRPr/>
              </a:pPr>
              <a:t>33</a:t>
            </a:fld>
            <a:endParaRPr lang="en-US"/>
          </a:p>
        </p:txBody>
      </p:sp>
    </p:spTree>
    <p:extLst>
      <p:ext uri="{BB962C8B-B14F-4D97-AF65-F5344CB8AC3E}">
        <p14:creationId xmlns:p14="http://schemas.microsoft.com/office/powerpoint/2010/main" val="22209926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B930D8C-8F02-4D7E-A542-3166F1DA55B4}" type="slidenum">
              <a:rPr lang="en-US" smtClean="0"/>
              <a:pPr>
                <a:defRPr/>
              </a:pPr>
              <a:t>34</a:t>
            </a:fld>
            <a:endParaRPr lang="en-US"/>
          </a:p>
        </p:txBody>
      </p:sp>
    </p:spTree>
    <p:extLst>
      <p:ext uri="{BB962C8B-B14F-4D97-AF65-F5344CB8AC3E}">
        <p14:creationId xmlns:p14="http://schemas.microsoft.com/office/powerpoint/2010/main" val="31463776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5C7E526-EEF4-46F9-A042-159B4D0863C1}" type="slidenum">
              <a:rPr lang="en-US" smtClean="0"/>
              <a:pPr>
                <a:defRPr/>
              </a:pPr>
              <a:t>35</a:t>
            </a:fld>
            <a:endParaRPr lang="en-US"/>
          </a:p>
        </p:txBody>
      </p:sp>
    </p:spTree>
    <p:extLst>
      <p:ext uri="{BB962C8B-B14F-4D97-AF65-F5344CB8AC3E}">
        <p14:creationId xmlns:p14="http://schemas.microsoft.com/office/powerpoint/2010/main" val="31937798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8EA870E1-091F-45C5-B400-114838796BD1}" type="slidenum">
              <a:rPr lang="en-US" smtClean="0"/>
              <a:pPr>
                <a:defRPr/>
              </a:pPr>
              <a:t>36</a:t>
            </a:fld>
            <a:endParaRPr lang="en-US"/>
          </a:p>
        </p:txBody>
      </p:sp>
    </p:spTree>
    <p:extLst>
      <p:ext uri="{BB962C8B-B14F-4D97-AF65-F5344CB8AC3E}">
        <p14:creationId xmlns:p14="http://schemas.microsoft.com/office/powerpoint/2010/main" val="36065658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41D3D1E4-D4A8-422E-A52E-55C305DCBB44}" type="slidenum">
              <a:rPr lang="en-US" smtClean="0"/>
              <a:pPr>
                <a:defRPr/>
              </a:pPr>
              <a:t>37</a:t>
            </a:fld>
            <a:endParaRPr lang="en-US"/>
          </a:p>
        </p:txBody>
      </p:sp>
    </p:spTree>
    <p:extLst>
      <p:ext uri="{BB962C8B-B14F-4D97-AF65-F5344CB8AC3E}">
        <p14:creationId xmlns:p14="http://schemas.microsoft.com/office/powerpoint/2010/main" val="12228030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9F809B8-40BA-45E8-BFE0-F754BE18AD9D}" type="slidenum">
              <a:rPr lang="en-US" smtClean="0"/>
              <a:pPr>
                <a:defRPr/>
              </a:pPr>
              <a:t>38</a:t>
            </a:fld>
            <a:endParaRPr lang="en-US"/>
          </a:p>
        </p:txBody>
      </p:sp>
    </p:spTree>
    <p:extLst>
      <p:ext uri="{BB962C8B-B14F-4D97-AF65-F5344CB8AC3E}">
        <p14:creationId xmlns:p14="http://schemas.microsoft.com/office/powerpoint/2010/main" val="19811688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9059D59-82AC-42CC-86E9-C685EF97DB13}" type="slidenum">
              <a:rPr lang="en-US" smtClean="0"/>
              <a:pPr>
                <a:defRPr/>
              </a:pPr>
              <a:t>39</a:t>
            </a:fld>
            <a:endParaRPr lang="en-US"/>
          </a:p>
        </p:txBody>
      </p:sp>
    </p:spTree>
    <p:extLst>
      <p:ext uri="{BB962C8B-B14F-4D97-AF65-F5344CB8AC3E}">
        <p14:creationId xmlns:p14="http://schemas.microsoft.com/office/powerpoint/2010/main" val="41395819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041156B-A649-4AC0-89EE-2D624C5F4CDC}" type="slidenum">
              <a:rPr lang="en-US" smtClean="0"/>
              <a:pPr>
                <a:defRPr/>
              </a:pPr>
              <a:t>40</a:t>
            </a:fld>
            <a:endParaRPr lang="en-US"/>
          </a:p>
        </p:txBody>
      </p:sp>
    </p:spTree>
    <p:extLst>
      <p:ext uri="{BB962C8B-B14F-4D97-AF65-F5344CB8AC3E}">
        <p14:creationId xmlns:p14="http://schemas.microsoft.com/office/powerpoint/2010/main" val="3793155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706CE31-7C4D-488B-86BA-7FEE76438E16}" type="slidenum">
              <a:rPr lang="en-US" smtClean="0"/>
              <a:pPr>
                <a:defRPr/>
              </a:pPr>
              <a:t>4</a:t>
            </a:fld>
            <a:endParaRPr lang="en-US"/>
          </a:p>
        </p:txBody>
      </p:sp>
    </p:spTree>
    <p:extLst>
      <p:ext uri="{BB962C8B-B14F-4D97-AF65-F5344CB8AC3E}">
        <p14:creationId xmlns:p14="http://schemas.microsoft.com/office/powerpoint/2010/main" val="3267267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3BE5F91-EAB5-4EA8-A2E6-C3CDE9CDD8E9}" type="slidenum">
              <a:rPr lang="en-US" smtClean="0"/>
              <a:pPr>
                <a:defRPr/>
              </a:pPr>
              <a:t>5</a:t>
            </a:fld>
            <a:endParaRPr lang="en-US"/>
          </a:p>
        </p:txBody>
      </p:sp>
    </p:spTree>
    <p:extLst>
      <p:ext uri="{BB962C8B-B14F-4D97-AF65-F5344CB8AC3E}">
        <p14:creationId xmlns:p14="http://schemas.microsoft.com/office/powerpoint/2010/main" val="2571535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020E870-14A0-441C-816A-573A3DA26CEA}" type="slidenum">
              <a:rPr lang="en-US" smtClean="0"/>
              <a:pPr>
                <a:defRPr/>
              </a:pPr>
              <a:t>6</a:t>
            </a:fld>
            <a:endParaRPr lang="en-US"/>
          </a:p>
        </p:txBody>
      </p:sp>
    </p:spTree>
    <p:extLst>
      <p:ext uri="{BB962C8B-B14F-4D97-AF65-F5344CB8AC3E}">
        <p14:creationId xmlns:p14="http://schemas.microsoft.com/office/powerpoint/2010/main" val="105472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8B7DA52-3FA9-41DF-BE69-792C83CEB8BE}" type="slidenum">
              <a:rPr lang="en-US" smtClean="0"/>
              <a:pPr>
                <a:defRPr/>
              </a:pPr>
              <a:t>7</a:t>
            </a:fld>
            <a:endParaRPr lang="en-US"/>
          </a:p>
        </p:txBody>
      </p:sp>
    </p:spTree>
    <p:extLst>
      <p:ext uri="{BB962C8B-B14F-4D97-AF65-F5344CB8AC3E}">
        <p14:creationId xmlns:p14="http://schemas.microsoft.com/office/powerpoint/2010/main" val="1696170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B04E554-B7A2-4347-B06E-C256779EFCA3}" type="slidenum">
              <a:rPr lang="en-US" smtClean="0"/>
              <a:pPr>
                <a:defRPr/>
              </a:pPr>
              <a:t>8</a:t>
            </a:fld>
            <a:endParaRPr lang="en-US"/>
          </a:p>
        </p:txBody>
      </p:sp>
    </p:spTree>
    <p:extLst>
      <p:ext uri="{BB962C8B-B14F-4D97-AF65-F5344CB8AC3E}">
        <p14:creationId xmlns:p14="http://schemas.microsoft.com/office/powerpoint/2010/main" val="1169468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30B33CA-F95F-4CB6-8143-E33BCA3BF380}" type="slidenum">
              <a:rPr lang="en-US" smtClean="0"/>
              <a:pPr>
                <a:defRPr/>
              </a:pPr>
              <a:t>9</a:t>
            </a:fld>
            <a:endParaRPr lang="en-US"/>
          </a:p>
        </p:txBody>
      </p:sp>
    </p:spTree>
    <p:extLst>
      <p:ext uri="{BB962C8B-B14F-4D97-AF65-F5344CB8AC3E}">
        <p14:creationId xmlns:p14="http://schemas.microsoft.com/office/powerpoint/2010/main" val="38628049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04788" y="0"/>
            <a:ext cx="8782050" cy="6753225"/>
            <a:chOff x="129" y="0"/>
            <a:chExt cx="5532" cy="4254"/>
          </a:xfrm>
        </p:grpSpPr>
        <p:sp>
          <p:nvSpPr>
            <p:cNvPr id="5" name="Freeform 3"/>
            <p:cNvSpPr>
              <a:spLocks/>
            </p:cNvSpPr>
            <p:nvPr/>
          </p:nvSpPr>
          <p:spPr bwMode="auto">
            <a:xfrm>
              <a:off x="129" y="411"/>
              <a:ext cx="5532" cy="3843"/>
            </a:xfrm>
            <a:custGeom>
              <a:avLst/>
              <a:gdLst>
                <a:gd name="T0" fmla="*/ 674 w 5532"/>
                <a:gd name="T1" fmla="*/ 2 h 3843"/>
                <a:gd name="T2" fmla="*/ 5531 w 5532"/>
                <a:gd name="T3" fmla="*/ 0 h 3843"/>
                <a:gd name="T4" fmla="*/ 5531 w 5532"/>
                <a:gd name="T5" fmla="*/ 3832 h 3843"/>
                <a:gd name="T6" fmla="*/ 0 w 5532"/>
                <a:gd name="T7" fmla="*/ 3842 h 3843"/>
                <a:gd name="T8" fmla="*/ 6 w 5532"/>
                <a:gd name="T9" fmla="*/ 580 h 3843"/>
                <a:gd name="T10" fmla="*/ 14 w 5532"/>
                <a:gd name="T11" fmla="*/ 547 h 3843"/>
                <a:gd name="T12" fmla="*/ 25 w 5532"/>
                <a:gd name="T13" fmla="*/ 504 h 3843"/>
                <a:gd name="T14" fmla="*/ 36 w 5532"/>
                <a:gd name="T15" fmla="*/ 473 h 3843"/>
                <a:gd name="T16" fmla="*/ 51 w 5532"/>
                <a:gd name="T17" fmla="*/ 458 h 3843"/>
                <a:gd name="T18" fmla="*/ 64 w 5532"/>
                <a:gd name="T19" fmla="*/ 448 h 3843"/>
                <a:gd name="T20" fmla="*/ 656 w 5532"/>
                <a:gd name="T21" fmla="*/ 5 h 3843"/>
                <a:gd name="T22" fmla="*/ 674 w 5532"/>
                <a:gd name="T23" fmla="*/ 2 h 38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6" name="Group 4"/>
            <p:cNvGrpSpPr>
              <a:grpSpLocks/>
            </p:cNvGrpSpPr>
            <p:nvPr/>
          </p:nvGrpSpPr>
          <p:grpSpPr bwMode="auto">
            <a:xfrm>
              <a:off x="2079" y="0"/>
              <a:ext cx="1640" cy="623"/>
              <a:chOff x="2079" y="0"/>
              <a:chExt cx="1640" cy="623"/>
            </a:xfrm>
          </p:grpSpPr>
          <p:sp>
            <p:nvSpPr>
              <p:cNvPr id="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2" name="Freeform 10"/>
              <p:cNvSpPr>
                <a:spLocks/>
              </p:cNvSpPr>
              <p:nvPr/>
            </p:nvSpPr>
            <p:spPr bwMode="auto">
              <a:xfrm>
                <a:off x="2737"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4" name="Oval 12" descr="Walnut"/>
              <p:cNvSpPr>
                <a:spLocks noChangeArrowheads="1"/>
              </p:cNvSpPr>
              <p:nvPr/>
            </p:nvSpPr>
            <p:spPr bwMode="auto">
              <a:xfrm>
                <a:off x="2758" y="60"/>
                <a:ext cx="247" cy="238"/>
              </a:xfrm>
              <a:prstGeom prst="ellipse">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5" name="Freeform 13"/>
              <p:cNvSpPr>
                <a:spLocks/>
              </p:cNvSpPr>
              <p:nvPr/>
            </p:nvSpPr>
            <p:spPr bwMode="auto">
              <a:xfrm>
                <a:off x="2211"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6" name="Freeform 14"/>
              <p:cNvSpPr>
                <a:spLocks/>
              </p:cNvSpPr>
              <p:nvPr/>
            </p:nvSpPr>
            <p:spPr bwMode="auto">
              <a:xfrm>
                <a:off x="2242"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7" name="Freeform 15"/>
              <p:cNvSpPr>
                <a:spLocks/>
              </p:cNvSpPr>
              <p:nvPr/>
            </p:nvSpPr>
            <p:spPr bwMode="auto">
              <a:xfrm>
                <a:off x="2226"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8" name="Freeform 16"/>
              <p:cNvSpPr>
                <a:spLocks/>
              </p:cNvSpPr>
              <p:nvPr/>
            </p:nvSpPr>
            <p:spPr bwMode="auto">
              <a:xfrm>
                <a:off x="2241"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9" name="Freeform 17"/>
              <p:cNvSpPr>
                <a:spLocks/>
              </p:cNvSpPr>
              <p:nvPr/>
            </p:nvSpPr>
            <p:spPr bwMode="auto">
              <a:xfrm>
                <a:off x="2960"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 name="Freeform 18"/>
          <p:cNvSpPr>
            <a:spLocks/>
          </p:cNvSpPr>
          <p:nvPr/>
        </p:nvSpPr>
        <p:spPr bwMode="auto">
          <a:xfrm>
            <a:off x="273050" y="796925"/>
            <a:ext cx="806450" cy="717550"/>
          </a:xfrm>
          <a:custGeom>
            <a:avLst/>
            <a:gdLst>
              <a:gd name="T0" fmla="*/ 2147483647 w 508"/>
              <a:gd name="T1" fmla="*/ 2147483647 h 452"/>
              <a:gd name="T2" fmla="*/ 2147483647 w 508"/>
              <a:gd name="T3" fmla="*/ 2147483647 h 452"/>
              <a:gd name="T4" fmla="*/ 2147483647 w 508"/>
              <a:gd name="T5" fmla="*/ 2147483647 h 452"/>
              <a:gd name="T6" fmla="*/ 2147483647 w 508"/>
              <a:gd name="T7" fmla="*/ 2147483647 h 452"/>
              <a:gd name="T8" fmla="*/ 2147483647 w 508"/>
              <a:gd name="T9" fmla="*/ 2147483647 h 452"/>
              <a:gd name="T10" fmla="*/ 2147483647 w 508"/>
              <a:gd name="T11" fmla="*/ 2147483647 h 452"/>
              <a:gd name="T12" fmla="*/ 2147483647 w 508"/>
              <a:gd name="T13" fmla="*/ 2147483647 h 452"/>
              <a:gd name="T14" fmla="*/ 2147483647 w 508"/>
              <a:gd name="T15" fmla="*/ 2147483647 h 452"/>
              <a:gd name="T16" fmla="*/ 2147483647 w 508"/>
              <a:gd name="T17" fmla="*/ 2147483647 h 452"/>
              <a:gd name="T18" fmla="*/ 2147483647 w 508"/>
              <a:gd name="T19" fmla="*/ 2147483647 h 452"/>
              <a:gd name="T20" fmla="*/ 2147483647 w 508"/>
              <a:gd name="T21" fmla="*/ 2147483647 h 452"/>
              <a:gd name="T22" fmla="*/ 2147483647 w 508"/>
              <a:gd name="T23" fmla="*/ 2147483647 h 452"/>
              <a:gd name="T24" fmla="*/ 2147483647 w 508"/>
              <a:gd name="T25" fmla="*/ 0 h 452"/>
              <a:gd name="T26" fmla="*/ 2147483647 w 508"/>
              <a:gd name="T27" fmla="*/ 2147483647 h 452"/>
              <a:gd name="T28" fmla="*/ 0 w 508"/>
              <a:gd name="T29" fmla="*/ 2147483647 h 452"/>
              <a:gd name="T30" fmla="*/ 2147483647 w 508"/>
              <a:gd name="T31" fmla="*/ 2147483647 h 452"/>
              <a:gd name="T32" fmla="*/ 2147483647 w 50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1" name="Freeform 19"/>
          <p:cNvSpPr>
            <a:spLocks/>
          </p:cNvSpPr>
          <p:nvPr/>
        </p:nvSpPr>
        <p:spPr bwMode="auto">
          <a:xfrm>
            <a:off x="255588" y="654050"/>
            <a:ext cx="984250" cy="766763"/>
          </a:xfrm>
          <a:custGeom>
            <a:avLst/>
            <a:gdLst>
              <a:gd name="T0" fmla="*/ 0 w 620"/>
              <a:gd name="T1" fmla="*/ 2147483647 h 483"/>
              <a:gd name="T2" fmla="*/ 2147483647 w 620"/>
              <a:gd name="T3" fmla="*/ 2147483647 h 483"/>
              <a:gd name="T4" fmla="*/ 2147483647 w 620"/>
              <a:gd name="T5" fmla="*/ 2147483647 h 483"/>
              <a:gd name="T6" fmla="*/ 2147483647 w 620"/>
              <a:gd name="T7" fmla="*/ 0 h 483"/>
              <a:gd name="T8" fmla="*/ 2147483647 w 620"/>
              <a:gd name="T9" fmla="*/ 2147483647 h 483"/>
              <a:gd name="T10" fmla="*/ 2147483647 w 620"/>
              <a:gd name="T11" fmla="*/ 2147483647 h 483"/>
              <a:gd name="T12" fmla="*/ 2147483647 w 620"/>
              <a:gd name="T13" fmla="*/ 2147483647 h 483"/>
              <a:gd name="T14" fmla="*/ 2147483647 w 620"/>
              <a:gd name="T15" fmla="*/ 2147483647 h 483"/>
              <a:gd name="T16" fmla="*/ 2147483647 w 620"/>
              <a:gd name="T17" fmla="*/ 2147483647 h 483"/>
              <a:gd name="T18" fmla="*/ 2147483647 w 620"/>
              <a:gd name="T19" fmla="*/ 2147483647 h 483"/>
              <a:gd name="T20" fmla="*/ 2147483647 w 620"/>
              <a:gd name="T21" fmla="*/ 2147483647 h 483"/>
              <a:gd name="T22" fmla="*/ 0 w 620"/>
              <a:gd name="T23" fmla="*/ 2147483647 h 4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en-US" dirty="0" smtClean="0"/>
              <a:t>Click to edit Master title style</a:t>
            </a:r>
            <a:endParaRPr lang="en-US" dirty="0"/>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en-US" smtClean="0"/>
              <a:t>Click to edit Master subtitle style</a:t>
            </a:r>
            <a:endParaRPr lang="en-US"/>
          </a:p>
        </p:txBody>
      </p:sp>
      <p:sp>
        <p:nvSpPr>
          <p:cNvPr id="22" name="Rectangle 22"/>
          <p:cNvSpPr>
            <a:spLocks noGrp="1" noChangeArrowheads="1"/>
          </p:cNvSpPr>
          <p:nvPr>
            <p:ph type="dt" sz="quarter" idx="10"/>
          </p:nvPr>
        </p:nvSpPr>
        <p:spPr>
          <a:xfrm>
            <a:off x="681038" y="6067425"/>
            <a:ext cx="2300287" cy="3937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23" name="Rectangle 23"/>
          <p:cNvSpPr>
            <a:spLocks noGrp="1" noChangeArrowheads="1"/>
          </p:cNvSpPr>
          <p:nvPr>
            <p:ph type="ftr" sz="quarter" idx="11"/>
          </p:nvPr>
        </p:nvSpPr>
        <p:spPr>
          <a:xfrm>
            <a:off x="3108325" y="6067425"/>
            <a:ext cx="3124200" cy="393700"/>
          </a:xfrm>
          <a:prstGeom prst="rect">
            <a:avLst/>
          </a:prstGeom>
        </p:spPr>
        <p:txBody>
          <a:bodyPr/>
          <a:lstStyle>
            <a:lvl1pPr>
              <a:defRPr>
                <a:latin typeface="Arial" pitchFamily="34" charset="0"/>
                <a:cs typeface="Arial" pitchFamily="34" charset="0"/>
              </a:defRPr>
            </a:lvl1pPr>
          </a:lstStyle>
          <a:p>
            <a:pPr>
              <a:defRPr/>
            </a:pPr>
            <a:endParaRPr lang="en-US"/>
          </a:p>
        </p:txBody>
      </p:sp>
    </p:spTree>
    <p:extLst>
      <p:ext uri="{BB962C8B-B14F-4D97-AF65-F5344CB8AC3E}">
        <p14:creationId xmlns:p14="http://schemas.microsoft.com/office/powerpoint/2010/main" val="4135286931"/>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3075" y="857232"/>
            <a:ext cx="8077200" cy="641339"/>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495300" y="1571612"/>
            <a:ext cx="8064500" cy="5000660"/>
          </a:xfrm>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xfrm>
            <a:off x="4295775" y="71438"/>
            <a:ext cx="419100" cy="357187"/>
          </a:xfrm>
        </p:spPr>
        <p:txBody>
          <a:bodyPr/>
          <a:lstStyle>
            <a:lvl1pPr>
              <a:defRPr lang="en-US" sz="1400" b="1" kern="1200">
                <a:solidFill>
                  <a:srgbClr val="FFFF99"/>
                </a:solidFill>
                <a:latin typeface="+mn-lt"/>
                <a:ea typeface="+mn-ea"/>
                <a:cs typeface="+mn-cs"/>
              </a:defRPr>
            </a:lvl1pPr>
          </a:lstStyle>
          <a:p>
            <a:pPr>
              <a:defRPr/>
            </a:pPr>
            <a:fld id="{BE6AD222-D6E4-4DE2-A74B-FE3D05AEB183}" type="slidenum">
              <a:rPr/>
              <a:pPr>
                <a:defRPr/>
              </a:pPr>
              <a:t>‹#›</a:t>
            </a:fld>
            <a:endParaRPr dirty="0"/>
          </a:p>
        </p:txBody>
      </p:sp>
    </p:spTree>
    <p:extLst>
      <p:ext uri="{BB962C8B-B14F-4D97-AF65-F5344CB8AC3E}">
        <p14:creationId xmlns:p14="http://schemas.microsoft.com/office/powerpoint/2010/main" val="1715208190"/>
      </p:ext>
    </p:extLst>
  </p:cSld>
  <p:clrMapOvr>
    <a:masterClrMapping/>
  </p:clrMapOvr>
  <p:transition>
    <p:split orient="vert" dir="in"/>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46050" y="0"/>
            <a:ext cx="8772525" cy="6726238"/>
            <a:chOff x="92" y="0"/>
            <a:chExt cx="5526" cy="4237"/>
          </a:xfrm>
        </p:grpSpPr>
        <p:grpSp>
          <p:nvGrpSpPr>
            <p:cNvPr id="1032" name="Group 3"/>
            <p:cNvGrpSpPr>
              <a:grpSpLocks/>
            </p:cNvGrpSpPr>
            <p:nvPr/>
          </p:nvGrpSpPr>
          <p:grpSpPr bwMode="auto">
            <a:xfrm>
              <a:off x="92" y="409"/>
              <a:ext cx="5526" cy="3828"/>
              <a:chOff x="92" y="409"/>
              <a:chExt cx="5526" cy="3828"/>
            </a:xfrm>
          </p:grpSpPr>
          <p:sp>
            <p:nvSpPr>
              <p:cNvPr id="1047" name="Freeform 4"/>
              <p:cNvSpPr>
                <a:spLocks/>
              </p:cNvSpPr>
              <p:nvPr/>
            </p:nvSpPr>
            <p:spPr bwMode="auto">
              <a:xfrm>
                <a:off x="92" y="409"/>
                <a:ext cx="5526" cy="3828"/>
              </a:xfrm>
              <a:custGeom>
                <a:avLst/>
                <a:gdLst>
                  <a:gd name="T0" fmla="*/ 684 w 5526"/>
                  <a:gd name="T1" fmla="*/ 3 h 3828"/>
                  <a:gd name="T2" fmla="*/ 708 w 5526"/>
                  <a:gd name="T3" fmla="*/ 2 h 3828"/>
                  <a:gd name="T4" fmla="*/ 5523 w 5526"/>
                  <a:gd name="T5" fmla="*/ 0 h 3828"/>
                  <a:gd name="T6" fmla="*/ 5525 w 5526"/>
                  <a:gd name="T7" fmla="*/ 3827 h 3828"/>
                  <a:gd name="T8" fmla="*/ 0 w 5526"/>
                  <a:gd name="T9" fmla="*/ 3827 h 3828"/>
                  <a:gd name="T10" fmla="*/ 7 w 5526"/>
                  <a:gd name="T11" fmla="*/ 577 h 3828"/>
                  <a:gd name="T12" fmla="*/ 9 w 5526"/>
                  <a:gd name="T13" fmla="*/ 544 h 3828"/>
                  <a:gd name="T14" fmla="*/ 14 w 5526"/>
                  <a:gd name="T15" fmla="*/ 516 h 3828"/>
                  <a:gd name="T16" fmla="*/ 22 w 5526"/>
                  <a:gd name="T17" fmla="*/ 490 h 3828"/>
                  <a:gd name="T18" fmla="*/ 35 w 5526"/>
                  <a:gd name="T19" fmla="*/ 470 h 3828"/>
                  <a:gd name="T20" fmla="*/ 51 w 5526"/>
                  <a:gd name="T21" fmla="*/ 456 h 3828"/>
                  <a:gd name="T22" fmla="*/ 64 w 5526"/>
                  <a:gd name="T23" fmla="*/ 446 h 3828"/>
                  <a:gd name="T24" fmla="*/ 594 w 5526"/>
                  <a:gd name="T25" fmla="*/ 52 h 3828"/>
                  <a:gd name="T26" fmla="*/ 630 w 5526"/>
                  <a:gd name="T27" fmla="*/ 26 h 3828"/>
                  <a:gd name="T28" fmla="*/ 654 w 5526"/>
                  <a:gd name="T29" fmla="*/ 9 h 3828"/>
                  <a:gd name="T30" fmla="*/ 684 w 5526"/>
                  <a:gd name="T31" fmla="*/ 3 h 38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1048" name="Group 5"/>
              <p:cNvGrpSpPr>
                <a:grpSpLocks/>
              </p:cNvGrpSpPr>
              <p:nvPr/>
            </p:nvGrpSpPr>
            <p:grpSpPr bwMode="auto">
              <a:xfrm>
                <a:off x="119" y="427"/>
                <a:ext cx="620" cy="565"/>
                <a:chOff x="119" y="427"/>
                <a:chExt cx="620" cy="565"/>
              </a:xfrm>
            </p:grpSpPr>
            <p:sp>
              <p:nvSpPr>
                <p:cNvPr id="1049" name="Freeform 6"/>
                <p:cNvSpPr>
                  <a:spLocks/>
                </p:cNvSpPr>
                <p:nvPr/>
              </p:nvSpPr>
              <p:spPr bwMode="auto">
                <a:xfrm>
                  <a:off x="127" y="459"/>
                  <a:ext cx="580" cy="533"/>
                </a:xfrm>
                <a:custGeom>
                  <a:avLst/>
                  <a:gdLst>
                    <a:gd name="T0" fmla="*/ 154 w 580"/>
                    <a:gd name="T1" fmla="*/ 440 h 533"/>
                    <a:gd name="T2" fmla="*/ 323 w 580"/>
                    <a:gd name="T3" fmla="*/ 493 h 533"/>
                    <a:gd name="T4" fmla="*/ 372 w 580"/>
                    <a:gd name="T5" fmla="*/ 517 h 533"/>
                    <a:gd name="T6" fmla="*/ 411 w 580"/>
                    <a:gd name="T7" fmla="*/ 532 h 533"/>
                    <a:gd name="T8" fmla="*/ 411 w 580"/>
                    <a:gd name="T9" fmla="*/ 497 h 533"/>
                    <a:gd name="T10" fmla="*/ 415 w 580"/>
                    <a:gd name="T11" fmla="*/ 440 h 533"/>
                    <a:gd name="T12" fmla="*/ 425 w 580"/>
                    <a:gd name="T13" fmla="*/ 395 h 533"/>
                    <a:gd name="T14" fmla="*/ 441 w 580"/>
                    <a:gd name="T15" fmla="*/ 326 h 533"/>
                    <a:gd name="T16" fmla="*/ 457 w 580"/>
                    <a:gd name="T17" fmla="*/ 276 h 533"/>
                    <a:gd name="T18" fmla="*/ 474 w 580"/>
                    <a:gd name="T19" fmla="*/ 240 h 533"/>
                    <a:gd name="T20" fmla="*/ 488 w 580"/>
                    <a:gd name="T21" fmla="*/ 190 h 533"/>
                    <a:gd name="T22" fmla="*/ 504 w 580"/>
                    <a:gd name="T23" fmla="*/ 149 h 533"/>
                    <a:gd name="T24" fmla="*/ 525 w 580"/>
                    <a:gd name="T25" fmla="*/ 102 h 533"/>
                    <a:gd name="T26" fmla="*/ 579 w 580"/>
                    <a:gd name="T27" fmla="*/ 0 h 533"/>
                    <a:gd name="T28" fmla="*/ 28 w 580"/>
                    <a:gd name="T29" fmla="*/ 398 h 533"/>
                    <a:gd name="T30" fmla="*/ 0 w 580"/>
                    <a:gd name="T31" fmla="*/ 420 h 533"/>
                    <a:gd name="T32" fmla="*/ 90 w 580"/>
                    <a:gd name="T33" fmla="*/ 423 h 533"/>
                    <a:gd name="T34" fmla="*/ 154 w 580"/>
                    <a:gd name="T35" fmla="*/ 440 h 5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50" name="Freeform 7"/>
                <p:cNvSpPr>
                  <a:spLocks/>
                </p:cNvSpPr>
                <p:nvPr/>
              </p:nvSpPr>
              <p:spPr bwMode="auto">
                <a:xfrm>
                  <a:off x="119" y="427"/>
                  <a:ext cx="620" cy="473"/>
                </a:xfrm>
                <a:custGeom>
                  <a:avLst/>
                  <a:gdLst>
                    <a:gd name="T0" fmla="*/ 0 w 620"/>
                    <a:gd name="T1" fmla="*/ 472 h 473"/>
                    <a:gd name="T2" fmla="*/ 15 w 620"/>
                    <a:gd name="T3" fmla="*/ 445 h 473"/>
                    <a:gd name="T4" fmla="*/ 61 w 620"/>
                    <a:gd name="T5" fmla="*/ 411 h 473"/>
                    <a:gd name="T6" fmla="*/ 619 w 620"/>
                    <a:gd name="T7" fmla="*/ 0 h 473"/>
                    <a:gd name="T8" fmla="*/ 466 w 620"/>
                    <a:gd name="T9" fmla="*/ 153 h 473"/>
                    <a:gd name="T10" fmla="*/ 366 w 620"/>
                    <a:gd name="T11" fmla="*/ 315 h 473"/>
                    <a:gd name="T12" fmla="*/ 301 w 620"/>
                    <a:gd name="T13" fmla="*/ 467 h 473"/>
                    <a:gd name="T14" fmla="*/ 222 w 620"/>
                    <a:gd name="T15" fmla="*/ 435 h 473"/>
                    <a:gd name="T16" fmla="*/ 132 w 620"/>
                    <a:gd name="T17" fmla="*/ 413 h 473"/>
                    <a:gd name="T18" fmla="*/ 76 w 620"/>
                    <a:gd name="T19" fmla="*/ 420 h 473"/>
                    <a:gd name="T20" fmla="*/ 30 w 620"/>
                    <a:gd name="T21" fmla="*/ 432 h 473"/>
                    <a:gd name="T22" fmla="*/ 0 w 620"/>
                    <a:gd name="T23" fmla="*/ 472 h 4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grpSp>
          <p:nvGrpSpPr>
            <p:cNvPr id="1033" name="Group 8"/>
            <p:cNvGrpSpPr>
              <a:grpSpLocks/>
            </p:cNvGrpSpPr>
            <p:nvPr/>
          </p:nvGrpSpPr>
          <p:grpSpPr bwMode="auto">
            <a:xfrm>
              <a:off x="2050" y="0"/>
              <a:ext cx="1640" cy="623"/>
              <a:chOff x="2050" y="0"/>
              <a:chExt cx="1640" cy="623"/>
            </a:xfrm>
          </p:grpSpPr>
          <p:sp>
            <p:nvSpPr>
              <p:cNvPr id="1034"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5"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6"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7"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8"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9" name="Freeform 14"/>
              <p:cNvSpPr>
                <a:spLocks/>
              </p:cNvSpPr>
              <p:nvPr/>
            </p:nvSpPr>
            <p:spPr bwMode="auto">
              <a:xfrm>
                <a:off x="2708"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0"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1" name="Oval 16" descr="Walnut"/>
              <p:cNvSpPr>
                <a:spLocks noChangeArrowheads="1"/>
              </p:cNvSpPr>
              <p:nvPr/>
            </p:nvSpPr>
            <p:spPr bwMode="auto">
              <a:xfrm>
                <a:off x="2729" y="60"/>
                <a:ext cx="247" cy="238"/>
              </a:xfrm>
              <a:prstGeom prst="ellipse">
                <a:avLst/>
              </a:prstGeom>
              <a:blipFill dpi="0" rotWithShape="0">
                <a:blip r:embed="rId5"/>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2" name="Freeform 17"/>
              <p:cNvSpPr>
                <a:spLocks/>
              </p:cNvSpPr>
              <p:nvPr/>
            </p:nvSpPr>
            <p:spPr bwMode="auto">
              <a:xfrm>
                <a:off x="2182"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3" name="Freeform 18"/>
              <p:cNvSpPr>
                <a:spLocks/>
              </p:cNvSpPr>
              <p:nvPr/>
            </p:nvSpPr>
            <p:spPr bwMode="auto">
              <a:xfrm>
                <a:off x="2213"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4" name="Freeform 19"/>
              <p:cNvSpPr>
                <a:spLocks/>
              </p:cNvSpPr>
              <p:nvPr/>
            </p:nvSpPr>
            <p:spPr bwMode="auto">
              <a:xfrm>
                <a:off x="2197"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5" name="Freeform 20"/>
              <p:cNvSpPr>
                <a:spLocks/>
              </p:cNvSpPr>
              <p:nvPr/>
            </p:nvSpPr>
            <p:spPr bwMode="auto">
              <a:xfrm>
                <a:off x="2212"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6" name="Freeform 21"/>
              <p:cNvSpPr>
                <a:spLocks/>
              </p:cNvSpPr>
              <p:nvPr/>
            </p:nvSpPr>
            <p:spPr bwMode="auto">
              <a:xfrm>
                <a:off x="2931"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1027" name="Rectangle 22"/>
          <p:cNvSpPr>
            <a:spLocks noGrp="1" noChangeArrowheads="1"/>
          </p:cNvSpPr>
          <p:nvPr>
            <p:ph type="title"/>
          </p:nvPr>
        </p:nvSpPr>
        <p:spPr bwMode="auto">
          <a:xfrm>
            <a:off x="473075" y="857250"/>
            <a:ext cx="807720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23"/>
          <p:cNvSpPr>
            <a:spLocks noGrp="1" noChangeArrowheads="1"/>
          </p:cNvSpPr>
          <p:nvPr>
            <p:ph type="body" idx="1"/>
          </p:nvPr>
        </p:nvSpPr>
        <p:spPr bwMode="auto">
          <a:xfrm>
            <a:off x="495300" y="1428750"/>
            <a:ext cx="80645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74" name="Rectangle 26"/>
          <p:cNvSpPr>
            <a:spLocks noGrp="1" noChangeArrowheads="1"/>
          </p:cNvSpPr>
          <p:nvPr>
            <p:ph type="sldNum" sz="quarter" idx="4"/>
          </p:nvPr>
        </p:nvSpPr>
        <p:spPr bwMode="auto">
          <a:xfrm>
            <a:off x="4214813" y="0"/>
            <a:ext cx="490537"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spcBef>
                <a:spcPts val="0"/>
              </a:spcBef>
              <a:spcAft>
                <a:spcPts val="0"/>
              </a:spcAft>
              <a:defRPr sz="1400" b="1">
                <a:solidFill>
                  <a:srgbClr val="FFFF00"/>
                </a:solidFill>
                <a:latin typeface="+mn-lt"/>
                <a:cs typeface="+mn-cs"/>
              </a:defRPr>
            </a:lvl1pPr>
          </a:lstStyle>
          <a:p>
            <a:pPr>
              <a:defRPr/>
            </a:pPr>
            <a:fld id="{04E4B5EC-A2C2-4719-A01A-EAA95F81B45C}" type="slidenum">
              <a:rPr lang="en-US"/>
              <a:pPr>
                <a:defRPr/>
              </a:pPr>
              <a:t>‹#›</a:t>
            </a:fld>
            <a:endParaRPr lang="en-US" dirty="0"/>
          </a:p>
        </p:txBody>
      </p:sp>
      <p:sp>
        <p:nvSpPr>
          <p:cNvPr id="1030" name="TextBox 24"/>
          <p:cNvSpPr txBox="1">
            <a:spLocks noChangeArrowheads="1"/>
          </p:cNvSpPr>
          <p:nvPr/>
        </p:nvSpPr>
        <p:spPr bwMode="auto">
          <a:xfrm>
            <a:off x="4643438" y="96838"/>
            <a:ext cx="4500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dirty="0" smtClean="0">
                <a:solidFill>
                  <a:srgbClr val="FFFF99"/>
                </a:solidFill>
                <a:latin typeface="Times New Roman" pitchFamily="18" charset="0"/>
              </a:rPr>
              <a:t>Counting</a:t>
            </a:r>
            <a:endParaRPr lang="en-US" sz="1400" b="1" dirty="0">
              <a:solidFill>
                <a:srgbClr val="FFFF99"/>
              </a:solidFill>
              <a:latin typeface="Times New Roman" pitchFamily="18" charset="0"/>
            </a:endParaRPr>
          </a:p>
        </p:txBody>
      </p:sp>
      <p:sp>
        <p:nvSpPr>
          <p:cNvPr id="1031" name="TextBox 25"/>
          <p:cNvSpPr txBox="1">
            <a:spLocks noChangeArrowheads="1"/>
          </p:cNvSpPr>
          <p:nvPr/>
        </p:nvSpPr>
        <p:spPr bwMode="auto">
          <a:xfrm>
            <a:off x="68263" y="120650"/>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smtClean="0">
                <a:solidFill>
                  <a:srgbClr val="FFFF99"/>
                </a:solidFill>
                <a:latin typeface="Times New Roman" pitchFamily="18" charset="0"/>
              </a:rPr>
              <a:t>ICS </a:t>
            </a:r>
            <a:r>
              <a:rPr lang="en-US" sz="1400" b="1">
                <a:solidFill>
                  <a:srgbClr val="FFFF99"/>
                </a:solidFill>
                <a:latin typeface="Times New Roman" pitchFamily="18" charset="0"/>
              </a:rPr>
              <a:t>253: Discrete Structures I</a:t>
            </a:r>
          </a:p>
        </p:txBody>
      </p:sp>
    </p:spTree>
  </p:cSld>
  <p:clrMap bg1="lt1" tx1="dk1" bg2="lt2" tx2="dk2" accent1="accent1" accent2="accent2" accent3="accent3" accent4="accent4" accent5="accent5" accent6="accent6" hlink="hlink" folHlink="folHlink"/>
  <p:sldLayoutIdLst>
    <p:sldLayoutId id="2147484164" r:id="rId1"/>
    <p:sldLayoutId id="2147484165" r:id="rId2"/>
  </p:sldLayoutIdLst>
  <p:transition>
    <p:split orient="vert" dir="in"/>
  </p:transition>
  <p:timing>
    <p:tnLst>
      <p:par>
        <p:cTn id="1" dur="indefinite" restart="never" nodeType="tmRoot"/>
      </p:par>
    </p:tnLst>
  </p:timing>
  <p:hf hdr="0" ftr="0" dt="0"/>
  <p:txStyles>
    <p:titleStyle>
      <a:lvl1pPr algn="ctr" rtl="0" eaLnBrk="0" fontAlgn="base" hangingPunct="0">
        <a:spcBef>
          <a:spcPct val="0"/>
        </a:spcBef>
        <a:spcAft>
          <a:spcPct val="0"/>
        </a:spcAft>
        <a:defRPr kumimoji="1" sz="2800">
          <a:solidFill>
            <a:schemeClr val="tx2"/>
          </a:solidFill>
          <a:latin typeface="+mj-lt"/>
          <a:ea typeface="+mj-ea"/>
          <a:cs typeface="+mj-cs"/>
        </a:defRPr>
      </a:lvl1pPr>
      <a:lvl2pPr algn="ctr" rtl="0" eaLnBrk="0" fontAlgn="base" hangingPunct="0">
        <a:spcBef>
          <a:spcPct val="0"/>
        </a:spcBef>
        <a:spcAft>
          <a:spcPct val="0"/>
        </a:spcAft>
        <a:defRPr kumimoji="1" sz="2800">
          <a:solidFill>
            <a:schemeClr val="tx2"/>
          </a:solidFill>
          <a:latin typeface="Times New Roman" pitchFamily="18" charset="0"/>
        </a:defRPr>
      </a:lvl2pPr>
      <a:lvl3pPr algn="ctr" rtl="0" eaLnBrk="0" fontAlgn="base" hangingPunct="0">
        <a:spcBef>
          <a:spcPct val="0"/>
        </a:spcBef>
        <a:spcAft>
          <a:spcPct val="0"/>
        </a:spcAft>
        <a:defRPr kumimoji="1" sz="2800">
          <a:solidFill>
            <a:schemeClr val="tx2"/>
          </a:solidFill>
          <a:latin typeface="Times New Roman" pitchFamily="18" charset="0"/>
        </a:defRPr>
      </a:lvl3pPr>
      <a:lvl4pPr algn="ctr" rtl="0" eaLnBrk="0" fontAlgn="base" hangingPunct="0">
        <a:spcBef>
          <a:spcPct val="0"/>
        </a:spcBef>
        <a:spcAft>
          <a:spcPct val="0"/>
        </a:spcAft>
        <a:defRPr kumimoji="1" sz="2800">
          <a:solidFill>
            <a:schemeClr val="tx2"/>
          </a:solidFill>
          <a:latin typeface="Times New Roman" pitchFamily="18" charset="0"/>
        </a:defRPr>
      </a:lvl4pPr>
      <a:lvl5pPr algn="ctr" rtl="0" eaLnBrk="0" fontAlgn="base" hangingPunct="0">
        <a:spcBef>
          <a:spcPct val="0"/>
        </a:spcBef>
        <a:spcAft>
          <a:spcPct val="0"/>
        </a:spcAft>
        <a:defRPr kumimoji="1" sz="28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hhe.com/ros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File:French_suits.sv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wmf"/><Relationship Id="rId4" Type="http://schemas.openxmlformats.org/officeDocument/2006/relationships/oleObject" Target="../embeddings/oleObject2.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8.wmf"/><Relationship Id="rId4" Type="http://schemas.openxmlformats.org/officeDocument/2006/relationships/oleObject" Target="../embeddings/oleObject3.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9.wmf"/><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6.bin"/><Relationship Id="rId5" Type="http://schemas.openxmlformats.org/officeDocument/2006/relationships/image" Target="../media/image10.wmf"/><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3.png"/><Relationship Id="rId5" Type="http://schemas.openxmlformats.org/officeDocument/2006/relationships/image" Target="../media/image12.wmf"/><Relationship Id="rId4" Type="http://schemas.openxmlformats.org/officeDocument/2006/relationships/oleObject" Target="../embeddings/oleObject7.bin"/></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sz="quarter"/>
          </p:nvPr>
        </p:nvSpPr>
        <p:spPr>
          <a:xfrm>
            <a:off x="428625" y="3143250"/>
            <a:ext cx="8358188" cy="85725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mtClean="0"/>
              <a:t>ICS 253: Discrete Structures I</a:t>
            </a:r>
          </a:p>
        </p:txBody>
      </p:sp>
      <p:sp>
        <p:nvSpPr>
          <p:cNvPr id="4099" name="Subtitle 2"/>
          <p:cNvSpPr>
            <a:spLocks noGrp="1"/>
          </p:cNvSpPr>
          <p:nvPr>
            <p:ph type="subTitle" sz="quarter" idx="1"/>
          </p:nvPr>
        </p:nvSpPr>
        <p:spPr>
          <a:xfrm>
            <a:off x="395288" y="4286250"/>
            <a:ext cx="8353425" cy="1500188"/>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z="4400" smtClean="0"/>
              <a:t>Counting</a:t>
            </a:r>
          </a:p>
        </p:txBody>
      </p:sp>
      <p:sp>
        <p:nvSpPr>
          <p:cNvPr id="4" name="TextBox 3"/>
          <p:cNvSpPr txBox="1"/>
          <p:nvPr/>
        </p:nvSpPr>
        <p:spPr>
          <a:xfrm>
            <a:off x="1500188" y="2271713"/>
            <a:ext cx="6786562" cy="800100"/>
          </a:xfrm>
          <a:prstGeom prst="rect">
            <a:avLst/>
          </a:prstGeom>
          <a:noFill/>
        </p:spPr>
        <p:txBody>
          <a:bodyPr>
            <a:spAutoFit/>
          </a:bodyPr>
          <a:lstStyle/>
          <a:p>
            <a:pPr eaLnBrk="0" fontAlgn="auto" hangingPunct="0">
              <a:spcBef>
                <a:spcPts val="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King Fahd University of Petroleum &amp; Minerals</a:t>
            </a:r>
          </a:p>
          <a:p>
            <a:pPr rtl="1" eaLnBrk="0" fontAlgn="auto" hangingPunct="0">
              <a:spcBef>
                <a:spcPct val="3000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Information &amp; Computer Science Department</a:t>
            </a:r>
          </a:p>
        </p:txBody>
      </p:sp>
      <p:pic>
        <p:nvPicPr>
          <p:cNvPr id="4101" name="Picture 4" descr="KFUPM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3" y="1004888"/>
            <a:ext cx="12811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73075" y="857250"/>
            <a:ext cx="8077200" cy="641350"/>
          </a:xfrm>
        </p:spPr>
        <p:txBody>
          <a:bodyPr/>
          <a:lstStyle/>
          <a:p>
            <a:r>
              <a:rPr lang="en-US" smtClean="0"/>
              <a:t>Examples</a:t>
            </a:r>
          </a:p>
        </p:txBody>
      </p:sp>
      <p:sp>
        <p:nvSpPr>
          <p:cNvPr id="13315"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a:pPr>
            <a:r>
              <a:rPr lang="en-US" smtClean="0"/>
              <a:t>Suppose that either a member of the mathematics faculty or a student who is a mathematics major is chosen as a representative to a university committee. How many different choices are there for this representative if there are 37 members of the mathematics faculty and 83 mathematics majors and no one is both a faculty member and a student?</a:t>
            </a:r>
          </a:p>
        </p:txBody>
      </p:sp>
      <p:sp>
        <p:nvSpPr>
          <p:cNvPr id="4" name="Slide Number Placeholder 3"/>
          <p:cNvSpPr>
            <a:spLocks noGrp="1"/>
          </p:cNvSpPr>
          <p:nvPr>
            <p:ph type="sldNum" sz="quarter" idx="10"/>
          </p:nvPr>
        </p:nvSpPr>
        <p:spPr/>
        <p:txBody>
          <a:bodyPr/>
          <a:lstStyle/>
          <a:p>
            <a:pPr>
              <a:defRPr/>
            </a:pPr>
            <a:fld id="{0025E8EF-EAFC-42DC-B794-890BA8727D69}" type="slidenum">
              <a:rPr smtClean="0"/>
              <a:pPr>
                <a:defRPr/>
              </a:pPr>
              <a:t>10</a:t>
            </a:fld>
            <a:endParaRPr dirty="0"/>
          </a:p>
        </p:txBody>
      </p:sp>
    </p:spTree>
  </p:cSld>
  <p:clrMapOvr>
    <a:masterClrMapping/>
  </p:clrMapOvr>
  <p:transition>
    <p:split orient="ver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73075" y="857250"/>
            <a:ext cx="8077200" cy="641350"/>
          </a:xfrm>
        </p:spPr>
        <p:txBody>
          <a:bodyPr/>
          <a:lstStyle/>
          <a:p>
            <a:r>
              <a:rPr lang="en-US" smtClean="0"/>
              <a:t>Examples</a:t>
            </a:r>
          </a:p>
        </p:txBody>
      </p:sp>
      <p:sp>
        <p:nvSpPr>
          <p:cNvPr id="14339"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startAt="2"/>
            </a:pPr>
            <a:r>
              <a:rPr lang="en-US" smtClean="0"/>
              <a:t>A student can choose a computer project from one of three lists. The three lists contain 23, 15, and 19 possible projects, respectively. No project is on more than one list. How many possible projects are there to choose from?</a:t>
            </a:r>
          </a:p>
        </p:txBody>
      </p:sp>
      <p:sp>
        <p:nvSpPr>
          <p:cNvPr id="4" name="Slide Number Placeholder 3"/>
          <p:cNvSpPr>
            <a:spLocks noGrp="1"/>
          </p:cNvSpPr>
          <p:nvPr>
            <p:ph type="sldNum" sz="quarter" idx="10"/>
          </p:nvPr>
        </p:nvSpPr>
        <p:spPr/>
        <p:txBody>
          <a:bodyPr/>
          <a:lstStyle/>
          <a:p>
            <a:pPr>
              <a:defRPr/>
            </a:pPr>
            <a:fld id="{FE3870EB-20FA-492F-96DD-2B75E87D4C2B}" type="slidenum">
              <a:rPr smtClean="0"/>
              <a:pPr>
                <a:defRPr/>
              </a:pPr>
              <a:t>11</a:t>
            </a:fld>
            <a:endParaRPr dirty="0"/>
          </a:p>
        </p:txBody>
      </p:sp>
    </p:spTree>
  </p:cSld>
  <p:clrMapOvr>
    <a:masterClrMapping/>
  </p:clrMapOvr>
  <p:transition>
    <p:split orient="ver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73075" y="857250"/>
            <a:ext cx="8077200" cy="641350"/>
          </a:xfrm>
        </p:spPr>
        <p:txBody>
          <a:bodyPr/>
          <a:lstStyle/>
          <a:p>
            <a:r>
              <a:rPr lang="en-US" smtClean="0"/>
              <a:t>Examples</a:t>
            </a:r>
          </a:p>
        </p:txBody>
      </p:sp>
      <p:sp>
        <p:nvSpPr>
          <p:cNvPr id="15363" name="Content Placeholder 2"/>
          <p:cNvSpPr>
            <a:spLocks noGrp="1"/>
          </p:cNvSpPr>
          <p:nvPr>
            <p:ph idx="1"/>
          </p:nvPr>
        </p:nvSpPr>
        <p:spPr>
          <a:xfrm>
            <a:off x="495300" y="1571625"/>
            <a:ext cx="8064500" cy="5000625"/>
          </a:xfrm>
        </p:spPr>
        <p:txBody>
          <a:bodyPr/>
          <a:lstStyle/>
          <a:p>
            <a:r>
              <a:rPr lang="en-US" smtClean="0"/>
              <a:t>What is the value of k after the following piece of code gets executed?</a:t>
            </a:r>
          </a:p>
        </p:txBody>
      </p:sp>
      <p:sp>
        <p:nvSpPr>
          <p:cNvPr id="4" name="Slide Number Placeholder 3"/>
          <p:cNvSpPr>
            <a:spLocks noGrp="1"/>
          </p:cNvSpPr>
          <p:nvPr>
            <p:ph type="sldNum" sz="quarter" idx="10"/>
          </p:nvPr>
        </p:nvSpPr>
        <p:spPr/>
        <p:txBody>
          <a:bodyPr/>
          <a:lstStyle/>
          <a:p>
            <a:pPr>
              <a:defRPr/>
            </a:pPr>
            <a:fld id="{09B6833A-7F3F-4FF5-BB6D-A8657C498025}" type="slidenum">
              <a:rPr smtClean="0"/>
              <a:pPr>
                <a:defRPr/>
              </a:pPr>
              <a:t>12</a:t>
            </a:fld>
            <a:endParaRPr dirty="0"/>
          </a:p>
        </p:txBody>
      </p:sp>
      <p:pic>
        <p:nvPicPr>
          <p:cNvPr id="1536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2708275"/>
            <a:ext cx="2374900" cy="365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73075" y="857250"/>
            <a:ext cx="8077200" cy="641350"/>
          </a:xfrm>
        </p:spPr>
        <p:txBody>
          <a:bodyPr/>
          <a:lstStyle/>
          <a:p>
            <a:r>
              <a:rPr lang="en-US" smtClean="0"/>
              <a:t>More Complex Counting Problems</a:t>
            </a:r>
          </a:p>
        </p:txBody>
      </p:sp>
      <p:sp>
        <p:nvSpPr>
          <p:cNvPr id="3" name="Content Placeholder 2"/>
          <p:cNvSpPr>
            <a:spLocks noGrp="1"/>
          </p:cNvSpPr>
          <p:nvPr>
            <p:ph idx="1"/>
          </p:nvPr>
        </p:nvSpPr>
        <p:spPr>
          <a:xfrm>
            <a:off x="495300" y="1571625"/>
            <a:ext cx="8064500" cy="5000625"/>
          </a:xfrm>
        </p:spPr>
        <p:txBody>
          <a:bodyPr>
            <a:normAutofit fontScale="92500" lnSpcReduction="20000"/>
          </a:bodyPr>
          <a:lstStyle/>
          <a:p>
            <a:pPr>
              <a:defRPr/>
            </a:pPr>
            <a:r>
              <a:rPr lang="en-US" dirty="0" smtClean="0"/>
              <a:t>In some cases, it is not enough to use only the sum rule or the product rule.</a:t>
            </a:r>
          </a:p>
          <a:p>
            <a:pPr>
              <a:defRPr/>
            </a:pPr>
            <a:r>
              <a:rPr lang="en-US" dirty="0" smtClean="0"/>
              <a:t>Example: In a version of the computer language BASIC, the name of a variable is a string of one or two alphanumeric characters, where uppercase and lowercase letters are not distinguished. Moreover, a variable name must begin with a letter and must be different from the five strings of two characters that are reserved for programming use. How many different variable names are there in this version of BASIC?</a:t>
            </a:r>
            <a:endParaRPr lang="en-US" dirty="0"/>
          </a:p>
        </p:txBody>
      </p:sp>
      <p:sp>
        <p:nvSpPr>
          <p:cNvPr id="4" name="Slide Number Placeholder 3"/>
          <p:cNvSpPr>
            <a:spLocks noGrp="1"/>
          </p:cNvSpPr>
          <p:nvPr>
            <p:ph type="sldNum" sz="quarter" idx="10"/>
          </p:nvPr>
        </p:nvSpPr>
        <p:spPr/>
        <p:txBody>
          <a:bodyPr/>
          <a:lstStyle/>
          <a:p>
            <a:pPr>
              <a:defRPr/>
            </a:pPr>
            <a:fld id="{D5864007-9B50-424A-9B34-47279C0A6C62}" type="slidenum">
              <a:rPr smtClean="0"/>
              <a:pPr>
                <a:defRPr/>
              </a:pPr>
              <a:t>13</a:t>
            </a:fld>
            <a:endParaRPr dirty="0"/>
          </a:p>
        </p:txBody>
      </p:sp>
    </p:spTree>
  </p:cSld>
  <p:clrMapOvr>
    <a:masterClrMapping/>
  </p:clrMapOvr>
  <p:transition>
    <p:split orient="ver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73075" y="857250"/>
            <a:ext cx="8077200" cy="641350"/>
          </a:xfrm>
        </p:spPr>
        <p:txBody>
          <a:bodyPr/>
          <a:lstStyle/>
          <a:p>
            <a:r>
              <a:rPr lang="en-US" smtClean="0"/>
              <a:t>Examples</a:t>
            </a:r>
          </a:p>
        </p:txBody>
      </p:sp>
      <p:sp>
        <p:nvSpPr>
          <p:cNvPr id="17411" name="Content Placeholder 2"/>
          <p:cNvSpPr>
            <a:spLocks noGrp="1"/>
          </p:cNvSpPr>
          <p:nvPr>
            <p:ph idx="1"/>
          </p:nvPr>
        </p:nvSpPr>
        <p:spPr>
          <a:xfrm>
            <a:off x="495300" y="1571625"/>
            <a:ext cx="8064500" cy="5000625"/>
          </a:xfrm>
        </p:spPr>
        <p:txBody>
          <a:bodyPr/>
          <a:lstStyle/>
          <a:p>
            <a:r>
              <a:rPr lang="en-US" smtClean="0"/>
              <a:t>Example: Each user on a computer system has a password, which is six to eight characters long, where each character is an uppercase letter or a digit. Each password must contain at least one digit. How many possible passwords are there?</a:t>
            </a:r>
          </a:p>
          <a:p>
            <a:r>
              <a:rPr lang="en-US" smtClean="0"/>
              <a:t>Example on IPv4 addressing: Reading Assignment.</a:t>
            </a:r>
          </a:p>
        </p:txBody>
      </p:sp>
      <p:sp>
        <p:nvSpPr>
          <p:cNvPr id="4" name="Slide Number Placeholder 3"/>
          <p:cNvSpPr>
            <a:spLocks noGrp="1"/>
          </p:cNvSpPr>
          <p:nvPr>
            <p:ph type="sldNum" sz="quarter" idx="10"/>
          </p:nvPr>
        </p:nvSpPr>
        <p:spPr/>
        <p:txBody>
          <a:bodyPr/>
          <a:lstStyle/>
          <a:p>
            <a:pPr>
              <a:defRPr/>
            </a:pPr>
            <a:fld id="{A4B5ECB7-45AB-498A-9529-0946EAA8726C}" type="slidenum">
              <a:rPr smtClean="0"/>
              <a:pPr>
                <a:defRPr/>
              </a:pPr>
              <a:t>14</a:t>
            </a:fld>
            <a:endParaRPr dirty="0"/>
          </a:p>
        </p:txBody>
      </p:sp>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73075" y="857250"/>
            <a:ext cx="8077200" cy="641350"/>
          </a:xfrm>
        </p:spPr>
        <p:txBody>
          <a:bodyPr/>
          <a:lstStyle/>
          <a:p>
            <a:r>
              <a:rPr lang="en-US" smtClean="0"/>
              <a:t>The Subtraction Rule (Inclusion-Exclusion)</a:t>
            </a:r>
          </a:p>
        </p:txBody>
      </p:sp>
      <p:sp>
        <p:nvSpPr>
          <p:cNvPr id="3" name="Content Placeholder 2"/>
          <p:cNvSpPr>
            <a:spLocks noGrp="1"/>
          </p:cNvSpPr>
          <p:nvPr>
            <p:ph idx="1"/>
          </p:nvPr>
        </p:nvSpPr>
        <p:spPr>
          <a:xfrm>
            <a:off x="495300" y="1571625"/>
            <a:ext cx="8064500" cy="5000625"/>
          </a:xfrm>
        </p:spPr>
        <p:txBody>
          <a:bodyPr>
            <a:normAutofit lnSpcReduction="10000"/>
          </a:bodyPr>
          <a:lstStyle/>
          <a:p>
            <a:pPr>
              <a:defRPr/>
            </a:pPr>
            <a:r>
              <a:rPr lang="en-US" dirty="0" smtClean="0"/>
              <a:t>Adding the number of ways to do tasks in two ways, where some tasks in the first way are also included in the second way, leads to an </a:t>
            </a:r>
            <a:r>
              <a:rPr lang="en-US" dirty="0" err="1" smtClean="0"/>
              <a:t>overcount</a:t>
            </a:r>
            <a:r>
              <a:rPr lang="en-US" dirty="0" smtClean="0"/>
              <a:t>. </a:t>
            </a:r>
          </a:p>
          <a:p>
            <a:pPr>
              <a:defRPr/>
            </a:pPr>
            <a:r>
              <a:rPr lang="en-US" dirty="0" smtClean="0"/>
              <a:t>To correctly count the number of ways to do the two tasks, we add the number of ways to do it in one way and the number of ways to do it in the other way, and then subtract the number of ways to do the task in a way that belongs to both ways.</a:t>
            </a:r>
            <a:endParaRPr lang="en-US" dirty="0"/>
          </a:p>
        </p:txBody>
      </p:sp>
      <p:sp>
        <p:nvSpPr>
          <p:cNvPr id="4" name="Slide Number Placeholder 3"/>
          <p:cNvSpPr>
            <a:spLocks noGrp="1"/>
          </p:cNvSpPr>
          <p:nvPr>
            <p:ph type="sldNum" sz="quarter" idx="10"/>
          </p:nvPr>
        </p:nvSpPr>
        <p:spPr/>
        <p:txBody>
          <a:bodyPr/>
          <a:lstStyle/>
          <a:p>
            <a:pPr>
              <a:defRPr/>
            </a:pPr>
            <a:fld id="{E67BFBD3-B89B-4B23-9863-EE446C6D2116}" type="slidenum">
              <a:rPr smtClean="0"/>
              <a:pPr>
                <a:defRPr/>
              </a:pPr>
              <a:t>15</a:t>
            </a:fld>
            <a:endParaRPr dirty="0"/>
          </a:p>
        </p:txBody>
      </p:sp>
    </p:spTree>
  </p:cSld>
  <p:clrMapOvr>
    <a:masterClrMapping/>
  </p:clrMapOvr>
  <p:transition>
    <p:split orient="ver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a:bodyPr>
          <a:lstStyle/>
          <a:p>
            <a:pPr>
              <a:defRPr/>
            </a:pPr>
            <a:r>
              <a:rPr lang="en-US" dirty="0" smtClean="0"/>
              <a:t>How many bit strings of length eight either start with a 1 bit or end with the two bits 00?</a:t>
            </a:r>
          </a:p>
          <a:p>
            <a:pPr>
              <a:defRPr/>
            </a:pPr>
            <a:r>
              <a:rPr lang="en-US" dirty="0" smtClean="0"/>
              <a:t>A computer company receives 350 applications from computer graduates for a job planning a line of new Web servers. Suppose that 220 of  these people majored in computer science, 147 majored in business, and 51 majored both in computer science and in business. How many of these applicants majored neither in computer science nor in business?</a:t>
            </a:r>
            <a:endParaRPr lang="en-US" dirty="0"/>
          </a:p>
        </p:txBody>
      </p:sp>
      <p:sp>
        <p:nvSpPr>
          <p:cNvPr id="4" name="Slide Number Placeholder 3"/>
          <p:cNvSpPr>
            <a:spLocks noGrp="1"/>
          </p:cNvSpPr>
          <p:nvPr>
            <p:ph type="sldNum" sz="quarter" idx="10"/>
          </p:nvPr>
        </p:nvSpPr>
        <p:spPr/>
        <p:txBody>
          <a:bodyPr/>
          <a:lstStyle/>
          <a:p>
            <a:pPr>
              <a:defRPr/>
            </a:pPr>
            <a:fld id="{4912529A-6447-4575-88C4-FD3728D0D047}" type="slidenum">
              <a:rPr smtClean="0"/>
              <a:pPr>
                <a:defRPr/>
              </a:pPr>
              <a:t>16</a:t>
            </a:fld>
            <a:endParaRPr dirty="0"/>
          </a:p>
        </p:txBody>
      </p:sp>
    </p:spTree>
  </p:cSld>
  <p:clrMapOvr>
    <a:masterClrMapping/>
  </p:clrMapOvr>
  <p:transition>
    <p:split orient="ver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73075" y="857250"/>
            <a:ext cx="8077200" cy="641350"/>
          </a:xfrm>
        </p:spPr>
        <p:txBody>
          <a:bodyPr/>
          <a:lstStyle/>
          <a:p>
            <a:r>
              <a:rPr lang="en-US" smtClean="0"/>
              <a:t>The Division Rule</a:t>
            </a:r>
          </a:p>
        </p:txBody>
      </p:sp>
      <p:sp>
        <p:nvSpPr>
          <p:cNvPr id="20483" name="Content Placeholder 2"/>
          <p:cNvSpPr>
            <a:spLocks noGrp="1"/>
          </p:cNvSpPr>
          <p:nvPr>
            <p:ph idx="1"/>
          </p:nvPr>
        </p:nvSpPr>
        <p:spPr>
          <a:xfrm>
            <a:off x="495300" y="1571625"/>
            <a:ext cx="8064500" cy="5000625"/>
          </a:xfrm>
        </p:spPr>
        <p:txBody>
          <a:bodyPr/>
          <a:lstStyle/>
          <a:p>
            <a:r>
              <a:rPr lang="en-US" smtClean="0"/>
              <a:t>There are n/d ways to do a task if it can be done using a procedure that can be carried out in n ways, and for every way w, exactly d of the n ways correspond to way w.</a:t>
            </a:r>
          </a:p>
          <a:p>
            <a:r>
              <a:rPr lang="en-US" smtClean="0"/>
              <a:t>Example: How many different ways are there to seat four people around a circular table, where two seatings are considered the same when each person has the same left neighbor and the same right neighbor?</a:t>
            </a:r>
          </a:p>
        </p:txBody>
      </p:sp>
      <p:sp>
        <p:nvSpPr>
          <p:cNvPr id="4" name="Slide Number Placeholder 3"/>
          <p:cNvSpPr>
            <a:spLocks noGrp="1"/>
          </p:cNvSpPr>
          <p:nvPr>
            <p:ph type="sldNum" sz="quarter" idx="10"/>
          </p:nvPr>
        </p:nvSpPr>
        <p:spPr/>
        <p:txBody>
          <a:bodyPr/>
          <a:lstStyle/>
          <a:p>
            <a:pPr>
              <a:defRPr/>
            </a:pPr>
            <a:fld id="{7844C62A-8BFD-4435-89D0-D2F8D0D82A60}" type="slidenum">
              <a:rPr smtClean="0"/>
              <a:pPr>
                <a:defRPr/>
              </a:pPr>
              <a:t>17</a:t>
            </a:fld>
            <a:endParaRPr dirty="0"/>
          </a:p>
        </p:txBody>
      </p:sp>
    </p:spTree>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73075" y="857250"/>
            <a:ext cx="8077200" cy="641350"/>
          </a:xfrm>
        </p:spPr>
        <p:txBody>
          <a:bodyPr/>
          <a:lstStyle/>
          <a:p>
            <a:r>
              <a:rPr lang="en-US" smtClean="0"/>
              <a:t>Tree Diagrams</a:t>
            </a:r>
          </a:p>
        </p:txBody>
      </p:sp>
      <p:sp>
        <p:nvSpPr>
          <p:cNvPr id="21507" name="Content Placeholder 2"/>
          <p:cNvSpPr>
            <a:spLocks noGrp="1"/>
          </p:cNvSpPr>
          <p:nvPr>
            <p:ph idx="1"/>
          </p:nvPr>
        </p:nvSpPr>
        <p:spPr>
          <a:xfrm>
            <a:off x="495300" y="1571625"/>
            <a:ext cx="8064500" cy="5000625"/>
          </a:xfrm>
        </p:spPr>
        <p:txBody>
          <a:bodyPr/>
          <a:lstStyle/>
          <a:p>
            <a:r>
              <a:rPr lang="en-US" smtClean="0"/>
              <a:t>A branch in a rooted tree will correspond to a choice emanating from that root.</a:t>
            </a:r>
          </a:p>
          <a:p>
            <a:r>
              <a:rPr lang="en-US" smtClean="0"/>
              <a:t>Example: How many bit strings of length four do not have two consecutive 1s?</a:t>
            </a:r>
          </a:p>
          <a:p>
            <a:r>
              <a:rPr lang="en-US" smtClean="0"/>
              <a:t>A playoff between two teams consists of at most five games. The first team that wins three games wins the playoff. In how many different ways can the playoff occur?</a:t>
            </a:r>
          </a:p>
        </p:txBody>
      </p:sp>
      <p:sp>
        <p:nvSpPr>
          <p:cNvPr id="4" name="Slide Number Placeholder 3"/>
          <p:cNvSpPr>
            <a:spLocks noGrp="1"/>
          </p:cNvSpPr>
          <p:nvPr>
            <p:ph type="sldNum" sz="quarter" idx="10"/>
          </p:nvPr>
        </p:nvSpPr>
        <p:spPr/>
        <p:txBody>
          <a:bodyPr/>
          <a:lstStyle/>
          <a:p>
            <a:pPr>
              <a:defRPr/>
            </a:pPr>
            <a:fld id="{56FB0BA8-87D4-4A37-9DAA-5C44C88EFBAD}" type="slidenum">
              <a:rPr smtClean="0"/>
              <a:pPr>
                <a:defRPr/>
              </a:pPr>
              <a:t>18</a:t>
            </a:fld>
            <a:endParaRPr dirty="0"/>
          </a:p>
        </p:txBody>
      </p:sp>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73075" y="857250"/>
            <a:ext cx="8077200" cy="641350"/>
          </a:xfrm>
        </p:spPr>
        <p:txBody>
          <a:bodyPr/>
          <a:lstStyle/>
          <a:p>
            <a:r>
              <a:rPr lang="en-US" smtClean="0"/>
              <a:t>Section 6.2: The Pigeonhole Principle</a:t>
            </a:r>
          </a:p>
        </p:txBody>
      </p:sp>
      <p:sp>
        <p:nvSpPr>
          <p:cNvPr id="22531" name="Content Placeholder 2"/>
          <p:cNvSpPr>
            <a:spLocks noGrp="1"/>
          </p:cNvSpPr>
          <p:nvPr>
            <p:ph idx="1"/>
          </p:nvPr>
        </p:nvSpPr>
        <p:spPr>
          <a:xfrm>
            <a:off x="495300" y="1571625"/>
            <a:ext cx="8064500" cy="5000625"/>
          </a:xfrm>
        </p:spPr>
        <p:txBody>
          <a:bodyPr/>
          <a:lstStyle/>
          <a:p>
            <a:r>
              <a:rPr lang="en-US" smtClean="0"/>
              <a:t>Theorem: If k is a positive integer and k + 1 or more objects are placed into k boxes, then there is at least one box containing two or more of the objects.</a:t>
            </a:r>
          </a:p>
          <a:p>
            <a:pPr>
              <a:buFontTx/>
              <a:buNone/>
            </a:pPr>
            <a:r>
              <a:rPr lang="en-US" smtClean="0"/>
              <a:t>	Proof:</a:t>
            </a:r>
          </a:p>
          <a:p>
            <a:pPr>
              <a:buFontTx/>
              <a:buNone/>
            </a:pPr>
            <a:endParaRPr lang="en-US" smtClean="0"/>
          </a:p>
          <a:p>
            <a:r>
              <a:rPr lang="en-US" smtClean="0"/>
              <a:t>Corollary: A function f from a set with k + 1 or more elements to a set with k elements is not one-to-one.</a:t>
            </a:r>
          </a:p>
        </p:txBody>
      </p:sp>
      <p:sp>
        <p:nvSpPr>
          <p:cNvPr id="4" name="Slide Number Placeholder 3"/>
          <p:cNvSpPr>
            <a:spLocks noGrp="1"/>
          </p:cNvSpPr>
          <p:nvPr>
            <p:ph type="sldNum" sz="quarter" idx="10"/>
          </p:nvPr>
        </p:nvSpPr>
        <p:spPr/>
        <p:txBody>
          <a:bodyPr/>
          <a:lstStyle/>
          <a:p>
            <a:pPr>
              <a:defRPr/>
            </a:pPr>
            <a:fld id="{EF606F35-4DC9-486A-8FF9-582192FDF5F8}" type="slidenum">
              <a:rPr smtClean="0"/>
              <a:pPr>
                <a:defRPr/>
              </a:pPr>
              <a:t>19</a:t>
            </a:fld>
            <a:endParaRPr dirty="0"/>
          </a:p>
        </p:txBody>
      </p:sp>
    </p:spTree>
  </p:cSld>
  <p:clrMapOvr>
    <a:masterClrMapping/>
  </p:clrMapOvr>
  <p:transition>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73075" y="857250"/>
            <a:ext cx="8077200" cy="641350"/>
          </a:xfrm>
        </p:spPr>
        <p:txBody>
          <a:bodyPr/>
          <a:lstStyle/>
          <a:p>
            <a:r>
              <a:rPr lang="en-US" smtClean="0"/>
              <a:t>Reading Assignment</a:t>
            </a:r>
          </a:p>
        </p:txBody>
      </p:sp>
      <p:sp>
        <p:nvSpPr>
          <p:cNvPr id="5123" name="Content Placeholder 2"/>
          <p:cNvSpPr>
            <a:spLocks noGrp="1"/>
          </p:cNvSpPr>
          <p:nvPr>
            <p:ph idx="1"/>
          </p:nvPr>
        </p:nvSpPr>
        <p:spPr>
          <a:xfrm>
            <a:off x="495300" y="1571625"/>
            <a:ext cx="8064500" cy="5000625"/>
          </a:xfrm>
        </p:spPr>
        <p:txBody>
          <a:bodyPr/>
          <a:lstStyle/>
          <a:p>
            <a:pPr eaLnBrk="1" hangingPunct="1">
              <a:lnSpc>
                <a:spcPct val="80000"/>
              </a:lnSpc>
            </a:pPr>
            <a:r>
              <a:rPr lang="en-US" smtClean="0"/>
              <a:t>K. H. Rosen, </a:t>
            </a:r>
            <a:r>
              <a:rPr lang="en-US" i="1" u="sng" smtClean="0">
                <a:hlinkClick r:id="rId3"/>
              </a:rPr>
              <a:t>Discrete Mathematics and Its Applications</a:t>
            </a:r>
            <a:r>
              <a:rPr lang="en-US" smtClean="0"/>
              <a:t>, Global Ed., McGraw-Hill, 2013. </a:t>
            </a:r>
          </a:p>
          <a:p>
            <a:pPr lvl="1" eaLnBrk="1" hangingPunct="1">
              <a:lnSpc>
                <a:spcPct val="80000"/>
              </a:lnSpc>
            </a:pPr>
            <a:r>
              <a:rPr lang="en-US" smtClean="0"/>
              <a:t>Chapter 6 Sections 1,2,3 and 4.</a:t>
            </a:r>
          </a:p>
        </p:txBody>
      </p:sp>
      <p:sp>
        <p:nvSpPr>
          <p:cNvPr id="4" name="Slide Number Placeholder 3"/>
          <p:cNvSpPr>
            <a:spLocks noGrp="1"/>
          </p:cNvSpPr>
          <p:nvPr>
            <p:ph type="sldNum" sz="quarter" idx="10"/>
          </p:nvPr>
        </p:nvSpPr>
        <p:spPr/>
        <p:txBody>
          <a:bodyPr/>
          <a:lstStyle/>
          <a:p>
            <a:pPr>
              <a:defRPr/>
            </a:pPr>
            <a:fld id="{AAE960D9-00ED-46DC-B9C3-6113B53DCA55}" type="slidenum">
              <a:rPr smtClean="0"/>
              <a:pPr>
                <a:defRPr/>
              </a:pPr>
              <a:t>2</a:t>
            </a:fld>
            <a:endParaRPr dirty="0"/>
          </a:p>
        </p:txBody>
      </p:sp>
    </p:spTree>
  </p:cSld>
  <p:clrMapOvr>
    <a:masterClrMapping/>
  </p:clrMapOvr>
  <p:transition>
    <p:split orient="ver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a:bodyPr>
          <a:lstStyle/>
          <a:p>
            <a:pPr>
              <a:defRPr/>
            </a:pPr>
            <a:r>
              <a:rPr lang="en-US" dirty="0" smtClean="0"/>
              <a:t>Example 1: How many people do you need to ensure that two of them have the same birthday (day and month)</a:t>
            </a:r>
          </a:p>
          <a:p>
            <a:pPr>
              <a:defRPr/>
            </a:pPr>
            <a:r>
              <a:rPr lang="en-US" dirty="0" smtClean="0"/>
              <a:t>Example 2: How many English words do you need to ensure that two of them begin with the same letter.</a:t>
            </a:r>
          </a:p>
          <a:p>
            <a:pPr>
              <a:defRPr/>
            </a:pPr>
            <a:r>
              <a:rPr lang="en-US" dirty="0" smtClean="0"/>
              <a:t>Example 3: How many students must be in a class to guarantee that at least two students receive the same score on the final exam, if the exam is graded on a scale from 0 to 100 points?</a:t>
            </a:r>
            <a:endParaRPr lang="en-US" dirty="0"/>
          </a:p>
        </p:txBody>
      </p:sp>
      <p:sp>
        <p:nvSpPr>
          <p:cNvPr id="4" name="Slide Number Placeholder 3"/>
          <p:cNvSpPr>
            <a:spLocks noGrp="1"/>
          </p:cNvSpPr>
          <p:nvPr>
            <p:ph type="sldNum" sz="quarter" idx="10"/>
          </p:nvPr>
        </p:nvSpPr>
        <p:spPr/>
        <p:txBody>
          <a:bodyPr/>
          <a:lstStyle/>
          <a:p>
            <a:pPr>
              <a:defRPr/>
            </a:pPr>
            <a:fld id="{926DB7B6-2F13-48D6-81A8-F79E642A9D1F}" type="slidenum">
              <a:rPr smtClean="0"/>
              <a:pPr>
                <a:defRPr/>
              </a:pPr>
              <a:t>20</a:t>
            </a:fld>
            <a:endParaRPr dirty="0"/>
          </a:p>
        </p:txBody>
      </p:sp>
    </p:spTree>
  </p:cSld>
  <p:clrMapOvr>
    <a:masterClrMapping/>
  </p:clrMapOvr>
  <p:transition>
    <p:split orient="ver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73075" y="857250"/>
            <a:ext cx="8077200" cy="641350"/>
          </a:xfrm>
        </p:spPr>
        <p:txBody>
          <a:bodyPr/>
          <a:lstStyle/>
          <a:p>
            <a:r>
              <a:rPr lang="en-US" smtClean="0"/>
              <a:t>The Generalized Pigeonhole Principle</a:t>
            </a:r>
          </a:p>
        </p:txBody>
      </p:sp>
      <p:sp>
        <p:nvSpPr>
          <p:cNvPr id="24579" name="Content Placeholder 2"/>
          <p:cNvSpPr>
            <a:spLocks noGrp="1"/>
          </p:cNvSpPr>
          <p:nvPr>
            <p:ph idx="1"/>
          </p:nvPr>
        </p:nvSpPr>
        <p:spPr>
          <a:xfrm>
            <a:off x="495300" y="1571625"/>
            <a:ext cx="8064500" cy="5000625"/>
          </a:xfrm>
        </p:spPr>
        <p:txBody>
          <a:bodyPr/>
          <a:lstStyle/>
          <a:p>
            <a:r>
              <a:rPr lang="en-US" dirty="0" smtClean="0"/>
              <a:t>Theorem If N objects are placed into k boxes, then there is at least one box containing at least </a:t>
            </a:r>
            <a:r>
              <a:rPr lang="en-US" i="1" dirty="0" smtClean="0"/>
              <a:t>r </a:t>
            </a:r>
            <a:r>
              <a:rPr lang="en-US" dirty="0" smtClean="0"/>
              <a:t>= </a:t>
            </a:r>
            <a:r>
              <a:rPr lang="en-US" dirty="0" smtClean="0">
                <a:sym typeface="Symbol" pitchFamily="18" charset="2"/>
              </a:rPr>
              <a:t></a:t>
            </a:r>
            <a:r>
              <a:rPr lang="en-US" dirty="0" smtClean="0"/>
              <a:t>N/k</a:t>
            </a:r>
            <a:r>
              <a:rPr lang="en-US" dirty="0" smtClean="0">
                <a:sym typeface="Symbol" pitchFamily="18" charset="2"/>
              </a:rPr>
              <a:t></a:t>
            </a:r>
            <a:r>
              <a:rPr lang="en-US" dirty="0" smtClean="0"/>
              <a:t> objects.</a:t>
            </a:r>
          </a:p>
          <a:p>
            <a:r>
              <a:rPr lang="en-US" dirty="0" smtClean="0"/>
              <a:t>Problems in this category are of the form: </a:t>
            </a:r>
            <a:r>
              <a:rPr lang="en-US" i="1" dirty="0" smtClean="0"/>
              <a:t>Find the minimum number of objects </a:t>
            </a:r>
            <a:r>
              <a:rPr lang="en-US" dirty="0" smtClean="0"/>
              <a:t>(</a:t>
            </a:r>
            <a:r>
              <a:rPr lang="en-US" i="1" dirty="0" smtClean="0"/>
              <a:t>N</a:t>
            </a:r>
            <a:r>
              <a:rPr lang="en-US" dirty="0"/>
              <a:t>) </a:t>
            </a:r>
            <a:r>
              <a:rPr lang="en-US" i="1" dirty="0" smtClean="0"/>
              <a:t>such that at least </a:t>
            </a:r>
            <a:r>
              <a:rPr lang="en-US" dirty="0"/>
              <a:t>(</a:t>
            </a:r>
            <a:r>
              <a:rPr lang="en-US" i="1" dirty="0" smtClean="0"/>
              <a:t>r</a:t>
            </a:r>
            <a:r>
              <a:rPr lang="en-US" dirty="0"/>
              <a:t>)</a:t>
            </a:r>
            <a:r>
              <a:rPr lang="en-US" i="1" dirty="0" smtClean="0"/>
              <a:t> of these objects must be in one of </a:t>
            </a:r>
            <a:r>
              <a:rPr lang="en-US" dirty="0"/>
              <a:t>(</a:t>
            </a:r>
            <a:r>
              <a:rPr lang="en-US" i="1" dirty="0" smtClean="0"/>
              <a:t>k</a:t>
            </a:r>
            <a:r>
              <a:rPr lang="en-US" dirty="0"/>
              <a:t>)</a:t>
            </a:r>
            <a:r>
              <a:rPr lang="en-US" i="1" dirty="0" smtClean="0"/>
              <a:t> boxes.</a:t>
            </a:r>
          </a:p>
        </p:txBody>
      </p:sp>
      <p:sp>
        <p:nvSpPr>
          <p:cNvPr id="4" name="Slide Number Placeholder 3"/>
          <p:cNvSpPr>
            <a:spLocks noGrp="1"/>
          </p:cNvSpPr>
          <p:nvPr>
            <p:ph type="sldNum" sz="quarter" idx="10"/>
          </p:nvPr>
        </p:nvSpPr>
        <p:spPr/>
        <p:txBody>
          <a:bodyPr/>
          <a:lstStyle/>
          <a:p>
            <a:pPr>
              <a:defRPr/>
            </a:pPr>
            <a:fld id="{08BF9708-3729-4988-92D9-F127442EFB28}" type="slidenum">
              <a:rPr smtClean="0"/>
              <a:pPr>
                <a:defRPr/>
              </a:pPr>
              <a:t>21</a:t>
            </a:fld>
            <a:endParaRPr dirty="0"/>
          </a:p>
        </p:txBody>
      </p:sp>
    </p:spTree>
  </p:cSld>
  <p:clrMapOvr>
    <a:masterClrMapping/>
  </p:clrMapOvr>
  <p:transition>
    <p:split orient="ver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73075" y="857250"/>
            <a:ext cx="8077200" cy="641350"/>
          </a:xfrm>
        </p:spPr>
        <p:txBody>
          <a:bodyPr/>
          <a:lstStyle/>
          <a:p>
            <a:r>
              <a:rPr lang="en-US" smtClean="0"/>
              <a:t>Examples</a:t>
            </a:r>
          </a:p>
        </p:txBody>
      </p:sp>
      <p:sp>
        <p:nvSpPr>
          <p:cNvPr id="25603" name="Content Placeholder 2"/>
          <p:cNvSpPr>
            <a:spLocks noGrp="1"/>
          </p:cNvSpPr>
          <p:nvPr>
            <p:ph idx="1"/>
          </p:nvPr>
        </p:nvSpPr>
        <p:spPr>
          <a:xfrm>
            <a:off x="495300" y="1571625"/>
            <a:ext cx="8064500" cy="5000625"/>
          </a:xfrm>
        </p:spPr>
        <p:txBody>
          <a:bodyPr/>
          <a:lstStyle/>
          <a:p>
            <a:r>
              <a:rPr lang="en-US" smtClean="0"/>
              <a:t>Example 1: What is the minimum number of students required in a discrete mathematics class to be sure that at least six will receive the same grade, if there are five possible grades, A, B, C, D, and F?</a:t>
            </a:r>
          </a:p>
        </p:txBody>
      </p:sp>
      <p:sp>
        <p:nvSpPr>
          <p:cNvPr id="4" name="Slide Number Placeholder 3"/>
          <p:cNvSpPr>
            <a:spLocks noGrp="1"/>
          </p:cNvSpPr>
          <p:nvPr>
            <p:ph type="sldNum" sz="quarter" idx="10"/>
          </p:nvPr>
        </p:nvSpPr>
        <p:spPr/>
        <p:txBody>
          <a:bodyPr/>
          <a:lstStyle/>
          <a:p>
            <a:pPr>
              <a:defRPr/>
            </a:pPr>
            <a:fld id="{A62A876C-B43A-471A-8164-F3C19E773D44}" type="slidenum">
              <a:rPr smtClean="0"/>
              <a:pPr>
                <a:defRPr/>
              </a:pPr>
              <a:t>22</a:t>
            </a:fld>
            <a:endParaRPr dirty="0"/>
          </a:p>
        </p:txBody>
      </p:sp>
    </p:spTree>
  </p:cSld>
  <p:clrMapOvr>
    <a:masterClrMapping/>
  </p:clrMapOvr>
  <p:transition>
    <p:split orient="ver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73075" y="857250"/>
            <a:ext cx="8077200" cy="641350"/>
          </a:xfrm>
        </p:spPr>
        <p:txBody>
          <a:bodyPr/>
          <a:lstStyle/>
          <a:p>
            <a:r>
              <a:rPr lang="en-US" dirty="0" smtClean="0"/>
              <a:t>Examples</a:t>
            </a:r>
          </a:p>
        </p:txBody>
      </p:sp>
      <p:sp>
        <p:nvSpPr>
          <p:cNvPr id="26627" name="Content Placeholder 2"/>
          <p:cNvSpPr>
            <a:spLocks noGrp="1"/>
          </p:cNvSpPr>
          <p:nvPr>
            <p:ph idx="1"/>
          </p:nvPr>
        </p:nvSpPr>
        <p:spPr>
          <a:xfrm>
            <a:off x="495300" y="1571625"/>
            <a:ext cx="8064500" cy="5000625"/>
          </a:xfrm>
        </p:spPr>
        <p:txBody>
          <a:bodyPr>
            <a:normAutofit lnSpcReduction="10000"/>
          </a:bodyPr>
          <a:lstStyle/>
          <a:p>
            <a:r>
              <a:rPr lang="en-US" dirty="0" smtClean="0"/>
              <a:t>Cards Terminology </a:t>
            </a:r>
            <a:r>
              <a:rPr lang="en-US" dirty="0" smtClean="0">
                <a:sym typeface="Wingdings"/>
              </a:rPr>
              <a:t></a:t>
            </a:r>
            <a:r>
              <a:rPr lang="en-US" dirty="0" smtClean="0"/>
              <a:t>: </a:t>
            </a:r>
          </a:p>
          <a:p>
            <a:pPr lvl="1"/>
            <a:r>
              <a:rPr lang="en-US" dirty="0" smtClean="0"/>
              <a:t>A card deck consists of four suits: Spades, Hearts, Diamonds and Clubs.</a:t>
            </a:r>
          </a:p>
          <a:p>
            <a:pPr lvl="1"/>
            <a:r>
              <a:rPr lang="en-US" dirty="0" smtClean="0"/>
              <a:t>Each suit contains 13 cards each, for a total of 52 cards.</a:t>
            </a:r>
          </a:p>
          <a:p>
            <a:r>
              <a:rPr lang="en-US" dirty="0" smtClean="0"/>
              <a:t>Example 2: How many cards must be selected from a standard deck of 52 cards to guarantee that at least</a:t>
            </a:r>
          </a:p>
          <a:p>
            <a:pPr lvl="1"/>
            <a:r>
              <a:rPr lang="en-US" dirty="0" smtClean="0"/>
              <a:t>three cards of the same suit are chosen?</a:t>
            </a:r>
          </a:p>
          <a:p>
            <a:pPr lvl="1"/>
            <a:r>
              <a:rPr lang="en-US" dirty="0" smtClean="0"/>
              <a:t>three hearts are selected?</a:t>
            </a:r>
          </a:p>
        </p:txBody>
      </p:sp>
      <p:sp>
        <p:nvSpPr>
          <p:cNvPr id="4" name="Slide Number Placeholder 3"/>
          <p:cNvSpPr>
            <a:spLocks noGrp="1"/>
          </p:cNvSpPr>
          <p:nvPr>
            <p:ph type="sldNum" sz="quarter" idx="10"/>
          </p:nvPr>
        </p:nvSpPr>
        <p:spPr/>
        <p:txBody>
          <a:bodyPr/>
          <a:lstStyle/>
          <a:p>
            <a:pPr>
              <a:defRPr/>
            </a:pPr>
            <a:fld id="{817C2D07-0132-4291-9345-CA876A553819}" type="slidenum">
              <a:rPr smtClean="0"/>
              <a:pPr>
                <a:defRPr/>
              </a:pPr>
              <a:t>23</a:t>
            </a:fld>
            <a:endParaRPr dirty="0"/>
          </a:p>
        </p:txBody>
      </p:sp>
      <p:pic>
        <p:nvPicPr>
          <p:cNvPr id="45058" name="Picture 2" descr="http://upload.wikimedia.org/wikipedia/commons/thumb/6/63/French_suits.svg/300px-French_suits.svg.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2622" y="692696"/>
            <a:ext cx="1351363" cy="13513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73075" y="857250"/>
            <a:ext cx="8077200" cy="641350"/>
          </a:xfrm>
        </p:spPr>
        <p:txBody>
          <a:bodyPr/>
          <a:lstStyle/>
          <a:p>
            <a:r>
              <a:rPr lang="en-US" smtClean="0"/>
              <a:t>Examples</a:t>
            </a:r>
          </a:p>
        </p:txBody>
      </p:sp>
      <p:sp>
        <p:nvSpPr>
          <p:cNvPr id="27651" name="Content Placeholder 2"/>
          <p:cNvSpPr>
            <a:spLocks noGrp="1"/>
          </p:cNvSpPr>
          <p:nvPr>
            <p:ph idx="1"/>
          </p:nvPr>
        </p:nvSpPr>
        <p:spPr>
          <a:xfrm>
            <a:off x="495300" y="1571625"/>
            <a:ext cx="8064500" cy="5000625"/>
          </a:xfrm>
        </p:spPr>
        <p:txBody>
          <a:bodyPr>
            <a:normAutofit/>
          </a:bodyPr>
          <a:lstStyle/>
          <a:p>
            <a:r>
              <a:rPr lang="en-US" dirty="0" smtClean="0"/>
              <a:t>Example 3: What is the least number of area codes needed to guarantee that the 25 million phones in a state can be assigned distinct 10-digit telephone numbers? </a:t>
            </a:r>
          </a:p>
          <a:p>
            <a:pPr lvl="2"/>
            <a:r>
              <a:rPr lang="en-US" dirty="0" smtClean="0"/>
              <a:t>Assume that telephone numbers are of the form </a:t>
            </a:r>
          </a:p>
          <a:p>
            <a:pPr marL="914400" lvl="2" indent="0" algn="ctr">
              <a:buNone/>
            </a:pPr>
            <a:endParaRPr lang="en-US" dirty="0" smtClean="0"/>
          </a:p>
          <a:p>
            <a:pPr marL="914400" lvl="2" indent="0" algn="ctr">
              <a:buNone/>
            </a:pPr>
            <a:r>
              <a:rPr lang="en-US" dirty="0" smtClean="0"/>
              <a:t>(</a:t>
            </a:r>
            <a:r>
              <a:rPr lang="en-US" u="sng" dirty="0" smtClean="0"/>
              <a:t>NXX</a:t>
            </a:r>
            <a:r>
              <a:rPr lang="en-US" dirty="0" smtClean="0"/>
              <a:t>)</a:t>
            </a:r>
            <a:r>
              <a:rPr lang="en-US" i="1" dirty="0" smtClean="0"/>
              <a:t> </a:t>
            </a:r>
            <a:r>
              <a:rPr lang="en-US" dirty="0" smtClean="0"/>
              <a:t>NXX-XXXX</a:t>
            </a:r>
          </a:p>
          <a:p>
            <a:pPr marL="914400" lvl="2" indent="0" algn="ctr">
              <a:buNone/>
            </a:pPr>
            <a:endParaRPr lang="en-US" dirty="0" smtClean="0"/>
          </a:p>
          <a:p>
            <a:pPr marL="914400" lvl="2" indent="0">
              <a:buNone/>
            </a:pPr>
            <a:r>
              <a:rPr lang="en-US" dirty="0" smtClean="0"/>
              <a:t>where the first three digits form the </a:t>
            </a:r>
            <a:r>
              <a:rPr lang="en-US" u="sng" dirty="0" smtClean="0"/>
              <a:t>area code</a:t>
            </a:r>
            <a:r>
              <a:rPr lang="en-US" dirty="0" smtClean="0"/>
              <a:t>, N represents a digit from 2 to 9 inclusive, and X represents any digit.</a:t>
            </a:r>
          </a:p>
          <a:p>
            <a:pPr lvl="2"/>
            <a:endParaRPr lang="en-US" dirty="0" smtClean="0"/>
          </a:p>
          <a:p>
            <a:pPr lvl="2"/>
            <a:endParaRPr lang="en-US" dirty="0" smtClean="0"/>
          </a:p>
        </p:txBody>
      </p:sp>
      <p:sp>
        <p:nvSpPr>
          <p:cNvPr id="4" name="Slide Number Placeholder 3"/>
          <p:cNvSpPr>
            <a:spLocks noGrp="1"/>
          </p:cNvSpPr>
          <p:nvPr>
            <p:ph type="sldNum" sz="quarter" idx="10"/>
          </p:nvPr>
        </p:nvSpPr>
        <p:spPr/>
        <p:txBody>
          <a:bodyPr/>
          <a:lstStyle/>
          <a:p>
            <a:pPr>
              <a:defRPr/>
            </a:pPr>
            <a:fld id="{F67962C5-0413-43FA-8822-0358FE532854}" type="slidenum">
              <a:rPr smtClean="0"/>
              <a:pPr>
                <a:defRPr/>
              </a:pPr>
              <a:t>24</a:t>
            </a:fld>
            <a:endParaRPr dirty="0"/>
          </a:p>
        </p:txBody>
      </p:sp>
      <p:cxnSp>
        <p:nvCxnSpPr>
          <p:cNvPr id="3" name="Straight Arrow Connector 2"/>
          <p:cNvCxnSpPr/>
          <p:nvPr/>
        </p:nvCxnSpPr>
        <p:spPr bwMode="auto">
          <a:xfrm flipH="1" flipV="1">
            <a:off x="4211960" y="4869160"/>
            <a:ext cx="2232248" cy="57606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ransition>
    <p:split orient="ver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324850" cy="5000625"/>
          </a:xfrm>
        </p:spPr>
        <p:txBody>
          <a:bodyPr>
            <a:normAutofit fontScale="92500" lnSpcReduction="10000"/>
          </a:bodyPr>
          <a:lstStyle/>
          <a:p>
            <a:pPr>
              <a:defRPr/>
            </a:pPr>
            <a:r>
              <a:rPr lang="en-US" dirty="0" smtClean="0"/>
              <a:t>Example 4: Suppose that a computer science laboratory has 15 workstations and 10 servers. A cable can be used to directly connect a workstation to a server. For each server, only one direct connection to that server can be active at any time. We want to guarantee that at any time any set of 10 or fewer workstations can simultaneously access different servers via direct connections. what is the minimum number of direct connections needed to achieve this goal? </a:t>
            </a:r>
          </a:p>
          <a:p>
            <a:pPr lvl="2">
              <a:defRPr/>
            </a:pPr>
            <a:r>
              <a:rPr lang="en-US" dirty="0" smtClean="0"/>
              <a:t>Note that we could do this by connecting every workstation directly to every server (using 150 connections), </a:t>
            </a:r>
            <a:endParaRPr lang="en-US" dirty="0"/>
          </a:p>
        </p:txBody>
      </p:sp>
      <p:sp>
        <p:nvSpPr>
          <p:cNvPr id="4" name="Slide Number Placeholder 3"/>
          <p:cNvSpPr>
            <a:spLocks noGrp="1"/>
          </p:cNvSpPr>
          <p:nvPr>
            <p:ph type="sldNum" sz="quarter" idx="10"/>
          </p:nvPr>
        </p:nvSpPr>
        <p:spPr/>
        <p:txBody>
          <a:bodyPr/>
          <a:lstStyle/>
          <a:p>
            <a:pPr>
              <a:defRPr/>
            </a:pPr>
            <a:fld id="{5AA4C555-FAF8-4FD6-BB78-C445513ED9CA}" type="slidenum">
              <a:rPr smtClean="0"/>
              <a:pPr>
                <a:defRPr/>
              </a:pPr>
              <a:t>25</a:t>
            </a:fld>
            <a:endParaRPr dirty="0"/>
          </a:p>
        </p:txBody>
      </p:sp>
    </p:spTree>
  </p:cSld>
  <p:clrMapOvr>
    <a:masterClrMapping/>
  </p:clrMapOvr>
  <p:transition>
    <p:split orient="ver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73075" y="857250"/>
            <a:ext cx="8077200" cy="641350"/>
          </a:xfrm>
        </p:spPr>
        <p:txBody>
          <a:bodyPr/>
          <a:lstStyle/>
          <a:p>
            <a:r>
              <a:rPr lang="en-US" smtClean="0"/>
              <a:t>Examples</a:t>
            </a:r>
          </a:p>
        </p:txBody>
      </p:sp>
      <p:sp>
        <p:nvSpPr>
          <p:cNvPr id="29699" name="Content Placeholder 2"/>
          <p:cNvSpPr>
            <a:spLocks noGrp="1"/>
          </p:cNvSpPr>
          <p:nvPr>
            <p:ph idx="1"/>
          </p:nvPr>
        </p:nvSpPr>
        <p:spPr>
          <a:xfrm>
            <a:off x="495300" y="1571625"/>
            <a:ext cx="8064500" cy="5000625"/>
          </a:xfrm>
        </p:spPr>
        <p:txBody>
          <a:bodyPr/>
          <a:lstStyle/>
          <a:p>
            <a:r>
              <a:rPr lang="en-US" smtClean="0"/>
              <a:t>Example 5: During a month with 30 days, a baseball team plays at least one game a day, but no more than 45 games. Show that there must be a period of some number of consecutive days during which the team must play exactly 14 games.</a:t>
            </a:r>
          </a:p>
        </p:txBody>
      </p:sp>
      <p:sp>
        <p:nvSpPr>
          <p:cNvPr id="4" name="Slide Number Placeholder 3"/>
          <p:cNvSpPr>
            <a:spLocks noGrp="1"/>
          </p:cNvSpPr>
          <p:nvPr>
            <p:ph type="sldNum" sz="quarter" idx="10"/>
          </p:nvPr>
        </p:nvSpPr>
        <p:spPr/>
        <p:txBody>
          <a:bodyPr/>
          <a:lstStyle/>
          <a:p>
            <a:pPr>
              <a:defRPr/>
            </a:pPr>
            <a:fld id="{2011E012-4C3A-4E4A-B4E6-AE32360A8311}" type="slidenum">
              <a:rPr smtClean="0"/>
              <a:pPr>
                <a:defRPr/>
              </a:pPr>
              <a:t>26</a:t>
            </a:fld>
            <a:endParaRPr dirty="0"/>
          </a:p>
        </p:txBody>
      </p:sp>
    </p:spTree>
  </p:cSld>
  <p:clrMapOvr>
    <a:masterClrMapping/>
  </p:clrMapOvr>
  <p:transition>
    <p:split orient="ver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73075" y="857250"/>
            <a:ext cx="8077200" cy="641350"/>
          </a:xfrm>
        </p:spPr>
        <p:txBody>
          <a:bodyPr/>
          <a:lstStyle/>
          <a:p>
            <a:r>
              <a:rPr lang="en-US" smtClean="0"/>
              <a:t>Examples</a:t>
            </a:r>
          </a:p>
        </p:txBody>
      </p:sp>
      <p:sp>
        <p:nvSpPr>
          <p:cNvPr id="30723" name="Content Placeholder 2"/>
          <p:cNvSpPr>
            <a:spLocks noGrp="1"/>
          </p:cNvSpPr>
          <p:nvPr>
            <p:ph idx="1"/>
          </p:nvPr>
        </p:nvSpPr>
        <p:spPr>
          <a:xfrm>
            <a:off x="495300" y="1571625"/>
            <a:ext cx="8064500" cy="5000625"/>
          </a:xfrm>
        </p:spPr>
        <p:txBody>
          <a:bodyPr/>
          <a:lstStyle/>
          <a:p>
            <a:r>
              <a:rPr lang="en-US" smtClean="0"/>
              <a:t>Example 6: Assume that in a group of six people, each pair of individuals consists of two friends or two enemies. Show that there are either three mutual friends or three mutual enemies in the group.</a:t>
            </a:r>
          </a:p>
        </p:txBody>
      </p:sp>
      <p:sp>
        <p:nvSpPr>
          <p:cNvPr id="4" name="Slide Number Placeholder 3"/>
          <p:cNvSpPr>
            <a:spLocks noGrp="1"/>
          </p:cNvSpPr>
          <p:nvPr>
            <p:ph type="sldNum" sz="quarter" idx="10"/>
          </p:nvPr>
        </p:nvSpPr>
        <p:spPr/>
        <p:txBody>
          <a:bodyPr/>
          <a:lstStyle/>
          <a:p>
            <a:pPr>
              <a:defRPr/>
            </a:pPr>
            <a:fld id="{AB6F36D5-540E-45FC-B2FA-121D1138A2CD}" type="slidenum">
              <a:rPr smtClean="0"/>
              <a:pPr>
                <a:defRPr/>
              </a:pPr>
              <a:t>27</a:t>
            </a:fld>
            <a:endParaRPr dirty="0"/>
          </a:p>
        </p:txBody>
      </p:sp>
    </p:spTree>
  </p:cSld>
  <p:clrMapOvr>
    <a:masterClrMapping/>
  </p:clrMapOvr>
  <p:transition>
    <p:split orient="ver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73075" y="857250"/>
            <a:ext cx="8077200" cy="641350"/>
          </a:xfrm>
        </p:spPr>
        <p:txBody>
          <a:bodyPr/>
          <a:lstStyle/>
          <a:p>
            <a:r>
              <a:rPr lang="en-US" smtClean="0"/>
              <a:t>Section 6.3: Permutations and Combinations</a:t>
            </a:r>
          </a:p>
        </p:txBody>
      </p:sp>
      <p:sp>
        <p:nvSpPr>
          <p:cNvPr id="3" name="Content Placeholder 2"/>
          <p:cNvSpPr>
            <a:spLocks noGrp="1"/>
          </p:cNvSpPr>
          <p:nvPr>
            <p:ph idx="1"/>
          </p:nvPr>
        </p:nvSpPr>
        <p:spPr>
          <a:xfrm>
            <a:off x="495300" y="1571625"/>
            <a:ext cx="8064500" cy="5000625"/>
          </a:xfrm>
        </p:spPr>
        <p:txBody>
          <a:bodyPr>
            <a:normAutofit fontScale="92500" lnSpcReduction="20000"/>
          </a:bodyPr>
          <a:lstStyle/>
          <a:p>
            <a:pPr>
              <a:defRPr/>
            </a:pPr>
            <a:r>
              <a:rPr lang="en-US" dirty="0" smtClean="0"/>
              <a:t>Introduction</a:t>
            </a:r>
          </a:p>
          <a:p>
            <a:pPr lvl="1">
              <a:defRPr/>
            </a:pPr>
            <a:r>
              <a:rPr lang="en-US" dirty="0" smtClean="0"/>
              <a:t>Many counting problems can be solved by finding the number of ways to arrange a specified number of distinct elements of a set of a particular size, where the order of these elements matters. </a:t>
            </a:r>
          </a:p>
          <a:p>
            <a:pPr lvl="1">
              <a:defRPr/>
            </a:pPr>
            <a:r>
              <a:rPr lang="en-US" dirty="0" smtClean="0"/>
              <a:t>Many other counting problems can be solved by finding the number of ways to select a particular number of elements from a set of a particular size, where the order of the elements selected does not matter. </a:t>
            </a:r>
          </a:p>
          <a:p>
            <a:pPr lvl="2">
              <a:defRPr/>
            </a:pPr>
            <a:r>
              <a:rPr lang="en-US" dirty="0" smtClean="0"/>
              <a:t>In how many ways can we select three students from a group of five students to stand in line for a picture? </a:t>
            </a:r>
          </a:p>
          <a:p>
            <a:pPr lvl="2">
              <a:defRPr/>
            </a:pPr>
            <a:r>
              <a:rPr lang="en-US" dirty="0" smtClean="0"/>
              <a:t>How many different committees of three students can be formed from a group of four students? </a:t>
            </a:r>
            <a:endParaRPr lang="en-US" dirty="0"/>
          </a:p>
        </p:txBody>
      </p:sp>
      <p:sp>
        <p:nvSpPr>
          <p:cNvPr id="4" name="Slide Number Placeholder 3"/>
          <p:cNvSpPr>
            <a:spLocks noGrp="1"/>
          </p:cNvSpPr>
          <p:nvPr>
            <p:ph type="sldNum" sz="quarter" idx="10"/>
          </p:nvPr>
        </p:nvSpPr>
        <p:spPr/>
        <p:txBody>
          <a:bodyPr/>
          <a:lstStyle/>
          <a:p>
            <a:pPr>
              <a:defRPr/>
            </a:pPr>
            <a:fld id="{C14803FF-8654-4723-914E-DDE8BA7A35CD}" type="slidenum">
              <a:rPr smtClean="0"/>
              <a:pPr>
                <a:defRPr/>
              </a:pPr>
              <a:t>28</a:t>
            </a:fld>
            <a:endParaRPr dirty="0"/>
          </a:p>
        </p:txBody>
      </p:sp>
    </p:spTree>
  </p:cSld>
  <p:clrMapOvr>
    <a:masterClrMapping/>
  </p:clrMapOvr>
  <p:transition>
    <p:split orient="ver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73075" y="857250"/>
            <a:ext cx="8077200" cy="641350"/>
          </a:xfrm>
        </p:spPr>
        <p:txBody>
          <a:bodyPr/>
          <a:lstStyle/>
          <a:p>
            <a:r>
              <a:rPr lang="en-US" smtClean="0"/>
              <a:t>Permutations</a:t>
            </a:r>
          </a:p>
        </p:txBody>
      </p:sp>
      <p:sp>
        <p:nvSpPr>
          <p:cNvPr id="3" name="Content Placeholder 2"/>
          <p:cNvSpPr>
            <a:spLocks noGrp="1"/>
          </p:cNvSpPr>
          <p:nvPr>
            <p:ph idx="1"/>
          </p:nvPr>
        </p:nvSpPr>
        <p:spPr>
          <a:xfrm>
            <a:off x="495300" y="1571625"/>
            <a:ext cx="8064500" cy="5000625"/>
          </a:xfrm>
        </p:spPr>
        <p:txBody>
          <a:bodyPr>
            <a:normAutofit lnSpcReduction="10000"/>
          </a:bodyPr>
          <a:lstStyle/>
          <a:p>
            <a:pPr>
              <a:defRPr/>
            </a:pPr>
            <a:r>
              <a:rPr lang="en-US" dirty="0" smtClean="0"/>
              <a:t>A </a:t>
            </a:r>
            <a:r>
              <a:rPr lang="en-US" b="1" i="1" dirty="0" smtClean="0"/>
              <a:t>permutation</a:t>
            </a:r>
            <a:r>
              <a:rPr lang="en-US" dirty="0" smtClean="0"/>
              <a:t> of a set of distinct objects is an ordered arrangement of these objects.</a:t>
            </a:r>
          </a:p>
          <a:p>
            <a:pPr>
              <a:defRPr/>
            </a:pPr>
            <a:r>
              <a:rPr lang="en-US" dirty="0" smtClean="0"/>
              <a:t>An ordered arrangement of r elements of a set is called an </a:t>
            </a:r>
            <a:r>
              <a:rPr lang="en-US" b="1" i="1" dirty="0" smtClean="0"/>
              <a:t>r-permutation</a:t>
            </a:r>
            <a:r>
              <a:rPr lang="en-US" dirty="0" smtClean="0"/>
              <a:t>.</a:t>
            </a:r>
          </a:p>
          <a:p>
            <a:pPr>
              <a:defRPr/>
            </a:pPr>
            <a:r>
              <a:rPr lang="en-US" dirty="0" smtClean="0"/>
              <a:t>Let S = {1, 2, 3}. </a:t>
            </a:r>
          </a:p>
          <a:p>
            <a:pPr lvl="1">
              <a:defRPr/>
            </a:pPr>
            <a:r>
              <a:rPr lang="en-US" dirty="0" smtClean="0"/>
              <a:t>An ordered permutation of S is ……</a:t>
            </a:r>
          </a:p>
          <a:p>
            <a:pPr lvl="1">
              <a:defRPr/>
            </a:pPr>
            <a:r>
              <a:rPr lang="en-US" dirty="0" smtClean="0"/>
              <a:t>A 2-permutation of S is ……</a:t>
            </a:r>
          </a:p>
          <a:p>
            <a:pPr>
              <a:defRPr/>
            </a:pPr>
            <a:r>
              <a:rPr lang="en-US" dirty="0" smtClean="0"/>
              <a:t>The number of r-permutations of a set with n elements is denoted by P(n, r)</a:t>
            </a:r>
          </a:p>
          <a:p>
            <a:pPr lvl="1">
              <a:defRPr/>
            </a:pPr>
            <a:r>
              <a:rPr lang="en-US" dirty="0" smtClean="0"/>
              <a:t>Which we can compute using the product rule!</a:t>
            </a:r>
          </a:p>
        </p:txBody>
      </p:sp>
      <p:sp>
        <p:nvSpPr>
          <p:cNvPr id="4" name="Slide Number Placeholder 3"/>
          <p:cNvSpPr>
            <a:spLocks noGrp="1"/>
          </p:cNvSpPr>
          <p:nvPr>
            <p:ph type="sldNum" sz="quarter" idx="10"/>
          </p:nvPr>
        </p:nvSpPr>
        <p:spPr/>
        <p:txBody>
          <a:bodyPr/>
          <a:lstStyle/>
          <a:p>
            <a:pPr>
              <a:defRPr/>
            </a:pPr>
            <a:fld id="{5E0BEAD0-360C-476B-9350-CC6735D62D97}" type="slidenum">
              <a:rPr smtClean="0"/>
              <a:pPr>
                <a:defRPr/>
              </a:pPr>
              <a:t>29</a:t>
            </a:fld>
            <a:endParaRPr dirty="0"/>
          </a:p>
        </p:txBody>
      </p:sp>
    </p:spTree>
  </p:cSld>
  <p:clrMapOvr>
    <a:masterClrMapping/>
  </p:clrMapOvr>
  <p:transition>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73075" y="857250"/>
            <a:ext cx="8077200" cy="641350"/>
          </a:xfrm>
        </p:spPr>
        <p:txBody>
          <a:bodyPr/>
          <a:lstStyle/>
          <a:p>
            <a:r>
              <a:rPr lang="en-US" smtClean="0"/>
              <a:t>Introduction</a:t>
            </a:r>
          </a:p>
        </p:txBody>
      </p:sp>
      <p:sp>
        <p:nvSpPr>
          <p:cNvPr id="3" name="Content Placeholder 2"/>
          <p:cNvSpPr>
            <a:spLocks noGrp="1"/>
          </p:cNvSpPr>
          <p:nvPr>
            <p:ph idx="1"/>
          </p:nvPr>
        </p:nvSpPr>
        <p:spPr>
          <a:xfrm>
            <a:off x="495300" y="1571625"/>
            <a:ext cx="8064500" cy="5000625"/>
          </a:xfrm>
        </p:spPr>
        <p:txBody>
          <a:bodyPr>
            <a:normAutofit fontScale="85000" lnSpcReduction="10000"/>
          </a:bodyPr>
          <a:lstStyle/>
          <a:p>
            <a:pPr>
              <a:defRPr/>
            </a:pPr>
            <a:r>
              <a:rPr lang="en-US" dirty="0" smtClean="0"/>
              <a:t>Combinatorial questions arose in the study of gambling games. </a:t>
            </a:r>
          </a:p>
          <a:p>
            <a:pPr>
              <a:defRPr/>
            </a:pPr>
            <a:r>
              <a:rPr lang="en-US" dirty="0" smtClean="0"/>
              <a:t>Enumeration, the counting of objects with certain properties, is an important part of </a:t>
            </a:r>
            <a:r>
              <a:rPr lang="en-US" dirty="0" err="1" smtClean="0"/>
              <a:t>combinatorics</a:t>
            </a:r>
            <a:r>
              <a:rPr lang="en-US" dirty="0" smtClean="0"/>
              <a:t>. </a:t>
            </a:r>
          </a:p>
          <a:p>
            <a:pPr lvl="1">
              <a:defRPr/>
            </a:pPr>
            <a:r>
              <a:rPr lang="en-US" dirty="0" smtClean="0"/>
              <a:t>Counting is used to determine the complexity of algorithms. </a:t>
            </a:r>
          </a:p>
          <a:p>
            <a:pPr lvl="1">
              <a:defRPr/>
            </a:pPr>
            <a:r>
              <a:rPr lang="en-US" dirty="0" smtClean="0"/>
              <a:t>Counting is also required to determine whether there are enough telephone numbers or Internet protocol addresses to meet demand. </a:t>
            </a:r>
          </a:p>
          <a:p>
            <a:pPr lvl="1">
              <a:defRPr/>
            </a:pPr>
            <a:r>
              <a:rPr lang="en-US" dirty="0" smtClean="0"/>
              <a:t>Counting techniques are used extensively when probabilities of events are computed.</a:t>
            </a:r>
          </a:p>
          <a:p>
            <a:pPr lvl="1">
              <a:defRPr/>
            </a:pPr>
            <a:r>
              <a:rPr lang="en-US" dirty="0" smtClean="0"/>
              <a:t>Fermat’s Last Theorem was proved employing certain counting techniques.</a:t>
            </a:r>
            <a:endParaRPr lang="en-US" dirty="0"/>
          </a:p>
        </p:txBody>
      </p:sp>
      <p:sp>
        <p:nvSpPr>
          <p:cNvPr id="4" name="Slide Number Placeholder 3"/>
          <p:cNvSpPr>
            <a:spLocks noGrp="1"/>
          </p:cNvSpPr>
          <p:nvPr>
            <p:ph type="sldNum" sz="quarter" idx="10"/>
          </p:nvPr>
        </p:nvSpPr>
        <p:spPr/>
        <p:txBody>
          <a:bodyPr/>
          <a:lstStyle/>
          <a:p>
            <a:pPr>
              <a:defRPr/>
            </a:pPr>
            <a:fld id="{94231F79-A964-4005-970B-797CFBEF3207}" type="slidenum">
              <a:rPr smtClean="0"/>
              <a:pPr>
                <a:defRPr/>
              </a:pPr>
              <a:t>3</a:t>
            </a:fld>
            <a:endParaRPr dirty="0"/>
          </a:p>
        </p:txBody>
      </p:sp>
    </p:spTree>
  </p:cSld>
  <p:clrMapOvr>
    <a:masterClrMapping/>
  </p:clrMapOvr>
  <p:transition>
    <p:split orient="ver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73075" y="857250"/>
            <a:ext cx="8077200" cy="641350"/>
          </a:xfrm>
        </p:spPr>
        <p:txBody>
          <a:bodyPr/>
          <a:lstStyle/>
          <a:p>
            <a:r>
              <a:rPr lang="en-US" smtClean="0"/>
              <a:t>P(n,r)</a:t>
            </a:r>
          </a:p>
        </p:txBody>
      </p:sp>
      <p:sp>
        <p:nvSpPr>
          <p:cNvPr id="33795" name="Content Placeholder 2"/>
          <p:cNvSpPr>
            <a:spLocks noGrp="1"/>
          </p:cNvSpPr>
          <p:nvPr>
            <p:ph idx="1"/>
          </p:nvPr>
        </p:nvSpPr>
        <p:spPr>
          <a:xfrm>
            <a:off x="323850" y="1571625"/>
            <a:ext cx="8424863" cy="5000625"/>
          </a:xfrm>
        </p:spPr>
        <p:txBody>
          <a:bodyPr/>
          <a:lstStyle/>
          <a:p>
            <a:r>
              <a:rPr lang="en-US" smtClean="0"/>
              <a:t>If n is a positive integer and r is an integer with 1 </a:t>
            </a:r>
            <a:r>
              <a:rPr lang="en-US" smtClean="0">
                <a:sym typeface="Symbol" pitchFamily="18" charset="2"/>
              </a:rPr>
              <a:t> r  n, then, there are __________________ r-permutations of a set with n distinct elements.</a:t>
            </a:r>
          </a:p>
          <a:p>
            <a:pPr lvl="1"/>
            <a:r>
              <a:rPr lang="en-US" smtClean="0">
                <a:sym typeface="Symbol" pitchFamily="18" charset="2"/>
              </a:rPr>
              <a:t>Note that P(n,0) = 1.</a:t>
            </a:r>
          </a:p>
          <a:p>
            <a:r>
              <a:rPr lang="en-US" smtClean="0"/>
              <a:t>Corollary: If n and r are integers with 0 </a:t>
            </a:r>
            <a:r>
              <a:rPr lang="en-US" smtClean="0">
                <a:sym typeface="Symbol" pitchFamily="18" charset="2"/>
              </a:rPr>
              <a:t> r  n then </a:t>
            </a:r>
            <a:endParaRPr lang="en-US" smtClean="0"/>
          </a:p>
        </p:txBody>
      </p:sp>
      <p:sp>
        <p:nvSpPr>
          <p:cNvPr id="4" name="Slide Number Placeholder 3"/>
          <p:cNvSpPr>
            <a:spLocks noGrp="1"/>
          </p:cNvSpPr>
          <p:nvPr>
            <p:ph type="sldNum" sz="quarter" idx="10"/>
          </p:nvPr>
        </p:nvSpPr>
        <p:spPr/>
        <p:txBody>
          <a:bodyPr/>
          <a:lstStyle/>
          <a:p>
            <a:pPr>
              <a:defRPr/>
            </a:pPr>
            <a:fld id="{07EBFFA0-0D09-4569-AB6E-DC48F842BB47}" type="slidenum">
              <a:rPr smtClean="0"/>
              <a:pPr>
                <a:defRPr/>
              </a:pPr>
              <a:t>30</a:t>
            </a:fld>
            <a:endParaRPr dirty="0"/>
          </a:p>
        </p:txBody>
      </p:sp>
      <p:graphicFrame>
        <p:nvGraphicFramePr>
          <p:cNvPr id="33797" name="Object 2"/>
          <p:cNvGraphicFramePr>
            <a:graphicFrameLocks noChangeAspect="1"/>
          </p:cNvGraphicFramePr>
          <p:nvPr/>
        </p:nvGraphicFramePr>
        <p:xfrm>
          <a:off x="3132138" y="4221163"/>
          <a:ext cx="3024187" cy="1133475"/>
        </p:xfrm>
        <a:graphic>
          <a:graphicData uri="http://schemas.openxmlformats.org/presentationml/2006/ole">
            <mc:AlternateContent xmlns:mc="http://schemas.openxmlformats.org/markup-compatibility/2006">
              <mc:Choice xmlns:v="urn:schemas-microsoft-com:vml" Requires="v">
                <p:oleObj spid="_x0000_s33808" name="Equation" r:id="rId4" imgW="1117600" imgH="419100" progId="Equation.DSMT4">
                  <p:embed/>
                </p:oleObj>
              </mc:Choice>
              <mc:Fallback>
                <p:oleObj name="Equation" r:id="rId4" imgW="1117600" imgH="4191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38" y="4221163"/>
                        <a:ext cx="3024187"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plit orient="ver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lnSpcReduction="20000"/>
          </a:bodyPr>
          <a:lstStyle/>
          <a:p>
            <a:pPr>
              <a:defRPr/>
            </a:pPr>
            <a:r>
              <a:rPr lang="en-US" dirty="0" smtClean="0"/>
              <a:t>Example 1: How many ways are there to select a first-prize winner, a second-prize winner, and a third-prize winner from 100 different people who have entered a contest?</a:t>
            </a:r>
          </a:p>
          <a:p>
            <a:pPr>
              <a:defRPr/>
            </a:pPr>
            <a:r>
              <a:rPr lang="en-US" dirty="0" smtClean="0"/>
              <a:t>Example 2: Suppose that a saleswoman has to visit eight different cities. She must begin her trip in a specified city, but she can visit the other seven cities in any order she wishes. How many possible orders can the saleswoman use when visiting these cities?</a:t>
            </a:r>
          </a:p>
          <a:p>
            <a:pPr>
              <a:defRPr/>
            </a:pPr>
            <a:r>
              <a:rPr lang="en-US" dirty="0" smtClean="0"/>
              <a:t>Example 3: How many permutations of the letters ABCDEFGH contain the string ABC?</a:t>
            </a:r>
            <a:endParaRPr lang="en-US" dirty="0"/>
          </a:p>
        </p:txBody>
      </p:sp>
      <p:sp>
        <p:nvSpPr>
          <p:cNvPr id="4" name="Slide Number Placeholder 3"/>
          <p:cNvSpPr>
            <a:spLocks noGrp="1"/>
          </p:cNvSpPr>
          <p:nvPr>
            <p:ph type="sldNum" sz="quarter" idx="10"/>
          </p:nvPr>
        </p:nvSpPr>
        <p:spPr/>
        <p:txBody>
          <a:bodyPr/>
          <a:lstStyle/>
          <a:p>
            <a:pPr>
              <a:defRPr/>
            </a:pPr>
            <a:fld id="{CD5F5E40-8A32-424B-8DD9-49868AD41B45}" type="slidenum">
              <a:rPr smtClean="0"/>
              <a:pPr>
                <a:defRPr/>
              </a:pPr>
              <a:t>31</a:t>
            </a:fld>
            <a:endParaRPr dirty="0"/>
          </a:p>
        </p:txBody>
      </p:sp>
    </p:spTree>
  </p:cSld>
  <p:clrMapOvr>
    <a:masterClrMapping/>
  </p:clrMapOvr>
  <p:transition>
    <p:split orient="ver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73075" y="857250"/>
            <a:ext cx="8077200" cy="641350"/>
          </a:xfrm>
        </p:spPr>
        <p:txBody>
          <a:bodyPr/>
          <a:lstStyle/>
          <a:p>
            <a:r>
              <a:rPr lang="en-US" smtClean="0"/>
              <a:t>Combinations</a:t>
            </a:r>
          </a:p>
        </p:txBody>
      </p:sp>
      <p:sp>
        <p:nvSpPr>
          <p:cNvPr id="35843" name="Content Placeholder 2"/>
          <p:cNvSpPr>
            <a:spLocks noGrp="1"/>
          </p:cNvSpPr>
          <p:nvPr>
            <p:ph idx="1"/>
          </p:nvPr>
        </p:nvSpPr>
        <p:spPr>
          <a:xfrm>
            <a:off x="495300" y="1571625"/>
            <a:ext cx="8064500" cy="5000625"/>
          </a:xfrm>
        </p:spPr>
        <p:txBody>
          <a:bodyPr/>
          <a:lstStyle/>
          <a:p>
            <a:r>
              <a:rPr lang="en-US" smtClean="0"/>
              <a:t>An </a:t>
            </a:r>
            <a:r>
              <a:rPr lang="en-US" b="1" i="1" smtClean="0"/>
              <a:t>r-combination</a:t>
            </a:r>
            <a:r>
              <a:rPr lang="en-US" smtClean="0"/>
              <a:t> of elements of a set is an unordered selection of r elements from the set.</a:t>
            </a:r>
          </a:p>
          <a:p>
            <a:pPr lvl="1"/>
            <a:r>
              <a:rPr lang="en-US" smtClean="0"/>
              <a:t>an r-combination is simply a subset of the set with r elements.</a:t>
            </a:r>
          </a:p>
          <a:p>
            <a:r>
              <a:rPr lang="en-US" smtClean="0"/>
              <a:t>The number of r-combinations of a set with n distinct elements is denoted by C(n, r). </a:t>
            </a:r>
          </a:p>
          <a:p>
            <a:r>
              <a:rPr lang="en-US" smtClean="0"/>
              <a:t>Note that C(n, r) is also denoted by     and is called a binomial coefficient. </a:t>
            </a:r>
          </a:p>
        </p:txBody>
      </p:sp>
      <p:sp>
        <p:nvSpPr>
          <p:cNvPr id="4" name="Slide Number Placeholder 3"/>
          <p:cNvSpPr>
            <a:spLocks noGrp="1"/>
          </p:cNvSpPr>
          <p:nvPr>
            <p:ph type="sldNum" sz="quarter" idx="10"/>
          </p:nvPr>
        </p:nvSpPr>
        <p:spPr/>
        <p:txBody>
          <a:bodyPr/>
          <a:lstStyle/>
          <a:p>
            <a:pPr>
              <a:defRPr/>
            </a:pPr>
            <a:fld id="{C9B5346E-E2A0-4E14-8EAA-B100425FB917}" type="slidenum">
              <a:rPr smtClean="0"/>
              <a:pPr>
                <a:defRPr/>
              </a:pPr>
              <a:t>32</a:t>
            </a:fld>
            <a:endParaRPr dirty="0"/>
          </a:p>
        </p:txBody>
      </p:sp>
      <p:graphicFrame>
        <p:nvGraphicFramePr>
          <p:cNvPr id="35845" name="Object 2"/>
          <p:cNvGraphicFramePr>
            <a:graphicFrameLocks noChangeAspect="1"/>
          </p:cNvGraphicFramePr>
          <p:nvPr/>
        </p:nvGraphicFramePr>
        <p:xfrm>
          <a:off x="6659563" y="5084763"/>
          <a:ext cx="433387" cy="676275"/>
        </p:xfrm>
        <a:graphic>
          <a:graphicData uri="http://schemas.openxmlformats.org/presentationml/2006/ole">
            <mc:AlternateContent xmlns:mc="http://schemas.openxmlformats.org/markup-compatibility/2006">
              <mc:Choice xmlns:v="urn:schemas-microsoft-com:vml" Requires="v">
                <p:oleObj spid="_x0000_s35856" name="Equation" r:id="rId4" imgW="292100" imgH="457200" progId="Equation.DSMT4">
                  <p:embed/>
                </p:oleObj>
              </mc:Choice>
              <mc:Fallback>
                <p:oleObj name="Equation" r:id="rId4" imgW="292100" imgH="457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9563" y="5084763"/>
                        <a:ext cx="433387"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plit orient="ver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73075" y="857250"/>
            <a:ext cx="8077200" cy="641350"/>
          </a:xfrm>
        </p:spPr>
        <p:txBody>
          <a:bodyPr/>
          <a:lstStyle/>
          <a:p>
            <a:r>
              <a:rPr lang="en-US" smtClean="0"/>
              <a:t>Example</a:t>
            </a:r>
          </a:p>
        </p:txBody>
      </p:sp>
      <p:sp>
        <p:nvSpPr>
          <p:cNvPr id="36867" name="Content Placeholder 2"/>
          <p:cNvSpPr>
            <a:spLocks noGrp="1"/>
          </p:cNvSpPr>
          <p:nvPr>
            <p:ph idx="1"/>
          </p:nvPr>
        </p:nvSpPr>
        <p:spPr>
          <a:xfrm>
            <a:off x="495300" y="1571625"/>
            <a:ext cx="8064500" cy="5000625"/>
          </a:xfrm>
        </p:spPr>
        <p:txBody>
          <a:bodyPr/>
          <a:lstStyle/>
          <a:p>
            <a:endParaRPr lang="en-US" smtClean="0"/>
          </a:p>
          <a:p>
            <a:r>
              <a:rPr lang="en-US" smtClean="0"/>
              <a:t>What is C(4,2)?</a:t>
            </a:r>
          </a:p>
        </p:txBody>
      </p:sp>
      <p:sp>
        <p:nvSpPr>
          <p:cNvPr id="4" name="Slide Number Placeholder 3"/>
          <p:cNvSpPr>
            <a:spLocks noGrp="1"/>
          </p:cNvSpPr>
          <p:nvPr>
            <p:ph type="sldNum" sz="quarter" idx="10"/>
          </p:nvPr>
        </p:nvSpPr>
        <p:spPr/>
        <p:txBody>
          <a:bodyPr/>
          <a:lstStyle/>
          <a:p>
            <a:pPr>
              <a:defRPr/>
            </a:pPr>
            <a:fld id="{45335E87-319F-4202-AF6C-D24924ED4CAE}" type="slidenum">
              <a:rPr smtClean="0"/>
              <a:pPr>
                <a:defRPr/>
              </a:pPr>
              <a:t>33</a:t>
            </a:fld>
            <a:endParaRPr dirty="0"/>
          </a:p>
        </p:txBody>
      </p:sp>
    </p:spTree>
  </p:cSld>
  <p:clrMapOvr>
    <a:masterClrMapping/>
  </p:clrMapOvr>
  <p:transition>
    <p:split orient="ver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73075" y="857250"/>
            <a:ext cx="8077200" cy="641350"/>
          </a:xfrm>
        </p:spPr>
        <p:txBody>
          <a:bodyPr/>
          <a:lstStyle/>
          <a:p>
            <a:r>
              <a:rPr lang="en-US" smtClean="0"/>
              <a:t>Important Results on Combinations</a:t>
            </a:r>
          </a:p>
        </p:txBody>
      </p:sp>
      <p:sp>
        <p:nvSpPr>
          <p:cNvPr id="37891" name="Content Placeholder 2"/>
          <p:cNvSpPr>
            <a:spLocks noGrp="1"/>
          </p:cNvSpPr>
          <p:nvPr>
            <p:ph idx="1"/>
          </p:nvPr>
        </p:nvSpPr>
        <p:spPr>
          <a:xfrm>
            <a:off x="495300" y="1571625"/>
            <a:ext cx="8469313" cy="5000625"/>
          </a:xfrm>
        </p:spPr>
        <p:txBody>
          <a:bodyPr/>
          <a:lstStyle/>
          <a:p>
            <a:r>
              <a:rPr lang="en-US" smtClean="0"/>
              <a:t>Theorem: The number of r-combinations of a set with n elements, where n is a nonnegative integer and r is an integer with 0 </a:t>
            </a:r>
            <a:r>
              <a:rPr lang="en-US" smtClean="0">
                <a:sym typeface="Symbol" pitchFamily="18" charset="2"/>
              </a:rPr>
              <a:t> r  n </a:t>
            </a:r>
            <a:r>
              <a:rPr lang="en-US" smtClean="0"/>
              <a:t>, equals</a:t>
            </a:r>
          </a:p>
          <a:p>
            <a:endParaRPr lang="en-US" smtClean="0"/>
          </a:p>
          <a:p>
            <a:endParaRPr lang="en-US" smtClean="0"/>
          </a:p>
          <a:p>
            <a:endParaRPr lang="en-US" smtClean="0"/>
          </a:p>
          <a:p>
            <a:r>
              <a:rPr lang="en-US" smtClean="0"/>
              <a:t>Corollary: Let n and r be nonnegative integers with r </a:t>
            </a:r>
            <a:r>
              <a:rPr lang="en-US" smtClean="0">
                <a:sym typeface="Symbol" pitchFamily="18" charset="2"/>
              </a:rPr>
              <a:t></a:t>
            </a:r>
            <a:r>
              <a:rPr lang="en-US" smtClean="0"/>
              <a:t> n. Then C(n, r) = C (n, n – r).</a:t>
            </a:r>
          </a:p>
        </p:txBody>
      </p:sp>
      <p:sp>
        <p:nvSpPr>
          <p:cNvPr id="4" name="Slide Number Placeholder 3"/>
          <p:cNvSpPr>
            <a:spLocks noGrp="1"/>
          </p:cNvSpPr>
          <p:nvPr>
            <p:ph type="sldNum" sz="quarter" idx="10"/>
          </p:nvPr>
        </p:nvSpPr>
        <p:spPr/>
        <p:txBody>
          <a:bodyPr/>
          <a:lstStyle/>
          <a:p>
            <a:pPr>
              <a:defRPr/>
            </a:pPr>
            <a:fld id="{414EB472-2BED-446B-98CC-500528D0EBA5}" type="slidenum">
              <a:rPr smtClean="0"/>
              <a:pPr>
                <a:defRPr/>
              </a:pPr>
              <a:t>34</a:t>
            </a:fld>
            <a:endParaRPr dirty="0"/>
          </a:p>
        </p:txBody>
      </p:sp>
      <p:graphicFrame>
        <p:nvGraphicFramePr>
          <p:cNvPr id="37893" name="Object 2"/>
          <p:cNvGraphicFramePr>
            <a:graphicFrameLocks noChangeAspect="1"/>
          </p:cNvGraphicFramePr>
          <p:nvPr/>
        </p:nvGraphicFramePr>
        <p:xfrm>
          <a:off x="2771775" y="3213100"/>
          <a:ext cx="3402013" cy="1133475"/>
        </p:xfrm>
        <a:graphic>
          <a:graphicData uri="http://schemas.openxmlformats.org/presentationml/2006/ole">
            <mc:AlternateContent xmlns:mc="http://schemas.openxmlformats.org/markup-compatibility/2006">
              <mc:Choice xmlns:v="urn:schemas-microsoft-com:vml" Requires="v">
                <p:oleObj spid="_x0000_s37904" name="Equation" r:id="rId4" imgW="1257300" imgH="419100" progId="Equation.DSMT4">
                  <p:embed/>
                </p:oleObj>
              </mc:Choice>
              <mc:Fallback>
                <p:oleObj name="Equation" r:id="rId4" imgW="1257300" imgH="4191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3213100"/>
                        <a:ext cx="3402013"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plit orient="ver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lnSpcReduction="10000"/>
          </a:bodyPr>
          <a:lstStyle/>
          <a:p>
            <a:pPr>
              <a:defRPr/>
            </a:pPr>
            <a:r>
              <a:rPr lang="en-US" dirty="0" smtClean="0"/>
              <a:t>Example 1: How many ways are there to select five players from a 10-member tennis team to make a trip to a match at another school?</a:t>
            </a:r>
          </a:p>
          <a:p>
            <a:pPr>
              <a:defRPr/>
            </a:pPr>
            <a:r>
              <a:rPr lang="en-US" dirty="0" smtClean="0"/>
              <a:t>Example 2: A group of 30 people have been trained as astronauts to go on the first mission to Mars. How many ways are there to select a crew of six people to go on this mission (assuming that all crew members have the same job)?</a:t>
            </a:r>
            <a:endParaRPr lang="en-US" dirty="0"/>
          </a:p>
        </p:txBody>
      </p:sp>
      <p:sp>
        <p:nvSpPr>
          <p:cNvPr id="4" name="Slide Number Placeholder 3"/>
          <p:cNvSpPr>
            <a:spLocks noGrp="1"/>
          </p:cNvSpPr>
          <p:nvPr>
            <p:ph type="sldNum" sz="quarter" idx="10"/>
          </p:nvPr>
        </p:nvSpPr>
        <p:spPr/>
        <p:txBody>
          <a:bodyPr/>
          <a:lstStyle/>
          <a:p>
            <a:pPr>
              <a:defRPr/>
            </a:pPr>
            <a:fld id="{B5728C2F-F24F-4D3C-AF0E-6CCB6AFC8662}" type="slidenum">
              <a:rPr smtClean="0"/>
              <a:pPr>
                <a:defRPr/>
              </a:pPr>
              <a:t>35</a:t>
            </a:fld>
            <a:endParaRPr dirty="0"/>
          </a:p>
        </p:txBody>
      </p:sp>
    </p:spTree>
  </p:cSld>
  <p:clrMapOvr>
    <a:masterClrMapping/>
  </p:clrMapOvr>
  <p:transition>
    <p:split orient="ver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a:bodyPr>
          <a:lstStyle/>
          <a:p>
            <a:pPr>
              <a:defRPr/>
            </a:pPr>
            <a:r>
              <a:rPr lang="en-US" dirty="0" smtClean="0"/>
              <a:t>Example 3: How many bit strings of length n contain exactly r 1s?</a:t>
            </a:r>
          </a:p>
          <a:p>
            <a:pPr>
              <a:defRPr/>
            </a:pPr>
            <a:r>
              <a:rPr lang="en-US" smtClean="0"/>
              <a:t>Example 4: </a:t>
            </a:r>
            <a:r>
              <a:rPr lang="en-US" dirty="0" smtClean="0"/>
              <a:t>Suppose that there are 9 faculty members in the mathematics department and 11 in the computer science department. How many ways are there to select a committee to develop a discrete mathematics course at a school if the committee is to consist of three faculty members from the mathematics department and four from the computer science department?</a:t>
            </a:r>
            <a:endParaRPr lang="en-US" dirty="0"/>
          </a:p>
        </p:txBody>
      </p:sp>
      <p:sp>
        <p:nvSpPr>
          <p:cNvPr id="4" name="Slide Number Placeholder 3"/>
          <p:cNvSpPr>
            <a:spLocks noGrp="1"/>
          </p:cNvSpPr>
          <p:nvPr>
            <p:ph type="sldNum" sz="quarter" idx="10"/>
          </p:nvPr>
        </p:nvSpPr>
        <p:spPr/>
        <p:txBody>
          <a:bodyPr/>
          <a:lstStyle/>
          <a:p>
            <a:pPr>
              <a:defRPr/>
            </a:pPr>
            <a:fld id="{4028BF8E-BE4E-41F3-AB90-FD8161D86F30}" type="slidenum">
              <a:rPr smtClean="0"/>
              <a:pPr>
                <a:defRPr/>
              </a:pPr>
              <a:t>36</a:t>
            </a:fld>
            <a:endParaRPr dirty="0"/>
          </a:p>
        </p:txBody>
      </p:sp>
    </p:spTree>
  </p:cSld>
  <p:clrMapOvr>
    <a:masterClrMapping/>
  </p:clrMapOvr>
  <p:transition>
    <p:split orient="ver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73075" y="857250"/>
            <a:ext cx="8077200" cy="641350"/>
          </a:xfrm>
        </p:spPr>
        <p:txBody>
          <a:bodyPr/>
          <a:lstStyle/>
          <a:p>
            <a:r>
              <a:rPr lang="en-US" smtClean="0"/>
              <a:t>Section 6.4: Binomial Coefficients</a:t>
            </a:r>
          </a:p>
        </p:txBody>
      </p:sp>
      <p:sp>
        <p:nvSpPr>
          <p:cNvPr id="40963" name="Content Placeholder 2"/>
          <p:cNvSpPr>
            <a:spLocks noGrp="1"/>
          </p:cNvSpPr>
          <p:nvPr>
            <p:ph idx="1"/>
          </p:nvPr>
        </p:nvSpPr>
        <p:spPr>
          <a:xfrm>
            <a:off x="495300" y="1571625"/>
            <a:ext cx="8064500" cy="5000625"/>
          </a:xfrm>
        </p:spPr>
        <p:txBody>
          <a:bodyPr/>
          <a:lstStyle/>
          <a:p>
            <a:r>
              <a:rPr lang="en-US" smtClean="0"/>
              <a:t>The Binomial Theorem: Let x and y be variables, and let n be a nonnegative integer. Then </a:t>
            </a:r>
          </a:p>
        </p:txBody>
      </p:sp>
      <p:sp>
        <p:nvSpPr>
          <p:cNvPr id="4" name="Slide Number Placeholder 3"/>
          <p:cNvSpPr>
            <a:spLocks noGrp="1"/>
          </p:cNvSpPr>
          <p:nvPr>
            <p:ph type="sldNum" sz="quarter" idx="10"/>
          </p:nvPr>
        </p:nvSpPr>
        <p:spPr/>
        <p:txBody>
          <a:bodyPr/>
          <a:lstStyle/>
          <a:p>
            <a:pPr>
              <a:defRPr/>
            </a:pPr>
            <a:fld id="{0C4F6876-71B0-42E1-8C6D-A7DD577F3640}" type="slidenum">
              <a:rPr smtClean="0"/>
              <a:pPr>
                <a:defRPr/>
              </a:pPr>
              <a:t>37</a:t>
            </a:fld>
            <a:endParaRPr dirty="0"/>
          </a:p>
        </p:txBody>
      </p:sp>
      <p:graphicFrame>
        <p:nvGraphicFramePr>
          <p:cNvPr id="40965" name="Object 5"/>
          <p:cNvGraphicFramePr>
            <a:graphicFrameLocks noChangeAspect="1"/>
          </p:cNvGraphicFramePr>
          <p:nvPr/>
        </p:nvGraphicFramePr>
        <p:xfrm>
          <a:off x="2195513" y="2708275"/>
          <a:ext cx="4421187" cy="1225550"/>
        </p:xfrm>
        <a:graphic>
          <a:graphicData uri="http://schemas.openxmlformats.org/presentationml/2006/ole">
            <mc:AlternateContent xmlns:mc="http://schemas.openxmlformats.org/markup-compatibility/2006">
              <mc:Choice xmlns:v="urn:schemas-microsoft-com:vml" Requires="v">
                <p:oleObj spid="_x0000_s40976" name="Equation" r:id="rId4" imgW="1651000" imgH="457200" progId="Equation.DSMT4">
                  <p:embed/>
                </p:oleObj>
              </mc:Choice>
              <mc:Fallback>
                <p:oleObj name="Equation" r:id="rId4" imgW="1651000" imgH="457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513" y="2708275"/>
                        <a:ext cx="4421187" cy="1225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73075" y="857250"/>
            <a:ext cx="8077200" cy="641350"/>
          </a:xfrm>
        </p:spPr>
        <p:txBody>
          <a:bodyPr/>
          <a:lstStyle/>
          <a:p>
            <a:r>
              <a:rPr lang="en-US" smtClean="0"/>
              <a:t>Examples</a:t>
            </a:r>
          </a:p>
        </p:txBody>
      </p:sp>
      <p:sp>
        <p:nvSpPr>
          <p:cNvPr id="41987"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a:pPr>
            <a:r>
              <a:rPr lang="en-US" smtClean="0"/>
              <a:t>What is the expansion of (</a:t>
            </a:r>
            <a:r>
              <a:rPr lang="en-US" i="1" smtClean="0"/>
              <a:t>x</a:t>
            </a:r>
            <a:r>
              <a:rPr lang="en-US" smtClean="0"/>
              <a:t> + </a:t>
            </a:r>
            <a:r>
              <a:rPr lang="en-US" i="1" smtClean="0"/>
              <a:t>y</a:t>
            </a:r>
            <a:r>
              <a:rPr lang="en-US" smtClean="0"/>
              <a:t>)</a:t>
            </a:r>
            <a:r>
              <a:rPr lang="en-US" baseline="30000" smtClean="0"/>
              <a:t>3</a:t>
            </a:r>
            <a:r>
              <a:rPr lang="en-US" smtClean="0"/>
              <a:t>?</a:t>
            </a:r>
          </a:p>
          <a:p>
            <a:pPr marL="514350" indent="-514350">
              <a:buFont typeface="Times New Roman" pitchFamily="18" charset="0"/>
              <a:buAutoNum type="arabicPeriod"/>
            </a:pPr>
            <a:endParaRPr lang="en-US" smtClean="0"/>
          </a:p>
          <a:p>
            <a:pPr marL="514350" indent="-514350">
              <a:buFont typeface="Times New Roman" pitchFamily="18" charset="0"/>
              <a:buAutoNum type="arabicPeriod"/>
            </a:pPr>
            <a:endParaRPr lang="en-US" smtClean="0"/>
          </a:p>
          <a:p>
            <a:pPr marL="514350" indent="-514350">
              <a:buFont typeface="Times New Roman" pitchFamily="18" charset="0"/>
              <a:buAutoNum type="arabicPeriod"/>
            </a:pPr>
            <a:r>
              <a:rPr lang="en-US" smtClean="0"/>
              <a:t>What is the coefficient of </a:t>
            </a:r>
            <a:r>
              <a:rPr lang="en-US" i="1" smtClean="0"/>
              <a:t>x</a:t>
            </a:r>
            <a:r>
              <a:rPr lang="en-US" baseline="30000" smtClean="0"/>
              <a:t>12</a:t>
            </a:r>
            <a:r>
              <a:rPr lang="en-US" i="1" smtClean="0"/>
              <a:t>y</a:t>
            </a:r>
            <a:r>
              <a:rPr lang="en-US" baseline="30000" smtClean="0"/>
              <a:t>13</a:t>
            </a:r>
            <a:r>
              <a:rPr lang="en-US" smtClean="0"/>
              <a:t> in the expansion of (2</a:t>
            </a:r>
            <a:r>
              <a:rPr lang="en-US" i="1" smtClean="0"/>
              <a:t>x</a:t>
            </a:r>
            <a:r>
              <a:rPr lang="en-US" smtClean="0"/>
              <a:t> – 3</a:t>
            </a:r>
            <a:r>
              <a:rPr lang="en-US" i="1" smtClean="0"/>
              <a:t>y</a:t>
            </a:r>
            <a:r>
              <a:rPr lang="en-US" smtClean="0"/>
              <a:t>)</a:t>
            </a:r>
            <a:r>
              <a:rPr lang="en-US" baseline="30000" smtClean="0"/>
              <a:t>25</a:t>
            </a:r>
            <a:r>
              <a:rPr lang="en-US" smtClean="0"/>
              <a:t>?</a:t>
            </a:r>
          </a:p>
        </p:txBody>
      </p:sp>
      <p:sp>
        <p:nvSpPr>
          <p:cNvPr id="4" name="Slide Number Placeholder 3"/>
          <p:cNvSpPr>
            <a:spLocks noGrp="1"/>
          </p:cNvSpPr>
          <p:nvPr>
            <p:ph type="sldNum" sz="quarter" idx="10"/>
          </p:nvPr>
        </p:nvSpPr>
        <p:spPr/>
        <p:txBody>
          <a:bodyPr/>
          <a:lstStyle/>
          <a:p>
            <a:pPr>
              <a:defRPr/>
            </a:pPr>
            <a:fld id="{A1545CBB-4688-4E58-B6E9-D28BF5AD2E13}" type="slidenum">
              <a:rPr smtClean="0"/>
              <a:pPr>
                <a:defRPr/>
              </a:pPr>
              <a:t>38</a:t>
            </a:fld>
            <a:endParaRPr dirty="0"/>
          </a:p>
        </p:txBody>
      </p:sp>
    </p:spTree>
  </p:cSld>
  <p:clrMapOvr>
    <a:masterClrMapping/>
  </p:clrMapOvr>
  <p:transition>
    <p:split orient="ver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73075" y="857250"/>
            <a:ext cx="8077200" cy="641350"/>
          </a:xfrm>
        </p:spPr>
        <p:txBody>
          <a:bodyPr/>
          <a:lstStyle/>
          <a:p>
            <a:r>
              <a:rPr lang="en-US" smtClean="0"/>
              <a:t>Examples</a:t>
            </a:r>
          </a:p>
        </p:txBody>
      </p:sp>
      <p:sp>
        <p:nvSpPr>
          <p:cNvPr id="43011"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startAt="3"/>
            </a:pPr>
            <a:r>
              <a:rPr lang="en-US" smtClean="0"/>
              <a:t>Find </a:t>
            </a:r>
          </a:p>
          <a:p>
            <a:pPr marL="514350" indent="-514350">
              <a:buFont typeface="Times New Roman" pitchFamily="18" charset="0"/>
              <a:buAutoNum type="arabicPeriod" startAt="3"/>
            </a:pPr>
            <a:endParaRPr lang="en-US" smtClean="0"/>
          </a:p>
          <a:p>
            <a:pPr marL="514350" indent="-514350">
              <a:buFont typeface="Times New Roman" pitchFamily="18" charset="0"/>
              <a:buAutoNum type="arabicPeriod" startAt="3"/>
            </a:pPr>
            <a:endParaRPr lang="en-US" smtClean="0"/>
          </a:p>
          <a:p>
            <a:pPr marL="514350" indent="-514350">
              <a:buFont typeface="Times New Roman" pitchFamily="18" charset="0"/>
              <a:buAutoNum type="arabicPeriod" startAt="3"/>
            </a:pPr>
            <a:r>
              <a:rPr lang="en-US" smtClean="0"/>
              <a:t>Find </a:t>
            </a:r>
          </a:p>
        </p:txBody>
      </p:sp>
      <p:sp>
        <p:nvSpPr>
          <p:cNvPr id="4" name="Slide Number Placeholder 3"/>
          <p:cNvSpPr>
            <a:spLocks noGrp="1"/>
          </p:cNvSpPr>
          <p:nvPr>
            <p:ph type="sldNum" sz="quarter" idx="10"/>
          </p:nvPr>
        </p:nvSpPr>
        <p:spPr/>
        <p:txBody>
          <a:bodyPr/>
          <a:lstStyle/>
          <a:p>
            <a:pPr>
              <a:defRPr/>
            </a:pPr>
            <a:fld id="{4391AD9B-BBD2-4E64-98EC-A626D096618C}" type="slidenum">
              <a:rPr smtClean="0"/>
              <a:pPr>
                <a:defRPr/>
              </a:pPr>
              <a:t>39</a:t>
            </a:fld>
            <a:endParaRPr dirty="0"/>
          </a:p>
        </p:txBody>
      </p:sp>
      <p:graphicFrame>
        <p:nvGraphicFramePr>
          <p:cNvPr id="43013" name="Object 2"/>
          <p:cNvGraphicFramePr>
            <a:graphicFrameLocks noChangeAspect="1"/>
          </p:cNvGraphicFramePr>
          <p:nvPr/>
        </p:nvGraphicFramePr>
        <p:xfrm>
          <a:off x="1908175" y="1341438"/>
          <a:ext cx="1104900" cy="1046162"/>
        </p:xfrm>
        <a:graphic>
          <a:graphicData uri="http://schemas.openxmlformats.org/presentationml/2006/ole">
            <mc:AlternateContent xmlns:mc="http://schemas.openxmlformats.org/markup-compatibility/2006">
              <mc:Choice xmlns:v="urn:schemas-microsoft-com:vml" Requires="v">
                <p:oleObj spid="_x0000_s43035" name="Equation" r:id="rId4" imgW="482600" imgH="457200" progId="Equation.DSMT4">
                  <p:embed/>
                </p:oleObj>
              </mc:Choice>
              <mc:Fallback>
                <p:oleObj name="Equation" r:id="rId4" imgW="482600" imgH="457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1341438"/>
                        <a:ext cx="1104900"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014" name="Object 3"/>
          <p:cNvGraphicFramePr>
            <a:graphicFrameLocks noChangeAspect="1"/>
          </p:cNvGraphicFramePr>
          <p:nvPr/>
        </p:nvGraphicFramePr>
        <p:xfrm>
          <a:off x="1979613" y="3103563"/>
          <a:ext cx="1947862" cy="1046162"/>
        </p:xfrm>
        <a:graphic>
          <a:graphicData uri="http://schemas.openxmlformats.org/presentationml/2006/ole">
            <mc:AlternateContent xmlns:mc="http://schemas.openxmlformats.org/markup-compatibility/2006">
              <mc:Choice xmlns:v="urn:schemas-microsoft-com:vml" Requires="v">
                <p:oleObj spid="_x0000_s43036" name="Equation" r:id="rId6" imgW="850900" imgH="457200" progId="Equation.DSMT4">
                  <p:embed/>
                </p:oleObj>
              </mc:Choice>
              <mc:Fallback>
                <p:oleObj name="Equation" r:id="rId6" imgW="850900" imgH="4572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3103563"/>
                        <a:ext cx="1947862"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73075" y="857250"/>
            <a:ext cx="8077200" cy="641350"/>
          </a:xfrm>
        </p:spPr>
        <p:txBody>
          <a:bodyPr/>
          <a:lstStyle/>
          <a:p>
            <a:r>
              <a:rPr lang="en-US" smtClean="0"/>
              <a:t>Outline of the Chapter</a:t>
            </a:r>
          </a:p>
        </p:txBody>
      </p:sp>
      <p:sp>
        <p:nvSpPr>
          <p:cNvPr id="7171" name="Content Placeholder 2"/>
          <p:cNvSpPr>
            <a:spLocks noGrp="1"/>
          </p:cNvSpPr>
          <p:nvPr>
            <p:ph idx="1"/>
          </p:nvPr>
        </p:nvSpPr>
        <p:spPr>
          <a:xfrm>
            <a:off x="495300" y="1571625"/>
            <a:ext cx="8064500" cy="5000625"/>
          </a:xfrm>
        </p:spPr>
        <p:txBody>
          <a:bodyPr/>
          <a:lstStyle/>
          <a:p>
            <a:r>
              <a:rPr lang="en-US" smtClean="0"/>
              <a:t>Section 6.1: Basics of Counting</a:t>
            </a:r>
          </a:p>
          <a:p>
            <a:r>
              <a:rPr lang="en-US" smtClean="0"/>
              <a:t>Section 6.2: The Pigeonhole principle</a:t>
            </a:r>
          </a:p>
          <a:p>
            <a:r>
              <a:rPr lang="en-US" smtClean="0"/>
              <a:t>Section 6.3: Permutations and Combinations</a:t>
            </a:r>
          </a:p>
          <a:p>
            <a:r>
              <a:rPr lang="en-US" smtClean="0"/>
              <a:t>Section 6.4: Binomial Coefficients </a:t>
            </a:r>
          </a:p>
        </p:txBody>
      </p:sp>
      <p:sp>
        <p:nvSpPr>
          <p:cNvPr id="4" name="Slide Number Placeholder 3"/>
          <p:cNvSpPr>
            <a:spLocks noGrp="1"/>
          </p:cNvSpPr>
          <p:nvPr>
            <p:ph type="sldNum" sz="quarter" idx="10"/>
          </p:nvPr>
        </p:nvSpPr>
        <p:spPr/>
        <p:txBody>
          <a:bodyPr/>
          <a:lstStyle/>
          <a:p>
            <a:pPr>
              <a:defRPr/>
            </a:pPr>
            <a:fld id="{ECC39FB8-33B6-4835-9147-19C08DF0A707}" type="slidenum">
              <a:rPr smtClean="0"/>
              <a:pPr>
                <a:defRPr/>
              </a:pPr>
              <a:t>4</a:t>
            </a:fld>
            <a:endParaRPr dirty="0"/>
          </a:p>
        </p:txBody>
      </p:sp>
    </p:spTree>
  </p:cSld>
  <p:clrMapOvr>
    <a:masterClrMapping/>
  </p:clrMapOvr>
  <p:transition>
    <p:split orient="ver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73075" y="857250"/>
            <a:ext cx="8077200" cy="641350"/>
          </a:xfrm>
        </p:spPr>
        <p:txBody>
          <a:bodyPr/>
          <a:lstStyle/>
          <a:p>
            <a:r>
              <a:rPr lang="en-US" smtClean="0"/>
              <a:t>Pascal’s Identity and Triangle</a:t>
            </a:r>
          </a:p>
        </p:txBody>
      </p:sp>
      <p:sp>
        <p:nvSpPr>
          <p:cNvPr id="44035" name="Content Placeholder 2"/>
          <p:cNvSpPr>
            <a:spLocks noGrp="1"/>
          </p:cNvSpPr>
          <p:nvPr>
            <p:ph idx="1"/>
          </p:nvPr>
        </p:nvSpPr>
        <p:spPr>
          <a:xfrm>
            <a:off x="495300" y="1571625"/>
            <a:ext cx="8064500" cy="5000625"/>
          </a:xfrm>
        </p:spPr>
        <p:txBody>
          <a:bodyPr/>
          <a:lstStyle/>
          <a:p>
            <a:pPr marL="514350" indent="-514350"/>
            <a:r>
              <a:rPr lang="en-US" smtClean="0"/>
              <a:t>Pascal's Identity: Let n and k be positive </a:t>
            </a:r>
          </a:p>
          <a:p>
            <a:pPr marL="514350" indent="-514350">
              <a:buFontTx/>
              <a:buNone/>
            </a:pPr>
            <a:r>
              <a:rPr lang="en-US" smtClean="0"/>
              <a:t>	integers with n </a:t>
            </a:r>
            <a:r>
              <a:rPr lang="en-US" smtClean="0">
                <a:sym typeface="Symbol" pitchFamily="18" charset="2"/>
              </a:rPr>
              <a:t></a:t>
            </a:r>
            <a:r>
              <a:rPr lang="en-US" smtClean="0"/>
              <a:t> k. Then</a:t>
            </a:r>
          </a:p>
        </p:txBody>
      </p:sp>
      <p:sp>
        <p:nvSpPr>
          <p:cNvPr id="4" name="Slide Number Placeholder 3"/>
          <p:cNvSpPr>
            <a:spLocks noGrp="1"/>
          </p:cNvSpPr>
          <p:nvPr>
            <p:ph type="sldNum" sz="quarter" idx="10"/>
          </p:nvPr>
        </p:nvSpPr>
        <p:spPr/>
        <p:txBody>
          <a:bodyPr/>
          <a:lstStyle/>
          <a:p>
            <a:pPr>
              <a:defRPr/>
            </a:pPr>
            <a:fld id="{4E2D42D6-B93F-49AD-9D75-E3D9700255C4}" type="slidenum">
              <a:rPr smtClean="0"/>
              <a:pPr>
                <a:defRPr/>
              </a:pPr>
              <a:t>40</a:t>
            </a:fld>
            <a:endParaRPr dirty="0"/>
          </a:p>
        </p:txBody>
      </p:sp>
      <p:graphicFrame>
        <p:nvGraphicFramePr>
          <p:cNvPr id="44037" name="Object 3"/>
          <p:cNvGraphicFramePr>
            <a:graphicFrameLocks noChangeAspect="1"/>
          </p:cNvGraphicFramePr>
          <p:nvPr/>
        </p:nvGraphicFramePr>
        <p:xfrm>
          <a:off x="5292725" y="1989138"/>
          <a:ext cx="3311525" cy="1046162"/>
        </p:xfrm>
        <a:graphic>
          <a:graphicData uri="http://schemas.openxmlformats.org/presentationml/2006/ole">
            <mc:AlternateContent xmlns:mc="http://schemas.openxmlformats.org/markup-compatibility/2006">
              <mc:Choice xmlns:v="urn:schemas-microsoft-com:vml" Requires="v">
                <p:oleObj spid="_x0000_s44049" name="Equation" r:id="rId4" imgW="1447800" imgH="457200" progId="Equation.DSMT4">
                  <p:embed/>
                </p:oleObj>
              </mc:Choice>
              <mc:Fallback>
                <p:oleObj name="Equation" r:id="rId4" imgW="1447800" imgH="4572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1989138"/>
                        <a:ext cx="3311525"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403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013" y="2997200"/>
            <a:ext cx="6958012"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73075" y="857250"/>
            <a:ext cx="8077200" cy="641350"/>
          </a:xfrm>
        </p:spPr>
        <p:txBody>
          <a:bodyPr/>
          <a:lstStyle/>
          <a:p>
            <a:r>
              <a:rPr lang="en-US" smtClean="0"/>
              <a:t>Vandermonde’s Identity</a:t>
            </a:r>
          </a:p>
        </p:txBody>
      </p:sp>
      <p:sp>
        <p:nvSpPr>
          <p:cNvPr id="45059" name="Content Placeholder 2"/>
          <p:cNvSpPr>
            <a:spLocks noGrp="1"/>
          </p:cNvSpPr>
          <p:nvPr>
            <p:ph idx="1"/>
          </p:nvPr>
        </p:nvSpPr>
        <p:spPr>
          <a:xfrm>
            <a:off x="495300" y="1571625"/>
            <a:ext cx="8064500" cy="5000625"/>
          </a:xfrm>
        </p:spPr>
        <p:txBody>
          <a:bodyPr/>
          <a:lstStyle/>
          <a:p>
            <a:endParaRPr lang="en-US" smtClean="0"/>
          </a:p>
        </p:txBody>
      </p:sp>
      <p:sp>
        <p:nvSpPr>
          <p:cNvPr id="4" name="Slide Number Placeholder 3"/>
          <p:cNvSpPr>
            <a:spLocks noGrp="1"/>
          </p:cNvSpPr>
          <p:nvPr>
            <p:ph type="sldNum" sz="quarter" idx="10"/>
          </p:nvPr>
        </p:nvSpPr>
        <p:spPr/>
        <p:txBody>
          <a:bodyPr/>
          <a:lstStyle/>
          <a:p>
            <a:pPr>
              <a:defRPr/>
            </a:pPr>
            <a:fld id="{E9E16283-E1F9-4838-8208-BD48FAFD9669}" type="slidenum">
              <a:rPr smtClean="0"/>
              <a:pPr>
                <a:defRPr/>
              </a:pPr>
              <a:t>41</a:t>
            </a:fld>
            <a:endParaRPr dirty="0"/>
          </a:p>
        </p:txBody>
      </p:sp>
      <p:pic>
        <p:nvPicPr>
          <p:cNvPr id="4506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88" y="1700213"/>
            <a:ext cx="8869362" cy="172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6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8" y="3573463"/>
            <a:ext cx="49434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6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263" y="5143500"/>
            <a:ext cx="6238875" cy="138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plit orient="ver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73075" y="857250"/>
            <a:ext cx="8077200" cy="641350"/>
          </a:xfrm>
        </p:spPr>
        <p:txBody>
          <a:bodyPr/>
          <a:lstStyle/>
          <a:p>
            <a:r>
              <a:rPr lang="en-US" smtClean="0"/>
              <a:t>Section 6.1: The Basics of Counting</a:t>
            </a:r>
          </a:p>
        </p:txBody>
      </p:sp>
      <p:sp>
        <p:nvSpPr>
          <p:cNvPr id="8195" name="Content Placeholder 2"/>
          <p:cNvSpPr>
            <a:spLocks noGrp="1"/>
          </p:cNvSpPr>
          <p:nvPr>
            <p:ph idx="1"/>
          </p:nvPr>
        </p:nvSpPr>
        <p:spPr>
          <a:xfrm>
            <a:off x="495300" y="1571625"/>
            <a:ext cx="8397875" cy="5000625"/>
          </a:xfrm>
        </p:spPr>
        <p:txBody>
          <a:bodyPr/>
          <a:lstStyle/>
          <a:p>
            <a:r>
              <a:rPr lang="en-US" smtClean="0"/>
              <a:t>The Product Rule</a:t>
            </a:r>
          </a:p>
          <a:p>
            <a:pPr lvl="1"/>
            <a:r>
              <a:rPr lang="en-US" smtClean="0"/>
              <a:t>Suppose that a procedure can be broken down into a sequence of two tasks. If there are n</a:t>
            </a:r>
            <a:r>
              <a:rPr lang="en-US" baseline="-25000" smtClean="0"/>
              <a:t>1</a:t>
            </a:r>
            <a:r>
              <a:rPr lang="en-US" smtClean="0"/>
              <a:t> ways to do the first task and for each of these ways of doing the first task, there are n</a:t>
            </a:r>
            <a:r>
              <a:rPr lang="en-US" baseline="-25000" smtClean="0"/>
              <a:t>2</a:t>
            </a:r>
            <a:r>
              <a:rPr lang="en-US" smtClean="0"/>
              <a:t> ways to do the second task, then there are n</a:t>
            </a:r>
            <a:r>
              <a:rPr lang="en-US" baseline="-25000" smtClean="0"/>
              <a:t>1</a:t>
            </a:r>
            <a:r>
              <a:rPr lang="en-US" smtClean="0"/>
              <a:t>n</a:t>
            </a:r>
            <a:r>
              <a:rPr lang="en-US" baseline="-25000" smtClean="0"/>
              <a:t>2</a:t>
            </a:r>
            <a:r>
              <a:rPr lang="en-US" smtClean="0"/>
              <a:t> ways to do the procedure. </a:t>
            </a:r>
          </a:p>
        </p:txBody>
      </p:sp>
      <p:sp>
        <p:nvSpPr>
          <p:cNvPr id="4" name="Slide Number Placeholder 3"/>
          <p:cNvSpPr>
            <a:spLocks noGrp="1"/>
          </p:cNvSpPr>
          <p:nvPr>
            <p:ph type="sldNum" sz="quarter" idx="10"/>
          </p:nvPr>
        </p:nvSpPr>
        <p:spPr/>
        <p:txBody>
          <a:bodyPr/>
          <a:lstStyle/>
          <a:p>
            <a:pPr>
              <a:defRPr/>
            </a:pPr>
            <a:fld id="{1B22FB1C-4080-4662-AA6C-3F4C79BC741D}" type="slidenum">
              <a:rPr smtClean="0"/>
              <a:pPr>
                <a:defRPr/>
              </a:pPr>
              <a:t>5</a:t>
            </a:fld>
            <a:endParaRPr dirty="0"/>
          </a:p>
        </p:txBody>
      </p:sp>
    </p:spTree>
  </p:cSld>
  <p:clrMapOvr>
    <a:masterClrMapping/>
  </p:clrMapOvr>
  <p:transition>
    <p:split orient="ver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a:bodyPr>
          <a:lstStyle/>
          <a:p>
            <a:pPr marL="514350" indent="-514350">
              <a:buFont typeface="+mj-lt"/>
              <a:buAutoNum type="arabicPeriod"/>
              <a:defRPr/>
            </a:pPr>
            <a:r>
              <a:rPr lang="en-US" dirty="0" smtClean="0"/>
              <a:t>There are 32 microcomputers in a computer center. Each microcomputer has 24 ports. How many different ports to a microcomputer in the center are there?</a:t>
            </a:r>
          </a:p>
          <a:p>
            <a:pPr marL="514350" indent="-514350">
              <a:buFont typeface="+mj-lt"/>
              <a:buAutoNum type="arabicPeriod"/>
              <a:defRPr/>
            </a:pPr>
            <a:r>
              <a:rPr lang="en-US" dirty="0" smtClean="0"/>
              <a:t>How many different bit strings of length seven are there?</a:t>
            </a:r>
          </a:p>
          <a:p>
            <a:pPr marL="514350" indent="-514350">
              <a:buFont typeface="+mj-lt"/>
              <a:buAutoNum type="arabicPeriod"/>
              <a:defRPr/>
            </a:pPr>
            <a:r>
              <a:rPr lang="en-US" dirty="0" smtClean="0"/>
              <a:t>How many functions are there from a set with m elements to a set with n elements?</a:t>
            </a:r>
          </a:p>
          <a:p>
            <a:pPr marL="514350" indent="-514350">
              <a:buFont typeface="+mj-lt"/>
              <a:buAutoNum type="arabicPeriod"/>
              <a:defRPr/>
            </a:pPr>
            <a:r>
              <a:rPr lang="en-US" dirty="0" smtClean="0"/>
              <a:t>How many one-to-one functions are there from a set with m elements to one with n elements?</a:t>
            </a:r>
            <a:endParaRPr lang="en-US" dirty="0"/>
          </a:p>
        </p:txBody>
      </p:sp>
      <p:sp>
        <p:nvSpPr>
          <p:cNvPr id="4" name="Slide Number Placeholder 3"/>
          <p:cNvSpPr>
            <a:spLocks noGrp="1"/>
          </p:cNvSpPr>
          <p:nvPr>
            <p:ph type="sldNum" sz="quarter" idx="10"/>
          </p:nvPr>
        </p:nvSpPr>
        <p:spPr/>
        <p:txBody>
          <a:bodyPr/>
          <a:lstStyle/>
          <a:p>
            <a:pPr>
              <a:defRPr/>
            </a:pPr>
            <a:fld id="{C3D2A04A-C50E-43B5-9B2E-C4C4DCF614FA}" type="slidenum">
              <a:rPr smtClean="0"/>
              <a:pPr>
                <a:defRPr/>
              </a:pPr>
              <a:t>6</a:t>
            </a:fld>
            <a:endParaRPr dirty="0"/>
          </a:p>
        </p:txBody>
      </p:sp>
    </p:spTree>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lnSpcReduction="10000"/>
          </a:bodyPr>
          <a:lstStyle/>
          <a:p>
            <a:pPr marL="514350" indent="-514350">
              <a:buFont typeface="+mj-lt"/>
              <a:buAutoNum type="arabicPeriod" startAt="5"/>
              <a:defRPr/>
            </a:pPr>
            <a:r>
              <a:rPr lang="en-US" dirty="0" smtClean="0"/>
              <a:t>Telephone Numbering Plans</a:t>
            </a:r>
          </a:p>
          <a:p>
            <a:pPr lvl="1">
              <a:defRPr/>
            </a:pPr>
            <a:r>
              <a:rPr lang="en-US" dirty="0" smtClean="0"/>
              <a:t>Reading assignment from page 377 of the textbook.</a:t>
            </a:r>
          </a:p>
          <a:p>
            <a:pPr marL="514350" indent="-514350">
              <a:buFont typeface="+mj-lt"/>
              <a:buAutoNum type="arabicPeriod" startAt="6"/>
              <a:defRPr/>
            </a:pPr>
            <a:r>
              <a:rPr lang="en-US" dirty="0" smtClean="0"/>
              <a:t>What is the value of k after the following code has been executed?</a:t>
            </a:r>
          </a:p>
          <a:p>
            <a:pPr lvl="2">
              <a:buFontTx/>
              <a:buNone/>
              <a:defRPr/>
            </a:pPr>
            <a:r>
              <a:rPr lang="en-US" dirty="0" smtClean="0">
                <a:latin typeface="Courier New" pitchFamily="49" charset="0"/>
                <a:cs typeface="Courier New" pitchFamily="49" charset="0"/>
              </a:rPr>
              <a:t>k:= 0</a:t>
            </a:r>
          </a:p>
          <a:p>
            <a:pPr lvl="2">
              <a:buFontTx/>
              <a:buNone/>
              <a:defRPr/>
            </a:pPr>
            <a:r>
              <a:rPr lang="en-US" dirty="0" smtClean="0">
                <a:latin typeface="Courier New" pitchFamily="49" charset="0"/>
                <a:cs typeface="Courier New" pitchFamily="49" charset="0"/>
              </a:rPr>
              <a:t>for i</a:t>
            </a:r>
            <a:r>
              <a:rPr lang="en-US" baseline="-25000" dirty="0" smtClean="0">
                <a:latin typeface="Courier New" pitchFamily="49" charset="0"/>
                <a:cs typeface="Courier New" pitchFamily="49" charset="0"/>
              </a:rPr>
              <a:t>1</a:t>
            </a:r>
            <a:r>
              <a:rPr lang="en-US" dirty="0" smtClean="0">
                <a:latin typeface="Courier New" pitchFamily="49" charset="0"/>
                <a:cs typeface="Courier New" pitchFamily="49" charset="0"/>
              </a:rPr>
              <a:t> := 1 to n</a:t>
            </a:r>
            <a:r>
              <a:rPr lang="en-US" baseline="-25000" dirty="0" smtClean="0">
                <a:latin typeface="Courier New" pitchFamily="49" charset="0"/>
                <a:cs typeface="Courier New" pitchFamily="49" charset="0"/>
              </a:rPr>
              <a:t>1</a:t>
            </a:r>
          </a:p>
          <a:p>
            <a:pPr lvl="2">
              <a:buFontTx/>
              <a:buNone/>
              <a:defRPr/>
            </a:pPr>
            <a:r>
              <a:rPr lang="en-US" dirty="0" smtClean="0">
                <a:latin typeface="Courier New" pitchFamily="49" charset="0"/>
                <a:cs typeface="Courier New" pitchFamily="49" charset="0"/>
              </a:rPr>
              <a:t>   for i</a:t>
            </a:r>
            <a:r>
              <a:rPr lang="en-US" baseline="-25000" dirty="0" smtClean="0">
                <a:latin typeface="Courier New" pitchFamily="49" charset="0"/>
                <a:cs typeface="Courier New" pitchFamily="49" charset="0"/>
              </a:rPr>
              <a:t>2</a:t>
            </a:r>
            <a:r>
              <a:rPr lang="en-US" dirty="0" smtClean="0">
                <a:latin typeface="Courier New" pitchFamily="49" charset="0"/>
                <a:cs typeface="Courier New" pitchFamily="49" charset="0"/>
              </a:rPr>
              <a:t> := 1 to n</a:t>
            </a:r>
            <a:r>
              <a:rPr lang="en-US" baseline="-25000" dirty="0" smtClean="0">
                <a:latin typeface="Courier New" pitchFamily="49" charset="0"/>
                <a:cs typeface="Courier New" pitchFamily="49" charset="0"/>
              </a:rPr>
              <a:t>2</a:t>
            </a:r>
          </a:p>
          <a:p>
            <a:pPr lvl="2">
              <a:buFontTx/>
              <a:buNone/>
              <a:defRPr/>
            </a:pPr>
            <a:r>
              <a:rPr lang="en-US" dirty="0" smtClean="0">
                <a:latin typeface="Courier New" pitchFamily="49" charset="0"/>
                <a:cs typeface="Courier New" pitchFamily="49" charset="0"/>
              </a:rPr>
              <a:t>		.</a:t>
            </a:r>
          </a:p>
          <a:p>
            <a:pPr lvl="2">
              <a:buFontTx/>
              <a:buNone/>
              <a:defRPr/>
            </a:pPr>
            <a:r>
              <a:rPr lang="en-US" dirty="0" smtClean="0">
                <a:latin typeface="Courier New" pitchFamily="49" charset="0"/>
                <a:cs typeface="Courier New" pitchFamily="49" charset="0"/>
              </a:rPr>
              <a:t>		.</a:t>
            </a:r>
          </a:p>
          <a:p>
            <a:pPr lvl="2">
              <a:buFontTx/>
              <a:buNone/>
              <a:defRPr/>
            </a:pPr>
            <a:r>
              <a:rPr lang="en-US" dirty="0" smtClean="0">
                <a:latin typeface="Courier New" pitchFamily="49" charset="0"/>
                <a:cs typeface="Courier New" pitchFamily="49" charset="0"/>
              </a:rPr>
              <a:t>		.</a:t>
            </a:r>
          </a:p>
          <a:p>
            <a:pPr lvl="2">
              <a:buFontTx/>
              <a:buNone/>
              <a:defRPr/>
            </a:pPr>
            <a:r>
              <a:rPr lang="en-US" dirty="0" smtClean="0">
                <a:latin typeface="Courier New" pitchFamily="49" charset="0"/>
                <a:cs typeface="Courier New" pitchFamily="49" charset="0"/>
              </a:rPr>
              <a:t>		for </a:t>
            </a:r>
            <a:r>
              <a:rPr lang="en-US" dirty="0" err="1" smtClean="0">
                <a:latin typeface="Courier New" pitchFamily="49" charset="0"/>
                <a:cs typeface="Courier New" pitchFamily="49" charset="0"/>
              </a:rPr>
              <a:t>i</a:t>
            </a:r>
            <a:r>
              <a:rPr lang="en-US" baseline="-25000" dirty="0" err="1" smtClean="0">
                <a:latin typeface="Courier New" pitchFamily="49" charset="0"/>
                <a:cs typeface="Courier New" pitchFamily="49" charset="0"/>
              </a:rPr>
              <a:t>m</a:t>
            </a:r>
            <a:r>
              <a:rPr lang="en-US" dirty="0" smtClean="0">
                <a:latin typeface="Courier New" pitchFamily="49" charset="0"/>
                <a:cs typeface="Courier New" pitchFamily="49" charset="0"/>
              </a:rPr>
              <a:t> := 1 to n</a:t>
            </a:r>
            <a:r>
              <a:rPr lang="en-US" baseline="-25000" dirty="0" smtClean="0">
                <a:latin typeface="Courier New" pitchFamily="49" charset="0"/>
                <a:cs typeface="Courier New" pitchFamily="49" charset="0"/>
              </a:rPr>
              <a:t>m</a:t>
            </a:r>
          </a:p>
          <a:p>
            <a:pPr lvl="2">
              <a:buFontTx/>
              <a:buNone/>
              <a:defRPr/>
            </a:pPr>
            <a:r>
              <a:rPr lang="en-US" dirty="0" smtClean="0">
                <a:latin typeface="Courier New" pitchFamily="49" charset="0"/>
                <a:cs typeface="Courier New" pitchFamily="49" charset="0"/>
              </a:rPr>
              <a:t>        k := k + 1</a:t>
            </a:r>
            <a:endParaRPr lang="en-US" dirty="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pPr>
              <a:defRPr/>
            </a:pPr>
            <a:fld id="{D43E1808-366C-4873-ADC1-F3BA8FBACE59}" type="slidenum">
              <a:rPr smtClean="0"/>
              <a:pPr>
                <a:defRPr/>
              </a:pPr>
              <a:t>7</a:t>
            </a:fld>
            <a:endParaRPr dirty="0"/>
          </a:p>
        </p:txBody>
      </p:sp>
    </p:spTree>
  </p:cSld>
  <p:clrMapOvr>
    <a:masterClrMapping/>
  </p:clrMapOvr>
  <p:transition>
    <p:split orient="ver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73075" y="857250"/>
            <a:ext cx="8077200" cy="641350"/>
          </a:xfrm>
        </p:spPr>
        <p:txBody>
          <a:bodyPr/>
          <a:lstStyle/>
          <a:p>
            <a:r>
              <a:rPr lang="en-US" smtClean="0"/>
              <a:t>Examples</a:t>
            </a:r>
          </a:p>
        </p:txBody>
      </p:sp>
      <p:sp>
        <p:nvSpPr>
          <p:cNvPr id="11267"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startAt="7"/>
            </a:pPr>
            <a:r>
              <a:rPr lang="en-US" smtClean="0"/>
              <a:t>Use the product rule to show that the number of different subsets of a finite set S is 2</a:t>
            </a:r>
            <a:r>
              <a:rPr lang="en-US" baseline="30000" smtClean="0"/>
              <a:t>|S|</a:t>
            </a:r>
            <a:r>
              <a:rPr lang="en-US" smtClean="0"/>
              <a:t>.</a:t>
            </a:r>
          </a:p>
        </p:txBody>
      </p:sp>
      <p:sp>
        <p:nvSpPr>
          <p:cNvPr id="4" name="Slide Number Placeholder 3"/>
          <p:cNvSpPr>
            <a:spLocks noGrp="1"/>
          </p:cNvSpPr>
          <p:nvPr>
            <p:ph type="sldNum" sz="quarter" idx="10"/>
          </p:nvPr>
        </p:nvSpPr>
        <p:spPr/>
        <p:txBody>
          <a:bodyPr/>
          <a:lstStyle/>
          <a:p>
            <a:pPr>
              <a:defRPr/>
            </a:pPr>
            <a:fld id="{2D9B4E31-84A1-4AC4-B04F-D2816DCD8A60}" type="slidenum">
              <a:rPr smtClean="0"/>
              <a:pPr>
                <a:defRPr/>
              </a:pPr>
              <a:t>8</a:t>
            </a:fld>
            <a:endParaRPr dirty="0"/>
          </a:p>
        </p:txBody>
      </p:sp>
    </p:spTree>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73075" y="857250"/>
            <a:ext cx="8077200" cy="641350"/>
          </a:xfrm>
        </p:spPr>
        <p:txBody>
          <a:bodyPr/>
          <a:lstStyle/>
          <a:p>
            <a:r>
              <a:rPr lang="en-US" smtClean="0"/>
              <a:t>The Sum Rule</a:t>
            </a:r>
          </a:p>
        </p:txBody>
      </p:sp>
      <p:sp>
        <p:nvSpPr>
          <p:cNvPr id="3" name="Content Placeholder 2"/>
          <p:cNvSpPr>
            <a:spLocks noGrp="1"/>
          </p:cNvSpPr>
          <p:nvPr>
            <p:ph idx="1"/>
          </p:nvPr>
        </p:nvSpPr>
        <p:spPr>
          <a:xfrm>
            <a:off x="495300" y="1571625"/>
            <a:ext cx="8064500" cy="5000625"/>
          </a:xfrm>
        </p:spPr>
        <p:txBody>
          <a:bodyPr>
            <a:normAutofit fontScale="92500"/>
          </a:bodyPr>
          <a:lstStyle/>
          <a:p>
            <a:pPr>
              <a:defRPr/>
            </a:pPr>
            <a:r>
              <a:rPr lang="en-US" dirty="0" smtClean="0"/>
              <a:t>If a task can be done either in one of n</a:t>
            </a:r>
            <a:r>
              <a:rPr lang="en-US" baseline="-25000" dirty="0" smtClean="0"/>
              <a:t>1</a:t>
            </a:r>
            <a:r>
              <a:rPr lang="en-US" dirty="0" smtClean="0"/>
              <a:t> ways or in one of n</a:t>
            </a:r>
            <a:r>
              <a:rPr lang="en-US" baseline="-25000" dirty="0" smtClean="0"/>
              <a:t>2</a:t>
            </a:r>
            <a:r>
              <a:rPr lang="en-US" dirty="0" smtClean="0"/>
              <a:t> ways, where none of the set of n</a:t>
            </a:r>
            <a:r>
              <a:rPr lang="en-US" baseline="-25000" dirty="0" smtClean="0"/>
              <a:t>1</a:t>
            </a:r>
            <a:r>
              <a:rPr lang="en-US" dirty="0" smtClean="0"/>
              <a:t> ways is the same as any of the set of n</a:t>
            </a:r>
            <a:r>
              <a:rPr lang="en-US" baseline="-25000" dirty="0" smtClean="0"/>
              <a:t>2</a:t>
            </a:r>
            <a:r>
              <a:rPr lang="en-US" dirty="0" smtClean="0"/>
              <a:t> ways, then there are n</a:t>
            </a:r>
            <a:r>
              <a:rPr lang="en-US" baseline="-25000" dirty="0" smtClean="0"/>
              <a:t>1</a:t>
            </a:r>
            <a:r>
              <a:rPr lang="en-US" dirty="0" smtClean="0"/>
              <a:t> + n</a:t>
            </a:r>
            <a:r>
              <a:rPr lang="en-US" baseline="-25000" dirty="0" smtClean="0"/>
              <a:t>2</a:t>
            </a:r>
            <a:r>
              <a:rPr lang="en-US" dirty="0" smtClean="0"/>
              <a:t> ways to do the task.</a:t>
            </a:r>
          </a:p>
          <a:p>
            <a:pPr lvl="1">
              <a:defRPr/>
            </a:pPr>
            <a:r>
              <a:rPr lang="en-US" dirty="0" smtClean="0"/>
              <a:t>The sum rule can be extended to more than two </a:t>
            </a:r>
            <a:r>
              <a:rPr lang="en-US" dirty="0" smtClean="0"/>
              <a:t>sets </a:t>
            </a:r>
            <a:r>
              <a:rPr lang="en-US" smtClean="0"/>
              <a:t>of ways. </a:t>
            </a:r>
            <a:r>
              <a:rPr lang="en-US" dirty="0" smtClean="0"/>
              <a:t>Suppose that a task can be done in one of </a:t>
            </a:r>
            <a:r>
              <a:rPr lang="en-US" dirty="0" err="1" smtClean="0"/>
              <a:t>n</a:t>
            </a:r>
            <a:r>
              <a:rPr lang="en-US" baseline="-25000" dirty="0" err="1" smtClean="0"/>
              <a:t>l</a:t>
            </a:r>
            <a:r>
              <a:rPr lang="en-US" dirty="0" smtClean="0"/>
              <a:t> ways, in one of n</a:t>
            </a:r>
            <a:r>
              <a:rPr lang="en-US" baseline="-25000" dirty="0" smtClean="0"/>
              <a:t>2</a:t>
            </a:r>
            <a:r>
              <a:rPr lang="en-US" dirty="0" smtClean="0"/>
              <a:t> ways, ... , or in one of n</a:t>
            </a:r>
            <a:r>
              <a:rPr lang="en-US" baseline="-25000" dirty="0" smtClean="0"/>
              <a:t>m</a:t>
            </a:r>
            <a:r>
              <a:rPr lang="en-US" dirty="0" smtClean="0"/>
              <a:t> ways, where none of the set of </a:t>
            </a:r>
            <a:r>
              <a:rPr lang="en-US" dirty="0" err="1" smtClean="0"/>
              <a:t>n</a:t>
            </a:r>
            <a:r>
              <a:rPr lang="en-US" baseline="-25000" dirty="0" err="1" smtClean="0"/>
              <a:t>i</a:t>
            </a:r>
            <a:r>
              <a:rPr lang="en-US" dirty="0" smtClean="0"/>
              <a:t> </a:t>
            </a:r>
            <a:r>
              <a:rPr lang="en-US" dirty="0" smtClean="0"/>
              <a:t>ways of doing the task is the same as any of the set of </a:t>
            </a:r>
            <a:r>
              <a:rPr lang="en-US" dirty="0" err="1" smtClean="0"/>
              <a:t>n</a:t>
            </a:r>
            <a:r>
              <a:rPr lang="en-US" baseline="-25000" dirty="0" err="1" smtClean="0"/>
              <a:t>j</a:t>
            </a:r>
            <a:r>
              <a:rPr lang="en-US" dirty="0" smtClean="0"/>
              <a:t> ways, for all pairs i and j with 1&lt;i&lt; j&lt;m. Then the number of ways to do the task is n</a:t>
            </a:r>
            <a:r>
              <a:rPr lang="en-US" baseline="-25000" dirty="0" smtClean="0"/>
              <a:t>1</a:t>
            </a:r>
            <a:r>
              <a:rPr lang="en-US" dirty="0" smtClean="0"/>
              <a:t> + n</a:t>
            </a:r>
            <a:r>
              <a:rPr lang="en-US" baseline="-25000" dirty="0" smtClean="0"/>
              <a:t>2</a:t>
            </a:r>
            <a:r>
              <a:rPr lang="en-US" dirty="0" smtClean="0"/>
              <a:t> + . . . + n</a:t>
            </a:r>
            <a:r>
              <a:rPr lang="en-US" baseline="-25000" dirty="0" smtClean="0"/>
              <a:t>m</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EDD9C183-F53B-4776-A70E-10BAC39133EF}" type="slidenum">
              <a:rPr smtClean="0"/>
              <a:pPr>
                <a:defRPr/>
              </a:pPr>
              <a:t>9</a:t>
            </a:fld>
            <a:endParaRPr dirty="0"/>
          </a:p>
        </p:txBody>
      </p:sp>
    </p:spTree>
  </p:cSld>
  <p:clrMapOvr>
    <a:masterClrMapping/>
  </p:clrMapOvr>
  <p:transition>
    <p:split orient="vert" dir="in"/>
  </p:transition>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50998</TotalTime>
  <Words>2505</Words>
  <Application>Microsoft Office PowerPoint</Application>
  <PresentationFormat>On-screen Show (4:3)</PresentationFormat>
  <Paragraphs>241</Paragraphs>
  <Slides>41</Slides>
  <Notes>39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0" baseType="lpstr">
      <vt:lpstr>Arial</vt:lpstr>
      <vt:lpstr>Calibri</vt:lpstr>
      <vt:lpstr>Courier New</vt:lpstr>
      <vt:lpstr>Symbol</vt:lpstr>
      <vt:lpstr>Times New Roman</vt:lpstr>
      <vt:lpstr>Verdana</vt:lpstr>
      <vt:lpstr>Wingdings</vt:lpstr>
      <vt:lpstr>CLIPBOARD</vt:lpstr>
      <vt:lpstr>Equation</vt:lpstr>
      <vt:lpstr>ICS 253: Discrete Structures I</vt:lpstr>
      <vt:lpstr>Reading Assignment</vt:lpstr>
      <vt:lpstr>Introduction</vt:lpstr>
      <vt:lpstr>Outline of the Chapter</vt:lpstr>
      <vt:lpstr>Section 6.1: The Basics of Counting</vt:lpstr>
      <vt:lpstr>Examples</vt:lpstr>
      <vt:lpstr>Examples</vt:lpstr>
      <vt:lpstr>Examples</vt:lpstr>
      <vt:lpstr>The Sum Rule</vt:lpstr>
      <vt:lpstr>Examples</vt:lpstr>
      <vt:lpstr>Examples</vt:lpstr>
      <vt:lpstr>Examples</vt:lpstr>
      <vt:lpstr>More Complex Counting Problems</vt:lpstr>
      <vt:lpstr>Examples</vt:lpstr>
      <vt:lpstr>The Subtraction Rule (Inclusion-Exclusion)</vt:lpstr>
      <vt:lpstr>Examples</vt:lpstr>
      <vt:lpstr>The Division Rule</vt:lpstr>
      <vt:lpstr>Tree Diagrams</vt:lpstr>
      <vt:lpstr>Section 6.2: The Pigeonhole Principle</vt:lpstr>
      <vt:lpstr>Examples</vt:lpstr>
      <vt:lpstr>The Generalized Pigeonhole Principle</vt:lpstr>
      <vt:lpstr>Examples</vt:lpstr>
      <vt:lpstr>Examples</vt:lpstr>
      <vt:lpstr>Examples</vt:lpstr>
      <vt:lpstr>Examples</vt:lpstr>
      <vt:lpstr>Examples</vt:lpstr>
      <vt:lpstr>Examples</vt:lpstr>
      <vt:lpstr>Section 6.3: Permutations and Combinations</vt:lpstr>
      <vt:lpstr>Permutations</vt:lpstr>
      <vt:lpstr>P(n,r)</vt:lpstr>
      <vt:lpstr>Examples</vt:lpstr>
      <vt:lpstr>Combinations</vt:lpstr>
      <vt:lpstr>Example</vt:lpstr>
      <vt:lpstr>Important Results on Combinations</vt:lpstr>
      <vt:lpstr>Examples</vt:lpstr>
      <vt:lpstr>Examples</vt:lpstr>
      <vt:lpstr>Section 6.4: Binomial Coefficients</vt:lpstr>
      <vt:lpstr>Examples</vt:lpstr>
      <vt:lpstr>Examples</vt:lpstr>
      <vt:lpstr>Pascal’s Identity and Triangle</vt:lpstr>
      <vt:lpstr>Vandermonde’s Identity</vt:lpstr>
    </vt:vector>
  </TitlesOfParts>
  <Company>KFUPM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353: Design and Analysis of Algorithms</dc:title>
  <dc:creator>Wasfi G. Al-Khatib</dc:creator>
  <cp:lastModifiedBy>Wasfi Al-Khatib</cp:lastModifiedBy>
  <cp:revision>2994</cp:revision>
  <cp:lastPrinted>2017-08-09T03:30:30Z</cp:lastPrinted>
  <dcterms:created xsi:type="dcterms:W3CDTF">2010-02-19T17:36:10Z</dcterms:created>
  <dcterms:modified xsi:type="dcterms:W3CDTF">2018-07-23T11:43:02Z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TC300033031033</vt:lpwstr>
  </property>
</Properties>
</file>