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0" r:id="rId1"/>
  </p:sldMasterIdLst>
  <p:notesMasterIdLst>
    <p:notesMasterId r:id="rId43"/>
  </p:notesMasterIdLst>
  <p:sldIdLst>
    <p:sldId id="256" r:id="rId2"/>
    <p:sldId id="308" r:id="rId3"/>
    <p:sldId id="309" r:id="rId4"/>
    <p:sldId id="317" r:id="rId5"/>
    <p:sldId id="318" r:id="rId6"/>
    <p:sldId id="283" r:id="rId7"/>
    <p:sldId id="311" r:id="rId8"/>
    <p:sldId id="320" r:id="rId9"/>
    <p:sldId id="321" r:id="rId10"/>
    <p:sldId id="322" r:id="rId11"/>
    <p:sldId id="323" r:id="rId12"/>
    <p:sldId id="327" r:id="rId13"/>
    <p:sldId id="324" r:id="rId14"/>
    <p:sldId id="325" r:id="rId15"/>
    <p:sldId id="326" r:id="rId16"/>
    <p:sldId id="328" r:id="rId17"/>
    <p:sldId id="329" r:id="rId18"/>
    <p:sldId id="330" r:id="rId19"/>
    <p:sldId id="331" r:id="rId20"/>
    <p:sldId id="332" r:id="rId21"/>
    <p:sldId id="333" r:id="rId22"/>
    <p:sldId id="334" r:id="rId23"/>
    <p:sldId id="335" r:id="rId24"/>
    <p:sldId id="358" r:id="rId25"/>
    <p:sldId id="336" r:id="rId26"/>
    <p:sldId id="337" r:id="rId27"/>
    <p:sldId id="338" r:id="rId28"/>
    <p:sldId id="339" r:id="rId29"/>
    <p:sldId id="340" r:id="rId30"/>
    <p:sldId id="341" r:id="rId31"/>
    <p:sldId id="342" r:id="rId32"/>
    <p:sldId id="346" r:id="rId33"/>
    <p:sldId id="347" r:id="rId34"/>
    <p:sldId id="348" r:id="rId35"/>
    <p:sldId id="349" r:id="rId36"/>
    <p:sldId id="350" r:id="rId37"/>
    <p:sldId id="351" r:id="rId38"/>
    <p:sldId id="352" r:id="rId39"/>
    <p:sldId id="353" r:id="rId40"/>
    <p:sldId id="354" r:id="rId41"/>
    <p:sldId id="355" r:id="rId42"/>
  </p:sldIdLst>
  <p:sldSz cx="9144000" cy="6858000" type="screen4x3"/>
  <p:notesSz cx="68580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8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2432" autoAdjust="0"/>
  </p:normalViewPr>
  <p:slideViewPr>
    <p:cSldViewPr>
      <p:cViewPr varScale="1">
        <p:scale>
          <a:sx n="75" d="100"/>
          <a:sy n="75" d="100"/>
        </p:scale>
        <p:origin x="1422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2" d="100"/>
          <a:sy n="82" d="100"/>
        </p:scale>
        <p:origin x="-2052" y="-90"/>
      </p:cViewPr>
      <p:guideLst>
        <p:guide orient="horz" pos="2928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heme" Target="theme/theme1.xml"/><Relationship Id="rId20" Type="http://schemas.openxmlformats.org/officeDocument/2006/relationships/slide" Target="slides/slide19.xml"/><Relationship Id="rId41" Type="http://schemas.openxmlformats.org/officeDocument/2006/relationships/slide" Target="slides/slide40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image" Target="../media/image6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w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image" Target="../media/image10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85347182-FCEB-4812-BEAB-8FE27F6F433D}" type="datetimeFigureOut">
              <a:rPr lang="en-US"/>
              <a:pPr>
                <a:defRPr/>
              </a:pPr>
              <a:t>7/16/2018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049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16425"/>
            <a:ext cx="5486400" cy="41830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2971800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829675"/>
            <a:ext cx="2971800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189E1478-BAB2-4176-A614-9DC421D917A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651795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222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64694CF-503A-4950-BDB0-EBC79ECEFE4E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414603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89E1478-BAB2-4176-A614-9DC421D917A9}" type="slidenum">
              <a:rPr lang="en-US" smtClean="0"/>
              <a:pPr>
                <a:defRPr/>
              </a:pPr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120795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89E1478-BAB2-4176-A614-9DC421D917A9}" type="slidenum">
              <a:rPr lang="en-US" smtClean="0"/>
              <a:pPr>
                <a:defRPr/>
              </a:pPr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188596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427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FEBB64D-F4F1-403D-B96B-A8404F96D97F}" type="slidenum">
              <a:rPr lang="en-US" smtClean="0"/>
              <a:pPr>
                <a:defRPr/>
              </a:pPr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35259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204788" y="0"/>
            <a:ext cx="8782050" cy="6753225"/>
            <a:chOff x="129" y="0"/>
            <a:chExt cx="5532" cy="4254"/>
          </a:xfrm>
        </p:grpSpPr>
        <p:sp>
          <p:nvSpPr>
            <p:cNvPr id="5" name="Freeform 3"/>
            <p:cNvSpPr>
              <a:spLocks/>
            </p:cNvSpPr>
            <p:nvPr/>
          </p:nvSpPr>
          <p:spPr bwMode="auto">
            <a:xfrm>
              <a:off x="129" y="411"/>
              <a:ext cx="5532" cy="3843"/>
            </a:xfrm>
            <a:custGeom>
              <a:avLst/>
              <a:gdLst>
                <a:gd name="T0" fmla="*/ 674 w 5532"/>
                <a:gd name="T1" fmla="*/ 2 h 3843"/>
                <a:gd name="T2" fmla="*/ 5531 w 5532"/>
                <a:gd name="T3" fmla="*/ 0 h 3843"/>
                <a:gd name="T4" fmla="*/ 5531 w 5532"/>
                <a:gd name="T5" fmla="*/ 3832 h 3843"/>
                <a:gd name="T6" fmla="*/ 0 w 5532"/>
                <a:gd name="T7" fmla="*/ 3842 h 3843"/>
                <a:gd name="T8" fmla="*/ 6 w 5532"/>
                <a:gd name="T9" fmla="*/ 580 h 3843"/>
                <a:gd name="T10" fmla="*/ 14 w 5532"/>
                <a:gd name="T11" fmla="*/ 547 h 3843"/>
                <a:gd name="T12" fmla="*/ 25 w 5532"/>
                <a:gd name="T13" fmla="*/ 504 h 3843"/>
                <a:gd name="T14" fmla="*/ 36 w 5532"/>
                <a:gd name="T15" fmla="*/ 473 h 3843"/>
                <a:gd name="T16" fmla="*/ 51 w 5532"/>
                <a:gd name="T17" fmla="*/ 458 h 3843"/>
                <a:gd name="T18" fmla="*/ 64 w 5532"/>
                <a:gd name="T19" fmla="*/ 448 h 3843"/>
                <a:gd name="T20" fmla="*/ 656 w 5532"/>
                <a:gd name="T21" fmla="*/ 5 h 3843"/>
                <a:gd name="T22" fmla="*/ 674 w 5532"/>
                <a:gd name="T23" fmla="*/ 2 h 3843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5532" h="3843">
                  <a:moveTo>
                    <a:pt x="674" y="2"/>
                  </a:moveTo>
                  <a:lnTo>
                    <a:pt x="5531" y="0"/>
                  </a:lnTo>
                  <a:lnTo>
                    <a:pt x="5531" y="3832"/>
                  </a:lnTo>
                  <a:lnTo>
                    <a:pt x="0" y="3842"/>
                  </a:lnTo>
                  <a:lnTo>
                    <a:pt x="6" y="580"/>
                  </a:lnTo>
                  <a:lnTo>
                    <a:pt x="14" y="547"/>
                  </a:lnTo>
                  <a:lnTo>
                    <a:pt x="25" y="504"/>
                  </a:lnTo>
                  <a:lnTo>
                    <a:pt x="36" y="473"/>
                  </a:lnTo>
                  <a:lnTo>
                    <a:pt x="51" y="458"/>
                  </a:lnTo>
                  <a:lnTo>
                    <a:pt x="64" y="448"/>
                  </a:lnTo>
                  <a:lnTo>
                    <a:pt x="656" y="5"/>
                  </a:lnTo>
                  <a:lnTo>
                    <a:pt x="674" y="2"/>
                  </a:lnTo>
                </a:path>
              </a:pathLst>
            </a:custGeom>
            <a:solidFill>
              <a:srgbClr val="FFFF99"/>
            </a:solidFill>
            <a:ln>
              <a:noFill/>
            </a:ln>
            <a:effectLst>
              <a:outerShdw dist="107763" dir="2700000" algn="ctr" rotWithShape="0">
                <a:schemeClr val="bg2"/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grpSp>
          <p:nvGrpSpPr>
            <p:cNvPr id="6" name="Group 4"/>
            <p:cNvGrpSpPr>
              <a:grpSpLocks/>
            </p:cNvGrpSpPr>
            <p:nvPr/>
          </p:nvGrpSpPr>
          <p:grpSpPr bwMode="auto">
            <a:xfrm>
              <a:off x="2079" y="0"/>
              <a:ext cx="1640" cy="623"/>
              <a:chOff x="2079" y="0"/>
              <a:chExt cx="1640" cy="623"/>
            </a:xfrm>
          </p:grpSpPr>
          <p:sp>
            <p:nvSpPr>
              <p:cNvPr id="7" name="Rectangle 5"/>
              <p:cNvSpPr>
                <a:spLocks noChangeArrowheads="1"/>
              </p:cNvSpPr>
              <p:nvPr/>
            </p:nvSpPr>
            <p:spPr bwMode="auto">
              <a:xfrm>
                <a:off x="2079" y="344"/>
                <a:ext cx="1640" cy="72"/>
              </a:xfrm>
              <a:prstGeom prst="rect">
                <a:avLst/>
              </a:prstGeom>
              <a:gradFill rotWithShape="0">
                <a:gsLst>
                  <a:gs pos="0">
                    <a:srgbClr val="FFFFFF"/>
                  </a:gs>
                  <a:gs pos="50000">
                    <a:srgbClr val="5F5F5F"/>
                  </a:gs>
                  <a:gs pos="100000">
                    <a:srgbClr val="FFFFFF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>
                  <a:latin typeface="Times New Roman" pitchFamily="18" charset="0"/>
                </a:endParaRPr>
              </a:p>
            </p:txBody>
          </p:sp>
          <p:sp>
            <p:nvSpPr>
              <p:cNvPr id="8" name="Rectangle 6"/>
              <p:cNvSpPr>
                <a:spLocks noChangeArrowheads="1"/>
              </p:cNvSpPr>
              <p:nvPr/>
            </p:nvSpPr>
            <p:spPr bwMode="auto">
              <a:xfrm>
                <a:off x="2383" y="311"/>
                <a:ext cx="232" cy="33"/>
              </a:xfrm>
              <a:prstGeom prst="rect">
                <a:avLst/>
              </a:prstGeom>
              <a:gradFill rotWithShape="0">
                <a:gsLst>
                  <a:gs pos="0">
                    <a:srgbClr val="FFFFFF"/>
                  </a:gs>
                  <a:gs pos="50000">
                    <a:srgbClr val="1C1C1C"/>
                  </a:gs>
                  <a:gs pos="100000">
                    <a:srgbClr val="FFFFFF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>
                  <a:latin typeface="Times New Roman" pitchFamily="18" charset="0"/>
                </a:endParaRPr>
              </a:p>
            </p:txBody>
          </p:sp>
          <p:sp>
            <p:nvSpPr>
              <p:cNvPr id="9" name="Rectangle 7"/>
              <p:cNvSpPr>
                <a:spLocks noChangeArrowheads="1"/>
              </p:cNvSpPr>
              <p:nvPr/>
            </p:nvSpPr>
            <p:spPr bwMode="auto">
              <a:xfrm>
                <a:off x="3134" y="320"/>
                <a:ext cx="232" cy="32"/>
              </a:xfrm>
              <a:prstGeom prst="rect">
                <a:avLst/>
              </a:prstGeom>
              <a:gradFill rotWithShape="0">
                <a:gsLst>
                  <a:gs pos="0">
                    <a:srgbClr val="FFFFFF"/>
                  </a:gs>
                  <a:gs pos="50000">
                    <a:srgbClr val="1C1C1C"/>
                  </a:gs>
                  <a:gs pos="100000">
                    <a:srgbClr val="FFFFFF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>
                  <a:latin typeface="Times New Roman" pitchFamily="18" charset="0"/>
                </a:endParaRPr>
              </a:p>
            </p:txBody>
          </p:sp>
          <p:sp>
            <p:nvSpPr>
              <p:cNvPr id="10" name="Oval 8"/>
              <p:cNvSpPr>
                <a:spLocks noChangeArrowheads="1"/>
              </p:cNvSpPr>
              <p:nvPr/>
            </p:nvSpPr>
            <p:spPr bwMode="auto">
              <a:xfrm>
                <a:off x="2693" y="0"/>
                <a:ext cx="379" cy="370"/>
              </a:xfrm>
              <a:prstGeom prst="ellipse">
                <a:avLst/>
              </a:prstGeom>
              <a:gradFill rotWithShape="0">
                <a:gsLst>
                  <a:gs pos="0">
                    <a:srgbClr val="FFFFFF"/>
                  </a:gs>
                  <a:gs pos="100000">
                    <a:srgbClr val="1C1C1C"/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>
                  <a:latin typeface="Times New Roman" pitchFamily="18" charset="0"/>
                </a:endParaRPr>
              </a:p>
            </p:txBody>
          </p:sp>
          <p:sp>
            <p:nvSpPr>
              <p:cNvPr id="11" name="Oval 9"/>
              <p:cNvSpPr>
                <a:spLocks noChangeArrowheads="1"/>
              </p:cNvSpPr>
              <p:nvPr/>
            </p:nvSpPr>
            <p:spPr bwMode="auto">
              <a:xfrm>
                <a:off x="2711" y="13"/>
                <a:ext cx="344" cy="347"/>
              </a:xfrm>
              <a:prstGeom prst="ellipse">
                <a:avLst/>
              </a:prstGeom>
              <a:gradFill rotWithShape="0">
                <a:gsLst>
                  <a:gs pos="0">
                    <a:srgbClr val="FFFFFF"/>
                  </a:gs>
                  <a:gs pos="100000">
                    <a:srgbClr val="1C1C1C"/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>
                  <a:latin typeface="Times New Roman" pitchFamily="18" charset="0"/>
                </a:endParaRPr>
              </a:p>
            </p:txBody>
          </p:sp>
          <p:sp>
            <p:nvSpPr>
              <p:cNvPr id="12" name="Freeform 10"/>
              <p:cNvSpPr>
                <a:spLocks/>
              </p:cNvSpPr>
              <p:nvPr/>
            </p:nvSpPr>
            <p:spPr bwMode="auto">
              <a:xfrm>
                <a:off x="2737" y="10"/>
                <a:ext cx="279" cy="82"/>
              </a:xfrm>
              <a:custGeom>
                <a:avLst/>
                <a:gdLst>
                  <a:gd name="T0" fmla="*/ 278 w 279"/>
                  <a:gd name="T1" fmla="*/ 65 h 82"/>
                  <a:gd name="T2" fmla="*/ 271 w 279"/>
                  <a:gd name="T3" fmla="*/ 49 h 82"/>
                  <a:gd name="T4" fmla="*/ 254 w 279"/>
                  <a:gd name="T5" fmla="*/ 32 h 82"/>
                  <a:gd name="T6" fmla="*/ 232 w 279"/>
                  <a:gd name="T7" fmla="*/ 20 h 82"/>
                  <a:gd name="T8" fmla="*/ 203 w 279"/>
                  <a:gd name="T9" fmla="*/ 7 h 82"/>
                  <a:gd name="T10" fmla="*/ 168 w 279"/>
                  <a:gd name="T11" fmla="*/ 0 h 82"/>
                  <a:gd name="T12" fmla="*/ 127 w 279"/>
                  <a:gd name="T13" fmla="*/ 0 h 82"/>
                  <a:gd name="T14" fmla="*/ 95 w 279"/>
                  <a:gd name="T15" fmla="*/ 3 h 82"/>
                  <a:gd name="T16" fmla="*/ 63 w 279"/>
                  <a:gd name="T17" fmla="*/ 14 h 82"/>
                  <a:gd name="T18" fmla="*/ 41 w 279"/>
                  <a:gd name="T19" fmla="*/ 29 h 82"/>
                  <a:gd name="T20" fmla="*/ 21 w 279"/>
                  <a:gd name="T21" fmla="*/ 43 h 82"/>
                  <a:gd name="T22" fmla="*/ 5 w 279"/>
                  <a:gd name="T23" fmla="*/ 62 h 82"/>
                  <a:gd name="T24" fmla="*/ 0 w 279"/>
                  <a:gd name="T25" fmla="*/ 71 h 82"/>
                  <a:gd name="T26" fmla="*/ 1 w 279"/>
                  <a:gd name="T27" fmla="*/ 81 h 82"/>
                  <a:gd name="T28" fmla="*/ 14 w 279"/>
                  <a:gd name="T29" fmla="*/ 62 h 82"/>
                  <a:gd name="T30" fmla="*/ 28 w 279"/>
                  <a:gd name="T31" fmla="*/ 51 h 82"/>
                  <a:gd name="T32" fmla="*/ 55 w 279"/>
                  <a:gd name="T33" fmla="*/ 33 h 82"/>
                  <a:gd name="T34" fmla="*/ 78 w 279"/>
                  <a:gd name="T35" fmla="*/ 23 h 82"/>
                  <a:gd name="T36" fmla="*/ 105 w 279"/>
                  <a:gd name="T37" fmla="*/ 14 h 82"/>
                  <a:gd name="T38" fmla="*/ 131 w 279"/>
                  <a:gd name="T39" fmla="*/ 11 h 82"/>
                  <a:gd name="T40" fmla="*/ 147 w 279"/>
                  <a:gd name="T41" fmla="*/ 11 h 82"/>
                  <a:gd name="T42" fmla="*/ 167 w 279"/>
                  <a:gd name="T43" fmla="*/ 13 h 82"/>
                  <a:gd name="T44" fmla="*/ 186 w 279"/>
                  <a:gd name="T45" fmla="*/ 14 h 82"/>
                  <a:gd name="T46" fmla="*/ 206 w 279"/>
                  <a:gd name="T47" fmla="*/ 20 h 82"/>
                  <a:gd name="T48" fmla="*/ 239 w 279"/>
                  <a:gd name="T49" fmla="*/ 35 h 82"/>
                  <a:gd name="T50" fmla="*/ 255 w 279"/>
                  <a:gd name="T51" fmla="*/ 49 h 82"/>
                  <a:gd name="T52" fmla="*/ 278 w 279"/>
                  <a:gd name="T53" fmla="*/ 65 h 82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0" t="0" r="r" b="b"/>
                <a:pathLst>
                  <a:path w="279" h="82">
                    <a:moveTo>
                      <a:pt x="278" y="65"/>
                    </a:moveTo>
                    <a:lnTo>
                      <a:pt x="271" y="49"/>
                    </a:lnTo>
                    <a:lnTo>
                      <a:pt x="254" y="32"/>
                    </a:lnTo>
                    <a:lnTo>
                      <a:pt x="232" y="20"/>
                    </a:lnTo>
                    <a:lnTo>
                      <a:pt x="203" y="7"/>
                    </a:lnTo>
                    <a:lnTo>
                      <a:pt x="168" y="0"/>
                    </a:lnTo>
                    <a:lnTo>
                      <a:pt x="127" y="0"/>
                    </a:lnTo>
                    <a:lnTo>
                      <a:pt x="95" y="3"/>
                    </a:lnTo>
                    <a:lnTo>
                      <a:pt x="63" y="14"/>
                    </a:lnTo>
                    <a:lnTo>
                      <a:pt x="41" y="29"/>
                    </a:lnTo>
                    <a:lnTo>
                      <a:pt x="21" y="43"/>
                    </a:lnTo>
                    <a:lnTo>
                      <a:pt x="5" y="62"/>
                    </a:lnTo>
                    <a:lnTo>
                      <a:pt x="0" y="71"/>
                    </a:lnTo>
                    <a:lnTo>
                      <a:pt x="1" y="81"/>
                    </a:lnTo>
                    <a:lnTo>
                      <a:pt x="14" y="62"/>
                    </a:lnTo>
                    <a:lnTo>
                      <a:pt x="28" y="51"/>
                    </a:lnTo>
                    <a:lnTo>
                      <a:pt x="55" y="33"/>
                    </a:lnTo>
                    <a:lnTo>
                      <a:pt x="78" y="23"/>
                    </a:lnTo>
                    <a:lnTo>
                      <a:pt x="105" y="14"/>
                    </a:lnTo>
                    <a:lnTo>
                      <a:pt x="131" y="11"/>
                    </a:lnTo>
                    <a:lnTo>
                      <a:pt x="147" y="11"/>
                    </a:lnTo>
                    <a:lnTo>
                      <a:pt x="167" y="13"/>
                    </a:lnTo>
                    <a:lnTo>
                      <a:pt x="186" y="14"/>
                    </a:lnTo>
                    <a:lnTo>
                      <a:pt x="206" y="20"/>
                    </a:lnTo>
                    <a:lnTo>
                      <a:pt x="239" y="35"/>
                    </a:lnTo>
                    <a:lnTo>
                      <a:pt x="255" y="49"/>
                    </a:lnTo>
                    <a:lnTo>
                      <a:pt x="278" y="65"/>
                    </a:ln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 type="none" w="sm" len="sm"/>
                    <a:tailEnd type="none" w="sm" len="sm"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" name="Oval 11"/>
              <p:cNvSpPr>
                <a:spLocks noChangeArrowheads="1"/>
              </p:cNvSpPr>
              <p:nvPr/>
            </p:nvSpPr>
            <p:spPr bwMode="auto">
              <a:xfrm>
                <a:off x="2738" y="43"/>
                <a:ext cx="289" cy="281"/>
              </a:xfrm>
              <a:prstGeom prst="ellipse">
                <a:avLst/>
              </a:prstGeom>
              <a:gradFill rotWithShape="0">
                <a:gsLst>
                  <a:gs pos="0">
                    <a:srgbClr val="1C1C1C"/>
                  </a:gs>
                  <a:gs pos="50000">
                    <a:srgbClr val="FFFFFF"/>
                  </a:gs>
                  <a:gs pos="100000">
                    <a:srgbClr val="1C1C1C"/>
                  </a:gs>
                </a:gsLst>
                <a:lin ang="189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>
                  <a:latin typeface="Times New Roman" pitchFamily="18" charset="0"/>
                </a:endParaRPr>
              </a:p>
            </p:txBody>
          </p:sp>
          <p:sp>
            <p:nvSpPr>
              <p:cNvPr id="14" name="Oval 12" descr="Walnut"/>
              <p:cNvSpPr>
                <a:spLocks noChangeArrowheads="1"/>
              </p:cNvSpPr>
              <p:nvPr/>
            </p:nvSpPr>
            <p:spPr bwMode="auto">
              <a:xfrm>
                <a:off x="2758" y="60"/>
                <a:ext cx="247" cy="238"/>
              </a:xfrm>
              <a:prstGeom prst="ellipse">
                <a:avLst/>
              </a:prstGeom>
              <a:blipFill dpi="0" rotWithShape="0">
                <a:blip r:embed="rId2"/>
                <a:srcRect/>
                <a:tile tx="0" ty="0" sx="100000" sy="100000" flip="none" algn="tl"/>
              </a:blip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>
                  <a:latin typeface="Times New Roman" pitchFamily="18" charset="0"/>
                </a:endParaRPr>
              </a:p>
            </p:txBody>
          </p:sp>
          <p:sp>
            <p:nvSpPr>
              <p:cNvPr id="15" name="Freeform 13"/>
              <p:cNvSpPr>
                <a:spLocks/>
              </p:cNvSpPr>
              <p:nvPr/>
            </p:nvSpPr>
            <p:spPr bwMode="auto">
              <a:xfrm>
                <a:off x="2211" y="267"/>
                <a:ext cx="1358" cy="356"/>
              </a:xfrm>
              <a:custGeom>
                <a:avLst/>
                <a:gdLst>
                  <a:gd name="T0" fmla="*/ 10 w 1358"/>
                  <a:gd name="T1" fmla="*/ 345 h 356"/>
                  <a:gd name="T2" fmla="*/ 28 w 1358"/>
                  <a:gd name="T3" fmla="*/ 351 h 356"/>
                  <a:gd name="T4" fmla="*/ 1357 w 1358"/>
                  <a:gd name="T5" fmla="*/ 355 h 356"/>
                  <a:gd name="T6" fmla="*/ 1357 w 1358"/>
                  <a:gd name="T7" fmla="*/ 279 h 356"/>
                  <a:gd name="T8" fmla="*/ 1351 w 1358"/>
                  <a:gd name="T9" fmla="*/ 248 h 356"/>
                  <a:gd name="T10" fmla="*/ 1338 w 1358"/>
                  <a:gd name="T11" fmla="*/ 220 h 356"/>
                  <a:gd name="T12" fmla="*/ 1324 w 1358"/>
                  <a:gd name="T13" fmla="*/ 192 h 356"/>
                  <a:gd name="T14" fmla="*/ 1282 w 1358"/>
                  <a:gd name="T15" fmla="*/ 147 h 356"/>
                  <a:gd name="T16" fmla="*/ 1214 w 1358"/>
                  <a:gd name="T17" fmla="*/ 119 h 356"/>
                  <a:gd name="T18" fmla="*/ 1141 w 1358"/>
                  <a:gd name="T19" fmla="*/ 106 h 356"/>
                  <a:gd name="T20" fmla="*/ 1073 w 1358"/>
                  <a:gd name="T21" fmla="*/ 96 h 356"/>
                  <a:gd name="T22" fmla="*/ 996 w 1358"/>
                  <a:gd name="T23" fmla="*/ 87 h 356"/>
                  <a:gd name="T24" fmla="*/ 906 w 1358"/>
                  <a:gd name="T25" fmla="*/ 81 h 356"/>
                  <a:gd name="T26" fmla="*/ 782 w 1358"/>
                  <a:gd name="T27" fmla="*/ 69 h 356"/>
                  <a:gd name="T28" fmla="*/ 817 w 1358"/>
                  <a:gd name="T29" fmla="*/ 22 h 356"/>
                  <a:gd name="T30" fmla="*/ 823 w 1358"/>
                  <a:gd name="T31" fmla="*/ 2 h 356"/>
                  <a:gd name="T32" fmla="*/ 795 w 1358"/>
                  <a:gd name="T33" fmla="*/ 28 h 356"/>
                  <a:gd name="T34" fmla="*/ 779 w 1358"/>
                  <a:gd name="T35" fmla="*/ 41 h 356"/>
                  <a:gd name="T36" fmla="*/ 762 w 1358"/>
                  <a:gd name="T37" fmla="*/ 57 h 356"/>
                  <a:gd name="T38" fmla="*/ 746 w 1358"/>
                  <a:gd name="T39" fmla="*/ 62 h 356"/>
                  <a:gd name="T40" fmla="*/ 714 w 1358"/>
                  <a:gd name="T41" fmla="*/ 71 h 356"/>
                  <a:gd name="T42" fmla="*/ 661 w 1358"/>
                  <a:gd name="T43" fmla="*/ 72 h 356"/>
                  <a:gd name="T44" fmla="*/ 612 w 1358"/>
                  <a:gd name="T45" fmla="*/ 70 h 356"/>
                  <a:gd name="T46" fmla="*/ 587 w 1358"/>
                  <a:gd name="T47" fmla="*/ 57 h 356"/>
                  <a:gd name="T48" fmla="*/ 571 w 1358"/>
                  <a:gd name="T49" fmla="*/ 46 h 356"/>
                  <a:gd name="T50" fmla="*/ 548 w 1358"/>
                  <a:gd name="T51" fmla="*/ 28 h 356"/>
                  <a:gd name="T52" fmla="*/ 519 w 1358"/>
                  <a:gd name="T53" fmla="*/ 0 h 356"/>
                  <a:gd name="T54" fmla="*/ 527 w 1358"/>
                  <a:gd name="T55" fmla="*/ 24 h 356"/>
                  <a:gd name="T56" fmla="*/ 539 w 1358"/>
                  <a:gd name="T57" fmla="*/ 64 h 356"/>
                  <a:gd name="T58" fmla="*/ 525 w 1358"/>
                  <a:gd name="T59" fmla="*/ 72 h 356"/>
                  <a:gd name="T60" fmla="*/ 379 w 1358"/>
                  <a:gd name="T61" fmla="*/ 80 h 356"/>
                  <a:gd name="T62" fmla="*/ 259 w 1358"/>
                  <a:gd name="T63" fmla="*/ 96 h 356"/>
                  <a:gd name="T64" fmla="*/ 190 w 1358"/>
                  <a:gd name="T65" fmla="*/ 106 h 356"/>
                  <a:gd name="T66" fmla="*/ 123 w 1358"/>
                  <a:gd name="T67" fmla="*/ 119 h 356"/>
                  <a:gd name="T68" fmla="*/ 94 w 1358"/>
                  <a:gd name="T69" fmla="*/ 129 h 356"/>
                  <a:gd name="T70" fmla="*/ 72 w 1358"/>
                  <a:gd name="T71" fmla="*/ 144 h 356"/>
                  <a:gd name="T72" fmla="*/ 43 w 1358"/>
                  <a:gd name="T73" fmla="*/ 171 h 356"/>
                  <a:gd name="T74" fmla="*/ 24 w 1358"/>
                  <a:gd name="T75" fmla="*/ 202 h 356"/>
                  <a:gd name="T76" fmla="*/ 11 w 1358"/>
                  <a:gd name="T77" fmla="*/ 239 h 356"/>
                  <a:gd name="T78" fmla="*/ 4 w 1358"/>
                  <a:gd name="T79" fmla="*/ 267 h 356"/>
                  <a:gd name="T80" fmla="*/ 1 w 1358"/>
                  <a:gd name="T81" fmla="*/ 299 h 356"/>
                  <a:gd name="T82" fmla="*/ 0 w 1358"/>
                  <a:gd name="T83" fmla="*/ 320 h 356"/>
                  <a:gd name="T84" fmla="*/ 10 w 1358"/>
                  <a:gd name="T85" fmla="*/ 345 h 35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</a:gdLst>
                <a:ahLst/>
                <a:cxnLst>
                  <a:cxn ang="T86">
                    <a:pos x="T0" y="T1"/>
                  </a:cxn>
                  <a:cxn ang="T87">
                    <a:pos x="T2" y="T3"/>
                  </a:cxn>
                  <a:cxn ang="T88">
                    <a:pos x="T4" y="T5"/>
                  </a:cxn>
                  <a:cxn ang="T89">
                    <a:pos x="T6" y="T7"/>
                  </a:cxn>
                  <a:cxn ang="T90">
                    <a:pos x="T8" y="T9"/>
                  </a:cxn>
                  <a:cxn ang="T91">
                    <a:pos x="T10" y="T11"/>
                  </a:cxn>
                  <a:cxn ang="T92">
                    <a:pos x="T12" y="T13"/>
                  </a:cxn>
                  <a:cxn ang="T93">
                    <a:pos x="T14" y="T15"/>
                  </a:cxn>
                  <a:cxn ang="T94">
                    <a:pos x="T16" y="T17"/>
                  </a:cxn>
                  <a:cxn ang="T95">
                    <a:pos x="T18" y="T19"/>
                  </a:cxn>
                  <a:cxn ang="T96">
                    <a:pos x="T20" y="T21"/>
                  </a:cxn>
                  <a:cxn ang="T97">
                    <a:pos x="T22" y="T23"/>
                  </a:cxn>
                  <a:cxn ang="T98">
                    <a:pos x="T24" y="T25"/>
                  </a:cxn>
                  <a:cxn ang="T99">
                    <a:pos x="T26" y="T27"/>
                  </a:cxn>
                  <a:cxn ang="T100">
                    <a:pos x="T28" y="T29"/>
                  </a:cxn>
                  <a:cxn ang="T101">
                    <a:pos x="T30" y="T31"/>
                  </a:cxn>
                  <a:cxn ang="T102">
                    <a:pos x="T32" y="T33"/>
                  </a:cxn>
                  <a:cxn ang="T103">
                    <a:pos x="T34" y="T35"/>
                  </a:cxn>
                  <a:cxn ang="T104">
                    <a:pos x="T36" y="T37"/>
                  </a:cxn>
                  <a:cxn ang="T105">
                    <a:pos x="T38" y="T39"/>
                  </a:cxn>
                  <a:cxn ang="T106">
                    <a:pos x="T40" y="T41"/>
                  </a:cxn>
                  <a:cxn ang="T107">
                    <a:pos x="T42" y="T43"/>
                  </a:cxn>
                  <a:cxn ang="T108">
                    <a:pos x="T44" y="T45"/>
                  </a:cxn>
                  <a:cxn ang="T109">
                    <a:pos x="T46" y="T47"/>
                  </a:cxn>
                  <a:cxn ang="T110">
                    <a:pos x="T48" y="T49"/>
                  </a:cxn>
                  <a:cxn ang="T111">
                    <a:pos x="T50" y="T51"/>
                  </a:cxn>
                  <a:cxn ang="T112">
                    <a:pos x="T52" y="T53"/>
                  </a:cxn>
                  <a:cxn ang="T113">
                    <a:pos x="T54" y="T55"/>
                  </a:cxn>
                  <a:cxn ang="T114">
                    <a:pos x="T56" y="T57"/>
                  </a:cxn>
                  <a:cxn ang="T115">
                    <a:pos x="T58" y="T59"/>
                  </a:cxn>
                  <a:cxn ang="T116">
                    <a:pos x="T60" y="T61"/>
                  </a:cxn>
                  <a:cxn ang="T117">
                    <a:pos x="T62" y="T63"/>
                  </a:cxn>
                  <a:cxn ang="T118">
                    <a:pos x="T64" y="T65"/>
                  </a:cxn>
                  <a:cxn ang="T119">
                    <a:pos x="T66" y="T67"/>
                  </a:cxn>
                  <a:cxn ang="T120">
                    <a:pos x="T68" y="T69"/>
                  </a:cxn>
                  <a:cxn ang="T121">
                    <a:pos x="T70" y="T71"/>
                  </a:cxn>
                  <a:cxn ang="T122">
                    <a:pos x="T72" y="T73"/>
                  </a:cxn>
                  <a:cxn ang="T123">
                    <a:pos x="T74" y="T75"/>
                  </a:cxn>
                  <a:cxn ang="T124">
                    <a:pos x="T76" y="T77"/>
                  </a:cxn>
                  <a:cxn ang="T125">
                    <a:pos x="T78" y="T79"/>
                  </a:cxn>
                  <a:cxn ang="T126">
                    <a:pos x="T80" y="T81"/>
                  </a:cxn>
                  <a:cxn ang="T127">
                    <a:pos x="T82" y="T83"/>
                  </a:cxn>
                  <a:cxn ang="T128">
                    <a:pos x="T84" y="T85"/>
                  </a:cxn>
                </a:cxnLst>
                <a:rect l="0" t="0" r="r" b="b"/>
                <a:pathLst>
                  <a:path w="1358" h="356">
                    <a:moveTo>
                      <a:pt x="10" y="345"/>
                    </a:moveTo>
                    <a:lnTo>
                      <a:pt x="28" y="351"/>
                    </a:lnTo>
                    <a:lnTo>
                      <a:pt x="1357" y="355"/>
                    </a:lnTo>
                    <a:lnTo>
                      <a:pt x="1357" y="279"/>
                    </a:lnTo>
                    <a:lnTo>
                      <a:pt x="1351" y="248"/>
                    </a:lnTo>
                    <a:lnTo>
                      <a:pt x="1338" y="220"/>
                    </a:lnTo>
                    <a:lnTo>
                      <a:pt x="1324" y="192"/>
                    </a:lnTo>
                    <a:lnTo>
                      <a:pt x="1282" y="147"/>
                    </a:lnTo>
                    <a:lnTo>
                      <a:pt x="1214" y="119"/>
                    </a:lnTo>
                    <a:lnTo>
                      <a:pt x="1141" y="106"/>
                    </a:lnTo>
                    <a:lnTo>
                      <a:pt x="1073" y="96"/>
                    </a:lnTo>
                    <a:lnTo>
                      <a:pt x="996" y="87"/>
                    </a:lnTo>
                    <a:lnTo>
                      <a:pt x="906" y="81"/>
                    </a:lnTo>
                    <a:lnTo>
                      <a:pt x="782" y="69"/>
                    </a:lnTo>
                    <a:lnTo>
                      <a:pt x="817" y="22"/>
                    </a:lnTo>
                    <a:lnTo>
                      <a:pt x="823" y="2"/>
                    </a:lnTo>
                    <a:lnTo>
                      <a:pt x="795" y="28"/>
                    </a:lnTo>
                    <a:lnTo>
                      <a:pt x="779" y="41"/>
                    </a:lnTo>
                    <a:lnTo>
                      <a:pt x="762" y="57"/>
                    </a:lnTo>
                    <a:lnTo>
                      <a:pt x="746" y="62"/>
                    </a:lnTo>
                    <a:lnTo>
                      <a:pt x="714" y="71"/>
                    </a:lnTo>
                    <a:lnTo>
                      <a:pt x="661" y="72"/>
                    </a:lnTo>
                    <a:lnTo>
                      <a:pt x="612" y="70"/>
                    </a:lnTo>
                    <a:lnTo>
                      <a:pt x="587" y="57"/>
                    </a:lnTo>
                    <a:lnTo>
                      <a:pt x="571" y="46"/>
                    </a:lnTo>
                    <a:lnTo>
                      <a:pt x="548" y="28"/>
                    </a:lnTo>
                    <a:lnTo>
                      <a:pt x="519" y="0"/>
                    </a:lnTo>
                    <a:lnTo>
                      <a:pt x="527" y="24"/>
                    </a:lnTo>
                    <a:lnTo>
                      <a:pt x="539" y="64"/>
                    </a:lnTo>
                    <a:lnTo>
                      <a:pt x="525" y="72"/>
                    </a:lnTo>
                    <a:lnTo>
                      <a:pt x="379" y="80"/>
                    </a:lnTo>
                    <a:lnTo>
                      <a:pt x="259" y="96"/>
                    </a:lnTo>
                    <a:lnTo>
                      <a:pt x="190" y="106"/>
                    </a:lnTo>
                    <a:lnTo>
                      <a:pt x="123" y="119"/>
                    </a:lnTo>
                    <a:lnTo>
                      <a:pt x="94" y="129"/>
                    </a:lnTo>
                    <a:lnTo>
                      <a:pt x="72" y="144"/>
                    </a:lnTo>
                    <a:lnTo>
                      <a:pt x="43" y="171"/>
                    </a:lnTo>
                    <a:lnTo>
                      <a:pt x="24" y="202"/>
                    </a:lnTo>
                    <a:lnTo>
                      <a:pt x="11" y="239"/>
                    </a:lnTo>
                    <a:lnTo>
                      <a:pt x="4" y="267"/>
                    </a:lnTo>
                    <a:lnTo>
                      <a:pt x="1" y="299"/>
                    </a:lnTo>
                    <a:lnTo>
                      <a:pt x="0" y="320"/>
                    </a:lnTo>
                    <a:lnTo>
                      <a:pt x="10" y="345"/>
                    </a:lnTo>
                  </a:path>
                </a:pathLst>
              </a:custGeom>
              <a:gradFill rotWithShape="0">
                <a:gsLst>
                  <a:gs pos="0">
                    <a:srgbClr val="FFFFFF"/>
                  </a:gs>
                  <a:gs pos="100000">
                    <a:srgbClr val="1C1C1C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 type="none" w="sm" len="sm"/>
                    <a:tailEnd type="none" w="sm" len="sm"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" name="Freeform 14"/>
              <p:cNvSpPr>
                <a:spLocks/>
              </p:cNvSpPr>
              <p:nvPr/>
            </p:nvSpPr>
            <p:spPr bwMode="auto">
              <a:xfrm>
                <a:off x="2242" y="308"/>
                <a:ext cx="536" cy="184"/>
              </a:xfrm>
              <a:custGeom>
                <a:avLst/>
                <a:gdLst>
                  <a:gd name="T0" fmla="*/ 0 w 536"/>
                  <a:gd name="T1" fmla="*/ 183 h 184"/>
                  <a:gd name="T2" fmla="*/ 7 w 536"/>
                  <a:gd name="T3" fmla="*/ 153 h 184"/>
                  <a:gd name="T4" fmla="*/ 17 w 536"/>
                  <a:gd name="T5" fmla="*/ 133 h 184"/>
                  <a:gd name="T6" fmla="*/ 49 w 536"/>
                  <a:gd name="T7" fmla="*/ 110 h 184"/>
                  <a:gd name="T8" fmla="*/ 105 w 536"/>
                  <a:gd name="T9" fmla="*/ 88 h 184"/>
                  <a:gd name="T10" fmla="*/ 147 w 536"/>
                  <a:gd name="T11" fmla="*/ 82 h 184"/>
                  <a:gd name="T12" fmla="*/ 182 w 536"/>
                  <a:gd name="T13" fmla="*/ 74 h 184"/>
                  <a:gd name="T14" fmla="*/ 237 w 536"/>
                  <a:gd name="T15" fmla="*/ 69 h 184"/>
                  <a:gd name="T16" fmla="*/ 279 w 536"/>
                  <a:gd name="T17" fmla="*/ 61 h 184"/>
                  <a:gd name="T18" fmla="*/ 320 w 536"/>
                  <a:gd name="T19" fmla="*/ 54 h 184"/>
                  <a:gd name="T20" fmla="*/ 359 w 536"/>
                  <a:gd name="T21" fmla="*/ 49 h 184"/>
                  <a:gd name="T22" fmla="*/ 405 w 536"/>
                  <a:gd name="T23" fmla="*/ 43 h 184"/>
                  <a:gd name="T24" fmla="*/ 473 w 536"/>
                  <a:gd name="T25" fmla="*/ 42 h 184"/>
                  <a:gd name="T26" fmla="*/ 470 w 536"/>
                  <a:gd name="T27" fmla="*/ 44 h 184"/>
                  <a:gd name="T28" fmla="*/ 506 w 536"/>
                  <a:gd name="T29" fmla="*/ 41 h 184"/>
                  <a:gd name="T30" fmla="*/ 518 w 536"/>
                  <a:gd name="T31" fmla="*/ 27 h 184"/>
                  <a:gd name="T32" fmla="*/ 513 w 536"/>
                  <a:gd name="T33" fmla="*/ 0 h 184"/>
                  <a:gd name="T34" fmla="*/ 533 w 536"/>
                  <a:gd name="T35" fmla="*/ 23 h 184"/>
                  <a:gd name="T36" fmla="*/ 535 w 536"/>
                  <a:gd name="T37" fmla="*/ 39 h 184"/>
                  <a:gd name="T38" fmla="*/ 513 w 536"/>
                  <a:gd name="T39" fmla="*/ 52 h 184"/>
                  <a:gd name="T40" fmla="*/ 470 w 536"/>
                  <a:gd name="T41" fmla="*/ 57 h 184"/>
                  <a:gd name="T42" fmla="*/ 399 w 536"/>
                  <a:gd name="T43" fmla="*/ 61 h 184"/>
                  <a:gd name="T44" fmla="*/ 323 w 536"/>
                  <a:gd name="T45" fmla="*/ 70 h 184"/>
                  <a:gd name="T46" fmla="*/ 263 w 536"/>
                  <a:gd name="T47" fmla="*/ 80 h 184"/>
                  <a:gd name="T48" fmla="*/ 193 w 536"/>
                  <a:gd name="T49" fmla="*/ 90 h 184"/>
                  <a:gd name="T50" fmla="*/ 135 w 536"/>
                  <a:gd name="T51" fmla="*/ 99 h 184"/>
                  <a:gd name="T52" fmla="*/ 92 w 536"/>
                  <a:gd name="T53" fmla="*/ 109 h 184"/>
                  <a:gd name="T54" fmla="*/ 56 w 536"/>
                  <a:gd name="T55" fmla="*/ 128 h 184"/>
                  <a:gd name="T56" fmla="*/ 30 w 536"/>
                  <a:gd name="T57" fmla="*/ 140 h 184"/>
                  <a:gd name="T58" fmla="*/ 15 w 536"/>
                  <a:gd name="T59" fmla="*/ 164 h 184"/>
                  <a:gd name="T60" fmla="*/ 0 w 536"/>
                  <a:gd name="T61" fmla="*/ 183 h 184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</a:gdLst>
                <a:ahLst/>
                <a:cxnLst>
                  <a:cxn ang="T62">
                    <a:pos x="T0" y="T1"/>
                  </a:cxn>
                  <a:cxn ang="T63">
                    <a:pos x="T2" y="T3"/>
                  </a:cxn>
                  <a:cxn ang="T64">
                    <a:pos x="T4" y="T5"/>
                  </a:cxn>
                  <a:cxn ang="T65">
                    <a:pos x="T6" y="T7"/>
                  </a:cxn>
                  <a:cxn ang="T66">
                    <a:pos x="T8" y="T9"/>
                  </a:cxn>
                  <a:cxn ang="T67">
                    <a:pos x="T10" y="T11"/>
                  </a:cxn>
                  <a:cxn ang="T68">
                    <a:pos x="T12" y="T13"/>
                  </a:cxn>
                  <a:cxn ang="T69">
                    <a:pos x="T14" y="T15"/>
                  </a:cxn>
                  <a:cxn ang="T70">
                    <a:pos x="T16" y="T17"/>
                  </a:cxn>
                  <a:cxn ang="T71">
                    <a:pos x="T18" y="T19"/>
                  </a:cxn>
                  <a:cxn ang="T72">
                    <a:pos x="T20" y="T21"/>
                  </a:cxn>
                  <a:cxn ang="T73">
                    <a:pos x="T22" y="T23"/>
                  </a:cxn>
                  <a:cxn ang="T74">
                    <a:pos x="T24" y="T25"/>
                  </a:cxn>
                  <a:cxn ang="T75">
                    <a:pos x="T26" y="T27"/>
                  </a:cxn>
                  <a:cxn ang="T76">
                    <a:pos x="T28" y="T29"/>
                  </a:cxn>
                  <a:cxn ang="T77">
                    <a:pos x="T30" y="T31"/>
                  </a:cxn>
                  <a:cxn ang="T78">
                    <a:pos x="T32" y="T33"/>
                  </a:cxn>
                  <a:cxn ang="T79">
                    <a:pos x="T34" y="T35"/>
                  </a:cxn>
                  <a:cxn ang="T80">
                    <a:pos x="T36" y="T37"/>
                  </a:cxn>
                  <a:cxn ang="T81">
                    <a:pos x="T38" y="T39"/>
                  </a:cxn>
                  <a:cxn ang="T82">
                    <a:pos x="T40" y="T41"/>
                  </a:cxn>
                  <a:cxn ang="T83">
                    <a:pos x="T42" y="T43"/>
                  </a:cxn>
                  <a:cxn ang="T84">
                    <a:pos x="T44" y="T45"/>
                  </a:cxn>
                  <a:cxn ang="T85">
                    <a:pos x="T46" y="T47"/>
                  </a:cxn>
                  <a:cxn ang="T86">
                    <a:pos x="T48" y="T49"/>
                  </a:cxn>
                  <a:cxn ang="T87">
                    <a:pos x="T50" y="T51"/>
                  </a:cxn>
                  <a:cxn ang="T88">
                    <a:pos x="T52" y="T53"/>
                  </a:cxn>
                  <a:cxn ang="T89">
                    <a:pos x="T54" y="T55"/>
                  </a:cxn>
                  <a:cxn ang="T90">
                    <a:pos x="T56" y="T57"/>
                  </a:cxn>
                  <a:cxn ang="T91">
                    <a:pos x="T58" y="T59"/>
                  </a:cxn>
                  <a:cxn ang="T92">
                    <a:pos x="T60" y="T61"/>
                  </a:cxn>
                </a:cxnLst>
                <a:rect l="0" t="0" r="r" b="b"/>
                <a:pathLst>
                  <a:path w="536" h="184">
                    <a:moveTo>
                      <a:pt x="0" y="183"/>
                    </a:moveTo>
                    <a:lnTo>
                      <a:pt x="7" y="153"/>
                    </a:lnTo>
                    <a:lnTo>
                      <a:pt x="17" y="133"/>
                    </a:lnTo>
                    <a:lnTo>
                      <a:pt x="49" y="110"/>
                    </a:lnTo>
                    <a:lnTo>
                      <a:pt x="105" y="88"/>
                    </a:lnTo>
                    <a:lnTo>
                      <a:pt x="147" y="82"/>
                    </a:lnTo>
                    <a:lnTo>
                      <a:pt x="182" y="74"/>
                    </a:lnTo>
                    <a:lnTo>
                      <a:pt x="237" y="69"/>
                    </a:lnTo>
                    <a:lnTo>
                      <a:pt x="279" y="61"/>
                    </a:lnTo>
                    <a:lnTo>
                      <a:pt x="320" y="54"/>
                    </a:lnTo>
                    <a:lnTo>
                      <a:pt x="359" y="49"/>
                    </a:lnTo>
                    <a:lnTo>
                      <a:pt x="405" y="43"/>
                    </a:lnTo>
                    <a:lnTo>
                      <a:pt x="473" y="42"/>
                    </a:lnTo>
                    <a:lnTo>
                      <a:pt x="470" y="44"/>
                    </a:lnTo>
                    <a:lnTo>
                      <a:pt x="506" y="41"/>
                    </a:lnTo>
                    <a:lnTo>
                      <a:pt x="518" y="27"/>
                    </a:lnTo>
                    <a:lnTo>
                      <a:pt x="513" y="0"/>
                    </a:lnTo>
                    <a:lnTo>
                      <a:pt x="533" y="23"/>
                    </a:lnTo>
                    <a:lnTo>
                      <a:pt x="535" y="39"/>
                    </a:lnTo>
                    <a:lnTo>
                      <a:pt x="513" y="52"/>
                    </a:lnTo>
                    <a:lnTo>
                      <a:pt x="470" y="57"/>
                    </a:lnTo>
                    <a:lnTo>
                      <a:pt x="399" y="61"/>
                    </a:lnTo>
                    <a:lnTo>
                      <a:pt x="323" y="70"/>
                    </a:lnTo>
                    <a:lnTo>
                      <a:pt x="263" y="80"/>
                    </a:lnTo>
                    <a:lnTo>
                      <a:pt x="193" y="90"/>
                    </a:lnTo>
                    <a:lnTo>
                      <a:pt x="135" y="99"/>
                    </a:lnTo>
                    <a:lnTo>
                      <a:pt x="92" y="109"/>
                    </a:lnTo>
                    <a:lnTo>
                      <a:pt x="56" y="128"/>
                    </a:lnTo>
                    <a:lnTo>
                      <a:pt x="30" y="140"/>
                    </a:lnTo>
                    <a:lnTo>
                      <a:pt x="15" y="164"/>
                    </a:lnTo>
                    <a:lnTo>
                      <a:pt x="0" y="183"/>
                    </a:ln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 type="none" w="sm" len="sm"/>
                    <a:tailEnd type="none" w="sm" len="sm"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" name="Freeform 15"/>
              <p:cNvSpPr>
                <a:spLocks/>
              </p:cNvSpPr>
              <p:nvPr/>
            </p:nvSpPr>
            <p:spPr bwMode="auto">
              <a:xfrm>
                <a:off x="2226" y="574"/>
                <a:ext cx="1326" cy="40"/>
              </a:xfrm>
              <a:custGeom>
                <a:avLst/>
                <a:gdLst>
                  <a:gd name="T0" fmla="*/ 0 w 1326"/>
                  <a:gd name="T1" fmla="*/ 10 h 40"/>
                  <a:gd name="T2" fmla="*/ 17 w 1326"/>
                  <a:gd name="T3" fmla="*/ 30 h 40"/>
                  <a:gd name="T4" fmla="*/ 114 w 1326"/>
                  <a:gd name="T5" fmla="*/ 37 h 40"/>
                  <a:gd name="T6" fmla="*/ 381 w 1326"/>
                  <a:gd name="T7" fmla="*/ 36 h 40"/>
                  <a:gd name="T8" fmla="*/ 438 w 1326"/>
                  <a:gd name="T9" fmla="*/ 37 h 40"/>
                  <a:gd name="T10" fmla="*/ 480 w 1326"/>
                  <a:gd name="T11" fmla="*/ 38 h 40"/>
                  <a:gd name="T12" fmla="*/ 578 w 1326"/>
                  <a:gd name="T13" fmla="*/ 38 h 40"/>
                  <a:gd name="T14" fmla="*/ 686 w 1326"/>
                  <a:gd name="T15" fmla="*/ 36 h 40"/>
                  <a:gd name="T16" fmla="*/ 724 w 1326"/>
                  <a:gd name="T17" fmla="*/ 36 h 40"/>
                  <a:gd name="T18" fmla="*/ 819 w 1326"/>
                  <a:gd name="T19" fmla="*/ 38 h 40"/>
                  <a:gd name="T20" fmla="*/ 859 w 1326"/>
                  <a:gd name="T21" fmla="*/ 39 h 40"/>
                  <a:gd name="T22" fmla="*/ 888 w 1326"/>
                  <a:gd name="T23" fmla="*/ 38 h 40"/>
                  <a:gd name="T24" fmla="*/ 962 w 1326"/>
                  <a:gd name="T25" fmla="*/ 36 h 40"/>
                  <a:gd name="T26" fmla="*/ 1004 w 1326"/>
                  <a:gd name="T27" fmla="*/ 38 h 40"/>
                  <a:gd name="T28" fmla="*/ 1045 w 1326"/>
                  <a:gd name="T29" fmla="*/ 37 h 40"/>
                  <a:gd name="T30" fmla="*/ 1072 w 1326"/>
                  <a:gd name="T31" fmla="*/ 36 h 40"/>
                  <a:gd name="T32" fmla="*/ 1119 w 1326"/>
                  <a:gd name="T33" fmla="*/ 36 h 40"/>
                  <a:gd name="T34" fmla="*/ 1145 w 1326"/>
                  <a:gd name="T35" fmla="*/ 37 h 40"/>
                  <a:gd name="T36" fmla="*/ 1171 w 1326"/>
                  <a:gd name="T37" fmla="*/ 38 h 40"/>
                  <a:gd name="T38" fmla="*/ 1233 w 1326"/>
                  <a:gd name="T39" fmla="*/ 37 h 40"/>
                  <a:gd name="T40" fmla="*/ 1257 w 1326"/>
                  <a:gd name="T41" fmla="*/ 37 h 40"/>
                  <a:gd name="T42" fmla="*/ 1325 w 1326"/>
                  <a:gd name="T43" fmla="*/ 32 h 40"/>
                  <a:gd name="T44" fmla="*/ 1291 w 1326"/>
                  <a:gd name="T45" fmla="*/ 22 h 40"/>
                  <a:gd name="T46" fmla="*/ 1271 w 1326"/>
                  <a:gd name="T47" fmla="*/ 22 h 40"/>
                  <a:gd name="T48" fmla="*/ 1249 w 1326"/>
                  <a:gd name="T49" fmla="*/ 23 h 40"/>
                  <a:gd name="T50" fmla="*/ 1081 w 1326"/>
                  <a:gd name="T51" fmla="*/ 15 h 40"/>
                  <a:gd name="T52" fmla="*/ 1015 w 1326"/>
                  <a:gd name="T53" fmla="*/ 17 h 40"/>
                  <a:gd name="T54" fmla="*/ 943 w 1326"/>
                  <a:gd name="T55" fmla="*/ 21 h 40"/>
                  <a:gd name="T56" fmla="*/ 874 w 1326"/>
                  <a:gd name="T57" fmla="*/ 20 h 40"/>
                  <a:gd name="T58" fmla="*/ 819 w 1326"/>
                  <a:gd name="T59" fmla="*/ 18 h 40"/>
                  <a:gd name="T60" fmla="*/ 732 w 1326"/>
                  <a:gd name="T61" fmla="*/ 19 h 40"/>
                  <a:gd name="T62" fmla="*/ 683 w 1326"/>
                  <a:gd name="T63" fmla="*/ 20 h 40"/>
                  <a:gd name="T64" fmla="*/ 655 w 1326"/>
                  <a:gd name="T65" fmla="*/ 21 h 40"/>
                  <a:gd name="T66" fmla="*/ 605 w 1326"/>
                  <a:gd name="T67" fmla="*/ 22 h 40"/>
                  <a:gd name="T68" fmla="*/ 553 w 1326"/>
                  <a:gd name="T69" fmla="*/ 20 h 40"/>
                  <a:gd name="T70" fmla="*/ 524 w 1326"/>
                  <a:gd name="T71" fmla="*/ 19 h 40"/>
                  <a:gd name="T72" fmla="*/ 462 w 1326"/>
                  <a:gd name="T73" fmla="*/ 17 h 40"/>
                  <a:gd name="T74" fmla="*/ 436 w 1326"/>
                  <a:gd name="T75" fmla="*/ 18 h 40"/>
                  <a:gd name="T76" fmla="*/ 378 w 1326"/>
                  <a:gd name="T77" fmla="*/ 21 h 40"/>
                  <a:gd name="T78" fmla="*/ 340 w 1326"/>
                  <a:gd name="T79" fmla="*/ 23 h 40"/>
                  <a:gd name="T80" fmla="*/ 302 w 1326"/>
                  <a:gd name="T81" fmla="*/ 24 h 40"/>
                  <a:gd name="T82" fmla="*/ 258 w 1326"/>
                  <a:gd name="T83" fmla="*/ 22 h 40"/>
                  <a:gd name="T84" fmla="*/ 205 w 1326"/>
                  <a:gd name="T85" fmla="*/ 20 h 40"/>
                  <a:gd name="T86" fmla="*/ 147 w 1326"/>
                  <a:gd name="T87" fmla="*/ 23 h 40"/>
                  <a:gd name="T88" fmla="*/ 133 w 1326"/>
                  <a:gd name="T89" fmla="*/ 23 h 40"/>
                  <a:gd name="T90" fmla="*/ 82 w 1326"/>
                  <a:gd name="T91" fmla="*/ 20 h 40"/>
                  <a:gd name="T92" fmla="*/ 53 w 1326"/>
                  <a:gd name="T93" fmla="*/ 19 h 40"/>
                  <a:gd name="T94" fmla="*/ 38 w 1326"/>
                  <a:gd name="T95" fmla="*/ 20 h 40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</a:gdLst>
                <a:ahLst/>
                <a:cxnLst>
                  <a:cxn ang="T96">
                    <a:pos x="T0" y="T1"/>
                  </a:cxn>
                  <a:cxn ang="T97">
                    <a:pos x="T2" y="T3"/>
                  </a:cxn>
                  <a:cxn ang="T98">
                    <a:pos x="T4" y="T5"/>
                  </a:cxn>
                  <a:cxn ang="T99">
                    <a:pos x="T6" y="T7"/>
                  </a:cxn>
                  <a:cxn ang="T100">
                    <a:pos x="T8" y="T9"/>
                  </a:cxn>
                  <a:cxn ang="T101">
                    <a:pos x="T10" y="T11"/>
                  </a:cxn>
                  <a:cxn ang="T102">
                    <a:pos x="T12" y="T13"/>
                  </a:cxn>
                  <a:cxn ang="T103">
                    <a:pos x="T14" y="T15"/>
                  </a:cxn>
                  <a:cxn ang="T104">
                    <a:pos x="T16" y="T17"/>
                  </a:cxn>
                  <a:cxn ang="T105">
                    <a:pos x="T18" y="T19"/>
                  </a:cxn>
                  <a:cxn ang="T106">
                    <a:pos x="T20" y="T21"/>
                  </a:cxn>
                  <a:cxn ang="T107">
                    <a:pos x="T22" y="T23"/>
                  </a:cxn>
                  <a:cxn ang="T108">
                    <a:pos x="T24" y="T25"/>
                  </a:cxn>
                  <a:cxn ang="T109">
                    <a:pos x="T26" y="T27"/>
                  </a:cxn>
                  <a:cxn ang="T110">
                    <a:pos x="T28" y="T29"/>
                  </a:cxn>
                  <a:cxn ang="T111">
                    <a:pos x="T30" y="T31"/>
                  </a:cxn>
                  <a:cxn ang="T112">
                    <a:pos x="T32" y="T33"/>
                  </a:cxn>
                  <a:cxn ang="T113">
                    <a:pos x="T34" y="T35"/>
                  </a:cxn>
                  <a:cxn ang="T114">
                    <a:pos x="T36" y="T37"/>
                  </a:cxn>
                  <a:cxn ang="T115">
                    <a:pos x="T38" y="T39"/>
                  </a:cxn>
                  <a:cxn ang="T116">
                    <a:pos x="T40" y="T41"/>
                  </a:cxn>
                  <a:cxn ang="T117">
                    <a:pos x="T42" y="T43"/>
                  </a:cxn>
                  <a:cxn ang="T118">
                    <a:pos x="T44" y="T45"/>
                  </a:cxn>
                  <a:cxn ang="T119">
                    <a:pos x="T46" y="T47"/>
                  </a:cxn>
                  <a:cxn ang="T120">
                    <a:pos x="T48" y="T49"/>
                  </a:cxn>
                  <a:cxn ang="T121">
                    <a:pos x="T50" y="T51"/>
                  </a:cxn>
                  <a:cxn ang="T122">
                    <a:pos x="T52" y="T53"/>
                  </a:cxn>
                  <a:cxn ang="T123">
                    <a:pos x="T54" y="T55"/>
                  </a:cxn>
                  <a:cxn ang="T124">
                    <a:pos x="T56" y="T57"/>
                  </a:cxn>
                  <a:cxn ang="T125">
                    <a:pos x="T58" y="T59"/>
                  </a:cxn>
                  <a:cxn ang="T126">
                    <a:pos x="T60" y="T61"/>
                  </a:cxn>
                  <a:cxn ang="T127">
                    <a:pos x="T62" y="T63"/>
                  </a:cxn>
                  <a:cxn ang="T128">
                    <a:pos x="T64" y="T65"/>
                  </a:cxn>
                  <a:cxn ang="T129">
                    <a:pos x="T66" y="T67"/>
                  </a:cxn>
                  <a:cxn ang="T130">
                    <a:pos x="T68" y="T69"/>
                  </a:cxn>
                  <a:cxn ang="T131">
                    <a:pos x="T70" y="T71"/>
                  </a:cxn>
                  <a:cxn ang="T132">
                    <a:pos x="T72" y="T73"/>
                  </a:cxn>
                  <a:cxn ang="T133">
                    <a:pos x="T74" y="T75"/>
                  </a:cxn>
                  <a:cxn ang="T134">
                    <a:pos x="T76" y="T77"/>
                  </a:cxn>
                  <a:cxn ang="T135">
                    <a:pos x="T78" y="T79"/>
                  </a:cxn>
                  <a:cxn ang="T136">
                    <a:pos x="T80" y="T81"/>
                  </a:cxn>
                  <a:cxn ang="T137">
                    <a:pos x="T82" y="T83"/>
                  </a:cxn>
                  <a:cxn ang="T138">
                    <a:pos x="T84" y="T85"/>
                  </a:cxn>
                  <a:cxn ang="T139">
                    <a:pos x="T86" y="T87"/>
                  </a:cxn>
                  <a:cxn ang="T140">
                    <a:pos x="T88" y="T89"/>
                  </a:cxn>
                  <a:cxn ang="T141">
                    <a:pos x="T90" y="T91"/>
                  </a:cxn>
                  <a:cxn ang="T142">
                    <a:pos x="T92" y="T93"/>
                  </a:cxn>
                  <a:cxn ang="T143">
                    <a:pos x="T94" y="T95"/>
                  </a:cxn>
                </a:cxnLst>
                <a:rect l="0" t="0" r="r" b="b"/>
                <a:pathLst>
                  <a:path w="1326" h="40">
                    <a:moveTo>
                      <a:pt x="6" y="0"/>
                    </a:moveTo>
                    <a:lnTo>
                      <a:pt x="0" y="10"/>
                    </a:lnTo>
                    <a:lnTo>
                      <a:pt x="6" y="25"/>
                    </a:lnTo>
                    <a:lnTo>
                      <a:pt x="17" y="30"/>
                    </a:lnTo>
                    <a:lnTo>
                      <a:pt x="36" y="36"/>
                    </a:lnTo>
                    <a:lnTo>
                      <a:pt x="114" y="37"/>
                    </a:lnTo>
                    <a:lnTo>
                      <a:pt x="275" y="38"/>
                    </a:lnTo>
                    <a:lnTo>
                      <a:pt x="381" y="36"/>
                    </a:lnTo>
                    <a:lnTo>
                      <a:pt x="415" y="37"/>
                    </a:lnTo>
                    <a:lnTo>
                      <a:pt x="438" y="37"/>
                    </a:lnTo>
                    <a:lnTo>
                      <a:pt x="474" y="38"/>
                    </a:lnTo>
                    <a:lnTo>
                      <a:pt x="480" y="38"/>
                    </a:lnTo>
                    <a:lnTo>
                      <a:pt x="545" y="38"/>
                    </a:lnTo>
                    <a:lnTo>
                      <a:pt x="578" y="38"/>
                    </a:lnTo>
                    <a:lnTo>
                      <a:pt x="598" y="37"/>
                    </a:lnTo>
                    <a:lnTo>
                      <a:pt x="686" y="36"/>
                    </a:lnTo>
                    <a:lnTo>
                      <a:pt x="691" y="36"/>
                    </a:lnTo>
                    <a:lnTo>
                      <a:pt x="724" y="36"/>
                    </a:lnTo>
                    <a:lnTo>
                      <a:pt x="777" y="38"/>
                    </a:lnTo>
                    <a:lnTo>
                      <a:pt x="819" y="38"/>
                    </a:lnTo>
                    <a:lnTo>
                      <a:pt x="825" y="38"/>
                    </a:lnTo>
                    <a:lnTo>
                      <a:pt x="859" y="39"/>
                    </a:lnTo>
                    <a:lnTo>
                      <a:pt x="882" y="37"/>
                    </a:lnTo>
                    <a:lnTo>
                      <a:pt x="888" y="38"/>
                    </a:lnTo>
                    <a:lnTo>
                      <a:pt x="957" y="37"/>
                    </a:lnTo>
                    <a:lnTo>
                      <a:pt x="962" y="36"/>
                    </a:lnTo>
                    <a:lnTo>
                      <a:pt x="980" y="37"/>
                    </a:lnTo>
                    <a:lnTo>
                      <a:pt x="1004" y="38"/>
                    </a:lnTo>
                    <a:lnTo>
                      <a:pt x="1011" y="38"/>
                    </a:lnTo>
                    <a:lnTo>
                      <a:pt x="1045" y="37"/>
                    </a:lnTo>
                    <a:lnTo>
                      <a:pt x="1066" y="36"/>
                    </a:lnTo>
                    <a:lnTo>
                      <a:pt x="1072" y="36"/>
                    </a:lnTo>
                    <a:lnTo>
                      <a:pt x="1091" y="36"/>
                    </a:lnTo>
                    <a:lnTo>
                      <a:pt x="1119" y="36"/>
                    </a:lnTo>
                    <a:lnTo>
                      <a:pt x="1126" y="36"/>
                    </a:lnTo>
                    <a:lnTo>
                      <a:pt x="1145" y="37"/>
                    </a:lnTo>
                    <a:lnTo>
                      <a:pt x="1165" y="38"/>
                    </a:lnTo>
                    <a:lnTo>
                      <a:pt x="1171" y="38"/>
                    </a:lnTo>
                    <a:lnTo>
                      <a:pt x="1214" y="36"/>
                    </a:lnTo>
                    <a:lnTo>
                      <a:pt x="1233" y="37"/>
                    </a:lnTo>
                    <a:lnTo>
                      <a:pt x="1252" y="38"/>
                    </a:lnTo>
                    <a:lnTo>
                      <a:pt x="1257" y="37"/>
                    </a:lnTo>
                    <a:lnTo>
                      <a:pt x="1309" y="37"/>
                    </a:lnTo>
                    <a:lnTo>
                      <a:pt x="1325" y="32"/>
                    </a:lnTo>
                    <a:lnTo>
                      <a:pt x="1298" y="22"/>
                    </a:lnTo>
                    <a:lnTo>
                      <a:pt x="1291" y="22"/>
                    </a:lnTo>
                    <a:lnTo>
                      <a:pt x="1267" y="20"/>
                    </a:lnTo>
                    <a:lnTo>
                      <a:pt x="1271" y="22"/>
                    </a:lnTo>
                    <a:lnTo>
                      <a:pt x="1256" y="24"/>
                    </a:lnTo>
                    <a:lnTo>
                      <a:pt x="1249" y="23"/>
                    </a:lnTo>
                    <a:lnTo>
                      <a:pt x="1087" y="15"/>
                    </a:lnTo>
                    <a:lnTo>
                      <a:pt x="1081" y="15"/>
                    </a:lnTo>
                    <a:lnTo>
                      <a:pt x="1038" y="15"/>
                    </a:lnTo>
                    <a:lnTo>
                      <a:pt x="1015" y="17"/>
                    </a:lnTo>
                    <a:lnTo>
                      <a:pt x="978" y="19"/>
                    </a:lnTo>
                    <a:lnTo>
                      <a:pt x="943" y="21"/>
                    </a:lnTo>
                    <a:lnTo>
                      <a:pt x="904" y="21"/>
                    </a:lnTo>
                    <a:lnTo>
                      <a:pt x="874" y="20"/>
                    </a:lnTo>
                    <a:lnTo>
                      <a:pt x="869" y="20"/>
                    </a:lnTo>
                    <a:lnTo>
                      <a:pt x="819" y="18"/>
                    </a:lnTo>
                    <a:lnTo>
                      <a:pt x="752" y="18"/>
                    </a:lnTo>
                    <a:lnTo>
                      <a:pt x="732" y="19"/>
                    </a:lnTo>
                    <a:lnTo>
                      <a:pt x="709" y="20"/>
                    </a:lnTo>
                    <a:lnTo>
                      <a:pt x="683" y="20"/>
                    </a:lnTo>
                    <a:lnTo>
                      <a:pt x="678" y="20"/>
                    </a:lnTo>
                    <a:lnTo>
                      <a:pt x="655" y="21"/>
                    </a:lnTo>
                    <a:lnTo>
                      <a:pt x="610" y="22"/>
                    </a:lnTo>
                    <a:lnTo>
                      <a:pt x="605" y="22"/>
                    </a:lnTo>
                    <a:lnTo>
                      <a:pt x="584" y="22"/>
                    </a:lnTo>
                    <a:lnTo>
                      <a:pt x="553" y="20"/>
                    </a:lnTo>
                    <a:lnTo>
                      <a:pt x="530" y="19"/>
                    </a:lnTo>
                    <a:lnTo>
                      <a:pt x="524" y="19"/>
                    </a:lnTo>
                    <a:lnTo>
                      <a:pt x="496" y="17"/>
                    </a:lnTo>
                    <a:lnTo>
                      <a:pt x="462" y="17"/>
                    </a:lnTo>
                    <a:lnTo>
                      <a:pt x="457" y="17"/>
                    </a:lnTo>
                    <a:lnTo>
                      <a:pt x="436" y="18"/>
                    </a:lnTo>
                    <a:lnTo>
                      <a:pt x="404" y="20"/>
                    </a:lnTo>
                    <a:lnTo>
                      <a:pt x="378" y="21"/>
                    </a:lnTo>
                    <a:lnTo>
                      <a:pt x="373" y="21"/>
                    </a:lnTo>
                    <a:lnTo>
                      <a:pt x="340" y="23"/>
                    </a:lnTo>
                    <a:lnTo>
                      <a:pt x="335" y="23"/>
                    </a:lnTo>
                    <a:lnTo>
                      <a:pt x="302" y="24"/>
                    </a:lnTo>
                    <a:lnTo>
                      <a:pt x="283" y="24"/>
                    </a:lnTo>
                    <a:lnTo>
                      <a:pt x="258" y="22"/>
                    </a:lnTo>
                    <a:lnTo>
                      <a:pt x="239" y="20"/>
                    </a:lnTo>
                    <a:lnTo>
                      <a:pt x="205" y="20"/>
                    </a:lnTo>
                    <a:lnTo>
                      <a:pt x="179" y="21"/>
                    </a:lnTo>
                    <a:lnTo>
                      <a:pt x="147" y="23"/>
                    </a:lnTo>
                    <a:lnTo>
                      <a:pt x="141" y="23"/>
                    </a:lnTo>
                    <a:lnTo>
                      <a:pt x="133" y="23"/>
                    </a:lnTo>
                    <a:lnTo>
                      <a:pt x="99" y="21"/>
                    </a:lnTo>
                    <a:lnTo>
                      <a:pt x="82" y="20"/>
                    </a:lnTo>
                    <a:lnTo>
                      <a:pt x="59" y="19"/>
                    </a:lnTo>
                    <a:lnTo>
                      <a:pt x="53" y="19"/>
                    </a:lnTo>
                    <a:lnTo>
                      <a:pt x="48" y="19"/>
                    </a:lnTo>
                    <a:lnTo>
                      <a:pt x="38" y="20"/>
                    </a:lnTo>
                    <a:lnTo>
                      <a:pt x="6" y="0"/>
                    </a:lnTo>
                  </a:path>
                </a:pathLst>
              </a:custGeom>
              <a:solidFill>
                <a:srgbClr val="FFFF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 type="none" w="sm" len="sm"/>
                    <a:tailEnd type="none" w="sm" len="sm"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" name="Freeform 16"/>
              <p:cNvSpPr>
                <a:spLocks/>
              </p:cNvSpPr>
              <p:nvPr/>
            </p:nvSpPr>
            <p:spPr bwMode="auto">
              <a:xfrm>
                <a:off x="2241" y="307"/>
                <a:ext cx="1300" cy="224"/>
              </a:xfrm>
              <a:custGeom>
                <a:avLst/>
                <a:gdLst>
                  <a:gd name="T0" fmla="*/ 73 w 1300"/>
                  <a:gd name="T1" fmla="*/ 142 h 224"/>
                  <a:gd name="T2" fmla="*/ 40 w 1300"/>
                  <a:gd name="T3" fmla="*/ 164 h 224"/>
                  <a:gd name="T4" fmla="*/ 5 w 1300"/>
                  <a:gd name="T5" fmla="*/ 178 h 224"/>
                  <a:gd name="T6" fmla="*/ 11 w 1300"/>
                  <a:gd name="T7" fmla="*/ 203 h 224"/>
                  <a:gd name="T8" fmla="*/ 54 w 1300"/>
                  <a:gd name="T9" fmla="*/ 212 h 224"/>
                  <a:gd name="T10" fmla="*/ 172 w 1300"/>
                  <a:gd name="T11" fmla="*/ 215 h 224"/>
                  <a:gd name="T12" fmla="*/ 420 w 1300"/>
                  <a:gd name="T13" fmla="*/ 210 h 224"/>
                  <a:gd name="T14" fmla="*/ 473 w 1300"/>
                  <a:gd name="T15" fmla="*/ 213 h 224"/>
                  <a:gd name="T16" fmla="*/ 512 w 1300"/>
                  <a:gd name="T17" fmla="*/ 218 h 224"/>
                  <a:gd name="T18" fmla="*/ 603 w 1300"/>
                  <a:gd name="T19" fmla="*/ 218 h 224"/>
                  <a:gd name="T20" fmla="*/ 703 w 1300"/>
                  <a:gd name="T21" fmla="*/ 210 h 224"/>
                  <a:gd name="T22" fmla="*/ 738 w 1300"/>
                  <a:gd name="T23" fmla="*/ 210 h 224"/>
                  <a:gd name="T24" fmla="*/ 827 w 1300"/>
                  <a:gd name="T25" fmla="*/ 219 h 224"/>
                  <a:gd name="T26" fmla="*/ 864 w 1300"/>
                  <a:gd name="T27" fmla="*/ 223 h 224"/>
                  <a:gd name="T28" fmla="*/ 891 w 1300"/>
                  <a:gd name="T29" fmla="*/ 218 h 224"/>
                  <a:gd name="T30" fmla="*/ 960 w 1300"/>
                  <a:gd name="T31" fmla="*/ 210 h 224"/>
                  <a:gd name="T32" fmla="*/ 999 w 1300"/>
                  <a:gd name="T33" fmla="*/ 218 h 224"/>
                  <a:gd name="T34" fmla="*/ 1037 w 1300"/>
                  <a:gd name="T35" fmla="*/ 213 h 224"/>
                  <a:gd name="T36" fmla="*/ 1062 w 1300"/>
                  <a:gd name="T37" fmla="*/ 210 h 224"/>
                  <a:gd name="T38" fmla="*/ 1105 w 1300"/>
                  <a:gd name="T39" fmla="*/ 210 h 224"/>
                  <a:gd name="T40" fmla="*/ 1129 w 1300"/>
                  <a:gd name="T41" fmla="*/ 215 h 224"/>
                  <a:gd name="T42" fmla="*/ 1154 w 1300"/>
                  <a:gd name="T43" fmla="*/ 219 h 224"/>
                  <a:gd name="T44" fmla="*/ 1211 w 1300"/>
                  <a:gd name="T45" fmla="*/ 213 h 224"/>
                  <a:gd name="T46" fmla="*/ 1233 w 1300"/>
                  <a:gd name="T47" fmla="*/ 215 h 224"/>
                  <a:gd name="T48" fmla="*/ 1299 w 1300"/>
                  <a:gd name="T49" fmla="*/ 212 h 224"/>
                  <a:gd name="T50" fmla="*/ 1283 w 1300"/>
                  <a:gd name="T51" fmla="*/ 169 h 224"/>
                  <a:gd name="T52" fmla="*/ 1246 w 1300"/>
                  <a:gd name="T53" fmla="*/ 140 h 224"/>
                  <a:gd name="T54" fmla="*/ 1226 w 1300"/>
                  <a:gd name="T55" fmla="*/ 145 h 224"/>
                  <a:gd name="T56" fmla="*/ 1119 w 1300"/>
                  <a:gd name="T57" fmla="*/ 117 h 224"/>
                  <a:gd name="T58" fmla="*/ 1070 w 1300"/>
                  <a:gd name="T59" fmla="*/ 103 h 224"/>
                  <a:gd name="T60" fmla="*/ 1008 w 1300"/>
                  <a:gd name="T61" fmla="*/ 113 h 224"/>
                  <a:gd name="T62" fmla="*/ 942 w 1300"/>
                  <a:gd name="T63" fmla="*/ 132 h 224"/>
                  <a:gd name="T64" fmla="*/ 878 w 1300"/>
                  <a:gd name="T65" fmla="*/ 126 h 224"/>
                  <a:gd name="T66" fmla="*/ 827 w 1300"/>
                  <a:gd name="T67" fmla="*/ 117 h 224"/>
                  <a:gd name="T68" fmla="*/ 761 w 1300"/>
                  <a:gd name="T69" fmla="*/ 99 h 224"/>
                  <a:gd name="T70" fmla="*/ 721 w 1300"/>
                  <a:gd name="T71" fmla="*/ 80 h 224"/>
                  <a:gd name="T72" fmla="*/ 695 w 1300"/>
                  <a:gd name="T73" fmla="*/ 38 h 224"/>
                  <a:gd name="T74" fmla="*/ 687 w 1300"/>
                  <a:gd name="T75" fmla="*/ 25 h 224"/>
                  <a:gd name="T76" fmla="*/ 614 w 1300"/>
                  <a:gd name="T77" fmla="*/ 25 h 224"/>
                  <a:gd name="T78" fmla="*/ 537 w 1300"/>
                  <a:gd name="T79" fmla="*/ 0 h 224"/>
                  <a:gd name="T80" fmla="*/ 575 w 1300"/>
                  <a:gd name="T81" fmla="*/ 51 h 224"/>
                  <a:gd name="T82" fmla="*/ 560 w 1300"/>
                  <a:gd name="T83" fmla="*/ 87 h 224"/>
                  <a:gd name="T84" fmla="*/ 503 w 1300"/>
                  <a:gd name="T85" fmla="*/ 96 h 224"/>
                  <a:gd name="T86" fmla="*/ 451 w 1300"/>
                  <a:gd name="T87" fmla="*/ 106 h 224"/>
                  <a:gd name="T88" fmla="*/ 389 w 1300"/>
                  <a:gd name="T89" fmla="*/ 129 h 224"/>
                  <a:gd name="T90" fmla="*/ 331 w 1300"/>
                  <a:gd name="T91" fmla="*/ 122 h 224"/>
                  <a:gd name="T92" fmla="*/ 288 w 1300"/>
                  <a:gd name="T93" fmla="*/ 128 h 224"/>
                  <a:gd name="T94" fmla="*/ 233 w 1300"/>
                  <a:gd name="T95" fmla="*/ 131 h 224"/>
                  <a:gd name="T96" fmla="*/ 197 w 1300"/>
                  <a:gd name="T97" fmla="*/ 142 h 224"/>
                  <a:gd name="T98" fmla="*/ 158 w 1300"/>
                  <a:gd name="T99" fmla="*/ 132 h 224"/>
                  <a:gd name="T100" fmla="*/ 118 w 1300"/>
                  <a:gd name="T101" fmla="*/ 134 h 224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</a:gdLst>
                <a:ahLst/>
                <a:cxnLst>
                  <a:cxn ang="T102">
                    <a:pos x="T0" y="T1"/>
                  </a:cxn>
                  <a:cxn ang="T103">
                    <a:pos x="T2" y="T3"/>
                  </a:cxn>
                  <a:cxn ang="T104">
                    <a:pos x="T4" y="T5"/>
                  </a:cxn>
                  <a:cxn ang="T105">
                    <a:pos x="T6" y="T7"/>
                  </a:cxn>
                  <a:cxn ang="T106">
                    <a:pos x="T8" y="T9"/>
                  </a:cxn>
                  <a:cxn ang="T107">
                    <a:pos x="T10" y="T11"/>
                  </a:cxn>
                  <a:cxn ang="T108">
                    <a:pos x="T12" y="T13"/>
                  </a:cxn>
                  <a:cxn ang="T109">
                    <a:pos x="T14" y="T15"/>
                  </a:cxn>
                  <a:cxn ang="T110">
                    <a:pos x="T16" y="T17"/>
                  </a:cxn>
                  <a:cxn ang="T111">
                    <a:pos x="T18" y="T19"/>
                  </a:cxn>
                  <a:cxn ang="T112">
                    <a:pos x="T20" y="T21"/>
                  </a:cxn>
                  <a:cxn ang="T113">
                    <a:pos x="T22" y="T23"/>
                  </a:cxn>
                  <a:cxn ang="T114">
                    <a:pos x="T24" y="T25"/>
                  </a:cxn>
                  <a:cxn ang="T115">
                    <a:pos x="T26" y="T27"/>
                  </a:cxn>
                  <a:cxn ang="T116">
                    <a:pos x="T28" y="T29"/>
                  </a:cxn>
                  <a:cxn ang="T117">
                    <a:pos x="T30" y="T31"/>
                  </a:cxn>
                  <a:cxn ang="T118">
                    <a:pos x="T32" y="T33"/>
                  </a:cxn>
                  <a:cxn ang="T119">
                    <a:pos x="T34" y="T35"/>
                  </a:cxn>
                  <a:cxn ang="T120">
                    <a:pos x="T36" y="T37"/>
                  </a:cxn>
                  <a:cxn ang="T121">
                    <a:pos x="T38" y="T39"/>
                  </a:cxn>
                  <a:cxn ang="T122">
                    <a:pos x="T40" y="T41"/>
                  </a:cxn>
                  <a:cxn ang="T123">
                    <a:pos x="T42" y="T43"/>
                  </a:cxn>
                  <a:cxn ang="T124">
                    <a:pos x="T44" y="T45"/>
                  </a:cxn>
                  <a:cxn ang="T125">
                    <a:pos x="T46" y="T47"/>
                  </a:cxn>
                  <a:cxn ang="T126">
                    <a:pos x="T48" y="T49"/>
                  </a:cxn>
                  <a:cxn ang="T127">
                    <a:pos x="T50" y="T51"/>
                  </a:cxn>
                  <a:cxn ang="T128">
                    <a:pos x="T52" y="T53"/>
                  </a:cxn>
                  <a:cxn ang="T129">
                    <a:pos x="T54" y="T55"/>
                  </a:cxn>
                  <a:cxn ang="T130">
                    <a:pos x="T56" y="T57"/>
                  </a:cxn>
                  <a:cxn ang="T131">
                    <a:pos x="T58" y="T59"/>
                  </a:cxn>
                  <a:cxn ang="T132">
                    <a:pos x="T60" y="T61"/>
                  </a:cxn>
                  <a:cxn ang="T133">
                    <a:pos x="T62" y="T63"/>
                  </a:cxn>
                  <a:cxn ang="T134">
                    <a:pos x="T64" y="T65"/>
                  </a:cxn>
                  <a:cxn ang="T135">
                    <a:pos x="T66" y="T67"/>
                  </a:cxn>
                  <a:cxn ang="T136">
                    <a:pos x="T68" y="T69"/>
                  </a:cxn>
                  <a:cxn ang="T137">
                    <a:pos x="T70" y="T71"/>
                  </a:cxn>
                  <a:cxn ang="T138">
                    <a:pos x="T72" y="T73"/>
                  </a:cxn>
                  <a:cxn ang="T139">
                    <a:pos x="T74" y="T75"/>
                  </a:cxn>
                  <a:cxn ang="T140">
                    <a:pos x="T76" y="T77"/>
                  </a:cxn>
                  <a:cxn ang="T141">
                    <a:pos x="T78" y="T79"/>
                  </a:cxn>
                  <a:cxn ang="T142">
                    <a:pos x="T80" y="T81"/>
                  </a:cxn>
                  <a:cxn ang="T143">
                    <a:pos x="T82" y="T83"/>
                  </a:cxn>
                  <a:cxn ang="T144">
                    <a:pos x="T84" y="T85"/>
                  </a:cxn>
                  <a:cxn ang="T145">
                    <a:pos x="T86" y="T87"/>
                  </a:cxn>
                  <a:cxn ang="T146">
                    <a:pos x="T88" y="T89"/>
                  </a:cxn>
                  <a:cxn ang="T147">
                    <a:pos x="T90" y="T91"/>
                  </a:cxn>
                  <a:cxn ang="T148">
                    <a:pos x="T92" y="T93"/>
                  </a:cxn>
                  <a:cxn ang="T149">
                    <a:pos x="T94" y="T95"/>
                  </a:cxn>
                  <a:cxn ang="T150">
                    <a:pos x="T96" y="T97"/>
                  </a:cxn>
                  <a:cxn ang="T151">
                    <a:pos x="T98" y="T99"/>
                  </a:cxn>
                  <a:cxn ang="T152">
                    <a:pos x="T100" y="T101"/>
                  </a:cxn>
                </a:cxnLst>
                <a:rect l="0" t="0" r="r" b="b"/>
                <a:pathLst>
                  <a:path w="1300" h="224">
                    <a:moveTo>
                      <a:pt x="97" y="143"/>
                    </a:moveTo>
                    <a:lnTo>
                      <a:pt x="73" y="142"/>
                    </a:lnTo>
                    <a:lnTo>
                      <a:pt x="54" y="157"/>
                    </a:lnTo>
                    <a:lnTo>
                      <a:pt x="40" y="164"/>
                    </a:lnTo>
                    <a:lnTo>
                      <a:pt x="18" y="174"/>
                    </a:lnTo>
                    <a:lnTo>
                      <a:pt x="5" y="178"/>
                    </a:lnTo>
                    <a:lnTo>
                      <a:pt x="0" y="190"/>
                    </a:lnTo>
                    <a:lnTo>
                      <a:pt x="11" y="203"/>
                    </a:lnTo>
                    <a:lnTo>
                      <a:pt x="26" y="218"/>
                    </a:lnTo>
                    <a:lnTo>
                      <a:pt x="54" y="212"/>
                    </a:lnTo>
                    <a:lnTo>
                      <a:pt x="100" y="210"/>
                    </a:lnTo>
                    <a:lnTo>
                      <a:pt x="172" y="215"/>
                    </a:lnTo>
                    <a:lnTo>
                      <a:pt x="322" y="218"/>
                    </a:lnTo>
                    <a:lnTo>
                      <a:pt x="420" y="210"/>
                    </a:lnTo>
                    <a:lnTo>
                      <a:pt x="452" y="215"/>
                    </a:lnTo>
                    <a:lnTo>
                      <a:pt x="473" y="213"/>
                    </a:lnTo>
                    <a:lnTo>
                      <a:pt x="506" y="218"/>
                    </a:lnTo>
                    <a:lnTo>
                      <a:pt x="512" y="218"/>
                    </a:lnTo>
                    <a:lnTo>
                      <a:pt x="573" y="219"/>
                    </a:lnTo>
                    <a:lnTo>
                      <a:pt x="603" y="218"/>
                    </a:lnTo>
                    <a:lnTo>
                      <a:pt x="621" y="213"/>
                    </a:lnTo>
                    <a:lnTo>
                      <a:pt x="703" y="210"/>
                    </a:lnTo>
                    <a:lnTo>
                      <a:pt x="708" y="210"/>
                    </a:lnTo>
                    <a:lnTo>
                      <a:pt x="738" y="210"/>
                    </a:lnTo>
                    <a:lnTo>
                      <a:pt x="788" y="218"/>
                    </a:lnTo>
                    <a:lnTo>
                      <a:pt x="827" y="219"/>
                    </a:lnTo>
                    <a:lnTo>
                      <a:pt x="832" y="219"/>
                    </a:lnTo>
                    <a:lnTo>
                      <a:pt x="864" y="223"/>
                    </a:lnTo>
                    <a:lnTo>
                      <a:pt x="885" y="215"/>
                    </a:lnTo>
                    <a:lnTo>
                      <a:pt x="891" y="218"/>
                    </a:lnTo>
                    <a:lnTo>
                      <a:pt x="955" y="213"/>
                    </a:lnTo>
                    <a:lnTo>
                      <a:pt x="960" y="210"/>
                    </a:lnTo>
                    <a:lnTo>
                      <a:pt x="976" y="215"/>
                    </a:lnTo>
                    <a:lnTo>
                      <a:pt x="999" y="218"/>
                    </a:lnTo>
                    <a:lnTo>
                      <a:pt x="1005" y="218"/>
                    </a:lnTo>
                    <a:lnTo>
                      <a:pt x="1037" y="213"/>
                    </a:lnTo>
                    <a:lnTo>
                      <a:pt x="1056" y="210"/>
                    </a:lnTo>
                    <a:lnTo>
                      <a:pt x="1062" y="210"/>
                    </a:lnTo>
                    <a:lnTo>
                      <a:pt x="1079" y="210"/>
                    </a:lnTo>
                    <a:lnTo>
                      <a:pt x="1105" y="210"/>
                    </a:lnTo>
                    <a:lnTo>
                      <a:pt x="1111" y="209"/>
                    </a:lnTo>
                    <a:lnTo>
                      <a:pt x="1129" y="215"/>
                    </a:lnTo>
                    <a:lnTo>
                      <a:pt x="1148" y="219"/>
                    </a:lnTo>
                    <a:lnTo>
                      <a:pt x="1154" y="219"/>
                    </a:lnTo>
                    <a:lnTo>
                      <a:pt x="1193" y="210"/>
                    </a:lnTo>
                    <a:lnTo>
                      <a:pt x="1211" y="213"/>
                    </a:lnTo>
                    <a:lnTo>
                      <a:pt x="1229" y="218"/>
                    </a:lnTo>
                    <a:lnTo>
                      <a:pt x="1233" y="215"/>
                    </a:lnTo>
                    <a:lnTo>
                      <a:pt x="1282" y="213"/>
                    </a:lnTo>
                    <a:lnTo>
                      <a:pt x="1299" y="212"/>
                    </a:lnTo>
                    <a:lnTo>
                      <a:pt x="1296" y="187"/>
                    </a:lnTo>
                    <a:lnTo>
                      <a:pt x="1283" y="169"/>
                    </a:lnTo>
                    <a:lnTo>
                      <a:pt x="1268" y="155"/>
                    </a:lnTo>
                    <a:lnTo>
                      <a:pt x="1246" y="140"/>
                    </a:lnTo>
                    <a:lnTo>
                      <a:pt x="1232" y="146"/>
                    </a:lnTo>
                    <a:lnTo>
                      <a:pt x="1226" y="145"/>
                    </a:lnTo>
                    <a:lnTo>
                      <a:pt x="1158" y="132"/>
                    </a:lnTo>
                    <a:lnTo>
                      <a:pt x="1119" y="117"/>
                    </a:lnTo>
                    <a:lnTo>
                      <a:pt x="1076" y="103"/>
                    </a:lnTo>
                    <a:lnTo>
                      <a:pt x="1070" y="103"/>
                    </a:lnTo>
                    <a:lnTo>
                      <a:pt x="1030" y="103"/>
                    </a:lnTo>
                    <a:lnTo>
                      <a:pt x="1008" y="113"/>
                    </a:lnTo>
                    <a:lnTo>
                      <a:pt x="974" y="122"/>
                    </a:lnTo>
                    <a:lnTo>
                      <a:pt x="942" y="132"/>
                    </a:lnTo>
                    <a:lnTo>
                      <a:pt x="905" y="131"/>
                    </a:lnTo>
                    <a:lnTo>
                      <a:pt x="878" y="126"/>
                    </a:lnTo>
                    <a:lnTo>
                      <a:pt x="873" y="126"/>
                    </a:lnTo>
                    <a:lnTo>
                      <a:pt x="827" y="117"/>
                    </a:lnTo>
                    <a:lnTo>
                      <a:pt x="787" y="103"/>
                    </a:lnTo>
                    <a:lnTo>
                      <a:pt x="761" y="99"/>
                    </a:lnTo>
                    <a:lnTo>
                      <a:pt x="743" y="85"/>
                    </a:lnTo>
                    <a:lnTo>
                      <a:pt x="721" y="80"/>
                    </a:lnTo>
                    <a:lnTo>
                      <a:pt x="702" y="67"/>
                    </a:lnTo>
                    <a:lnTo>
                      <a:pt x="695" y="38"/>
                    </a:lnTo>
                    <a:lnTo>
                      <a:pt x="718" y="16"/>
                    </a:lnTo>
                    <a:lnTo>
                      <a:pt x="687" y="25"/>
                    </a:lnTo>
                    <a:lnTo>
                      <a:pt x="645" y="24"/>
                    </a:lnTo>
                    <a:lnTo>
                      <a:pt x="614" y="25"/>
                    </a:lnTo>
                    <a:lnTo>
                      <a:pt x="575" y="16"/>
                    </a:lnTo>
                    <a:lnTo>
                      <a:pt x="537" y="0"/>
                    </a:lnTo>
                    <a:lnTo>
                      <a:pt x="566" y="29"/>
                    </a:lnTo>
                    <a:lnTo>
                      <a:pt x="575" y="51"/>
                    </a:lnTo>
                    <a:lnTo>
                      <a:pt x="573" y="68"/>
                    </a:lnTo>
                    <a:lnTo>
                      <a:pt x="560" y="87"/>
                    </a:lnTo>
                    <a:lnTo>
                      <a:pt x="531" y="97"/>
                    </a:lnTo>
                    <a:lnTo>
                      <a:pt x="503" y="96"/>
                    </a:lnTo>
                    <a:lnTo>
                      <a:pt x="477" y="100"/>
                    </a:lnTo>
                    <a:lnTo>
                      <a:pt x="451" y="106"/>
                    </a:lnTo>
                    <a:lnTo>
                      <a:pt x="413" y="122"/>
                    </a:lnTo>
                    <a:lnTo>
                      <a:pt x="389" y="129"/>
                    </a:lnTo>
                    <a:lnTo>
                      <a:pt x="361" y="119"/>
                    </a:lnTo>
                    <a:lnTo>
                      <a:pt x="331" y="122"/>
                    </a:lnTo>
                    <a:lnTo>
                      <a:pt x="306" y="135"/>
                    </a:lnTo>
                    <a:lnTo>
                      <a:pt x="288" y="128"/>
                    </a:lnTo>
                    <a:lnTo>
                      <a:pt x="261" y="134"/>
                    </a:lnTo>
                    <a:lnTo>
                      <a:pt x="233" y="131"/>
                    </a:lnTo>
                    <a:lnTo>
                      <a:pt x="203" y="142"/>
                    </a:lnTo>
                    <a:lnTo>
                      <a:pt x="197" y="142"/>
                    </a:lnTo>
                    <a:lnTo>
                      <a:pt x="187" y="140"/>
                    </a:lnTo>
                    <a:lnTo>
                      <a:pt x="158" y="132"/>
                    </a:lnTo>
                    <a:lnTo>
                      <a:pt x="143" y="126"/>
                    </a:lnTo>
                    <a:lnTo>
                      <a:pt x="118" y="134"/>
                    </a:lnTo>
                    <a:lnTo>
                      <a:pt x="97" y="143"/>
                    </a:lnTo>
                  </a:path>
                </a:pathLst>
              </a:custGeom>
              <a:gradFill rotWithShape="0">
                <a:gsLst>
                  <a:gs pos="0">
                    <a:srgbClr val="1C1C1C"/>
                  </a:gs>
                  <a:gs pos="100000">
                    <a:srgbClr val="FFFFFF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 type="none" w="sm" len="sm"/>
                    <a:tailEnd type="none" w="sm" len="sm"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" name="Freeform 17"/>
              <p:cNvSpPr>
                <a:spLocks/>
              </p:cNvSpPr>
              <p:nvPr/>
            </p:nvSpPr>
            <p:spPr bwMode="auto">
              <a:xfrm>
                <a:off x="2960" y="310"/>
                <a:ext cx="559" cy="184"/>
              </a:xfrm>
              <a:custGeom>
                <a:avLst/>
                <a:gdLst>
                  <a:gd name="T0" fmla="*/ 558 w 559"/>
                  <a:gd name="T1" fmla="*/ 183 h 184"/>
                  <a:gd name="T2" fmla="*/ 550 w 559"/>
                  <a:gd name="T3" fmla="*/ 153 h 184"/>
                  <a:gd name="T4" fmla="*/ 539 w 559"/>
                  <a:gd name="T5" fmla="*/ 133 h 184"/>
                  <a:gd name="T6" fmla="*/ 505 w 559"/>
                  <a:gd name="T7" fmla="*/ 111 h 184"/>
                  <a:gd name="T8" fmla="*/ 447 w 559"/>
                  <a:gd name="T9" fmla="*/ 88 h 184"/>
                  <a:gd name="T10" fmla="*/ 404 w 559"/>
                  <a:gd name="T11" fmla="*/ 81 h 184"/>
                  <a:gd name="T12" fmla="*/ 367 w 559"/>
                  <a:gd name="T13" fmla="*/ 74 h 184"/>
                  <a:gd name="T14" fmla="*/ 310 w 559"/>
                  <a:gd name="T15" fmla="*/ 69 h 184"/>
                  <a:gd name="T16" fmla="*/ 265 w 559"/>
                  <a:gd name="T17" fmla="*/ 60 h 184"/>
                  <a:gd name="T18" fmla="*/ 224 w 559"/>
                  <a:gd name="T19" fmla="*/ 54 h 184"/>
                  <a:gd name="T20" fmla="*/ 182 w 559"/>
                  <a:gd name="T21" fmla="*/ 49 h 184"/>
                  <a:gd name="T22" fmla="*/ 134 w 559"/>
                  <a:gd name="T23" fmla="*/ 43 h 184"/>
                  <a:gd name="T24" fmla="*/ 64 w 559"/>
                  <a:gd name="T25" fmla="*/ 42 h 184"/>
                  <a:gd name="T26" fmla="*/ 66 w 559"/>
                  <a:gd name="T27" fmla="*/ 44 h 184"/>
                  <a:gd name="T28" fmla="*/ 29 w 559"/>
                  <a:gd name="T29" fmla="*/ 41 h 184"/>
                  <a:gd name="T30" fmla="*/ 17 w 559"/>
                  <a:gd name="T31" fmla="*/ 27 h 184"/>
                  <a:gd name="T32" fmla="*/ 21 w 559"/>
                  <a:gd name="T33" fmla="*/ 0 h 184"/>
                  <a:gd name="T34" fmla="*/ 1 w 559"/>
                  <a:gd name="T35" fmla="*/ 24 h 184"/>
                  <a:gd name="T36" fmla="*/ 0 w 559"/>
                  <a:gd name="T37" fmla="*/ 40 h 184"/>
                  <a:gd name="T38" fmla="*/ 21 w 559"/>
                  <a:gd name="T39" fmla="*/ 52 h 184"/>
                  <a:gd name="T40" fmla="*/ 66 w 559"/>
                  <a:gd name="T41" fmla="*/ 57 h 184"/>
                  <a:gd name="T42" fmla="*/ 140 w 559"/>
                  <a:gd name="T43" fmla="*/ 60 h 184"/>
                  <a:gd name="T44" fmla="*/ 220 w 559"/>
                  <a:gd name="T45" fmla="*/ 70 h 184"/>
                  <a:gd name="T46" fmla="*/ 283 w 559"/>
                  <a:gd name="T47" fmla="*/ 80 h 184"/>
                  <a:gd name="T48" fmla="*/ 356 w 559"/>
                  <a:gd name="T49" fmla="*/ 90 h 184"/>
                  <a:gd name="T50" fmla="*/ 417 w 559"/>
                  <a:gd name="T51" fmla="*/ 100 h 184"/>
                  <a:gd name="T52" fmla="*/ 461 w 559"/>
                  <a:gd name="T53" fmla="*/ 109 h 184"/>
                  <a:gd name="T54" fmla="*/ 498 w 559"/>
                  <a:gd name="T55" fmla="*/ 128 h 184"/>
                  <a:gd name="T56" fmla="*/ 525 w 559"/>
                  <a:gd name="T57" fmla="*/ 140 h 184"/>
                  <a:gd name="T58" fmla="*/ 541 w 559"/>
                  <a:gd name="T59" fmla="*/ 164 h 184"/>
                  <a:gd name="T60" fmla="*/ 558 w 559"/>
                  <a:gd name="T61" fmla="*/ 183 h 184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</a:gdLst>
                <a:ahLst/>
                <a:cxnLst>
                  <a:cxn ang="T62">
                    <a:pos x="T0" y="T1"/>
                  </a:cxn>
                  <a:cxn ang="T63">
                    <a:pos x="T2" y="T3"/>
                  </a:cxn>
                  <a:cxn ang="T64">
                    <a:pos x="T4" y="T5"/>
                  </a:cxn>
                  <a:cxn ang="T65">
                    <a:pos x="T6" y="T7"/>
                  </a:cxn>
                  <a:cxn ang="T66">
                    <a:pos x="T8" y="T9"/>
                  </a:cxn>
                  <a:cxn ang="T67">
                    <a:pos x="T10" y="T11"/>
                  </a:cxn>
                  <a:cxn ang="T68">
                    <a:pos x="T12" y="T13"/>
                  </a:cxn>
                  <a:cxn ang="T69">
                    <a:pos x="T14" y="T15"/>
                  </a:cxn>
                  <a:cxn ang="T70">
                    <a:pos x="T16" y="T17"/>
                  </a:cxn>
                  <a:cxn ang="T71">
                    <a:pos x="T18" y="T19"/>
                  </a:cxn>
                  <a:cxn ang="T72">
                    <a:pos x="T20" y="T21"/>
                  </a:cxn>
                  <a:cxn ang="T73">
                    <a:pos x="T22" y="T23"/>
                  </a:cxn>
                  <a:cxn ang="T74">
                    <a:pos x="T24" y="T25"/>
                  </a:cxn>
                  <a:cxn ang="T75">
                    <a:pos x="T26" y="T27"/>
                  </a:cxn>
                  <a:cxn ang="T76">
                    <a:pos x="T28" y="T29"/>
                  </a:cxn>
                  <a:cxn ang="T77">
                    <a:pos x="T30" y="T31"/>
                  </a:cxn>
                  <a:cxn ang="T78">
                    <a:pos x="T32" y="T33"/>
                  </a:cxn>
                  <a:cxn ang="T79">
                    <a:pos x="T34" y="T35"/>
                  </a:cxn>
                  <a:cxn ang="T80">
                    <a:pos x="T36" y="T37"/>
                  </a:cxn>
                  <a:cxn ang="T81">
                    <a:pos x="T38" y="T39"/>
                  </a:cxn>
                  <a:cxn ang="T82">
                    <a:pos x="T40" y="T41"/>
                  </a:cxn>
                  <a:cxn ang="T83">
                    <a:pos x="T42" y="T43"/>
                  </a:cxn>
                  <a:cxn ang="T84">
                    <a:pos x="T44" y="T45"/>
                  </a:cxn>
                  <a:cxn ang="T85">
                    <a:pos x="T46" y="T47"/>
                  </a:cxn>
                  <a:cxn ang="T86">
                    <a:pos x="T48" y="T49"/>
                  </a:cxn>
                  <a:cxn ang="T87">
                    <a:pos x="T50" y="T51"/>
                  </a:cxn>
                  <a:cxn ang="T88">
                    <a:pos x="T52" y="T53"/>
                  </a:cxn>
                  <a:cxn ang="T89">
                    <a:pos x="T54" y="T55"/>
                  </a:cxn>
                  <a:cxn ang="T90">
                    <a:pos x="T56" y="T57"/>
                  </a:cxn>
                  <a:cxn ang="T91">
                    <a:pos x="T58" y="T59"/>
                  </a:cxn>
                  <a:cxn ang="T92">
                    <a:pos x="T60" y="T61"/>
                  </a:cxn>
                </a:cxnLst>
                <a:rect l="0" t="0" r="r" b="b"/>
                <a:pathLst>
                  <a:path w="559" h="184">
                    <a:moveTo>
                      <a:pt x="558" y="183"/>
                    </a:moveTo>
                    <a:lnTo>
                      <a:pt x="550" y="153"/>
                    </a:lnTo>
                    <a:lnTo>
                      <a:pt x="539" y="133"/>
                    </a:lnTo>
                    <a:lnTo>
                      <a:pt x="505" y="111"/>
                    </a:lnTo>
                    <a:lnTo>
                      <a:pt x="447" y="88"/>
                    </a:lnTo>
                    <a:lnTo>
                      <a:pt x="404" y="81"/>
                    </a:lnTo>
                    <a:lnTo>
                      <a:pt x="367" y="74"/>
                    </a:lnTo>
                    <a:lnTo>
                      <a:pt x="310" y="69"/>
                    </a:lnTo>
                    <a:lnTo>
                      <a:pt x="265" y="60"/>
                    </a:lnTo>
                    <a:lnTo>
                      <a:pt x="224" y="54"/>
                    </a:lnTo>
                    <a:lnTo>
                      <a:pt x="182" y="49"/>
                    </a:lnTo>
                    <a:lnTo>
                      <a:pt x="134" y="43"/>
                    </a:lnTo>
                    <a:lnTo>
                      <a:pt x="64" y="42"/>
                    </a:lnTo>
                    <a:lnTo>
                      <a:pt x="66" y="44"/>
                    </a:lnTo>
                    <a:lnTo>
                      <a:pt x="29" y="41"/>
                    </a:lnTo>
                    <a:lnTo>
                      <a:pt x="17" y="27"/>
                    </a:lnTo>
                    <a:lnTo>
                      <a:pt x="21" y="0"/>
                    </a:lnTo>
                    <a:lnTo>
                      <a:pt x="1" y="24"/>
                    </a:lnTo>
                    <a:lnTo>
                      <a:pt x="0" y="40"/>
                    </a:lnTo>
                    <a:lnTo>
                      <a:pt x="21" y="52"/>
                    </a:lnTo>
                    <a:lnTo>
                      <a:pt x="66" y="57"/>
                    </a:lnTo>
                    <a:lnTo>
                      <a:pt x="140" y="60"/>
                    </a:lnTo>
                    <a:lnTo>
                      <a:pt x="220" y="70"/>
                    </a:lnTo>
                    <a:lnTo>
                      <a:pt x="283" y="80"/>
                    </a:lnTo>
                    <a:lnTo>
                      <a:pt x="356" y="90"/>
                    </a:lnTo>
                    <a:lnTo>
                      <a:pt x="417" y="100"/>
                    </a:lnTo>
                    <a:lnTo>
                      <a:pt x="461" y="109"/>
                    </a:lnTo>
                    <a:lnTo>
                      <a:pt x="498" y="128"/>
                    </a:lnTo>
                    <a:lnTo>
                      <a:pt x="525" y="140"/>
                    </a:lnTo>
                    <a:lnTo>
                      <a:pt x="541" y="164"/>
                    </a:lnTo>
                    <a:lnTo>
                      <a:pt x="558" y="183"/>
                    </a:ln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 type="none" w="sm" len="sm"/>
                    <a:tailEnd type="none" w="sm" len="sm"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</p:grpSp>
      <p:sp>
        <p:nvSpPr>
          <p:cNvPr id="20" name="Freeform 18"/>
          <p:cNvSpPr>
            <a:spLocks/>
          </p:cNvSpPr>
          <p:nvPr/>
        </p:nvSpPr>
        <p:spPr bwMode="auto">
          <a:xfrm>
            <a:off x="273050" y="796925"/>
            <a:ext cx="806450" cy="717550"/>
          </a:xfrm>
          <a:custGeom>
            <a:avLst/>
            <a:gdLst>
              <a:gd name="T0" fmla="*/ 2147483647 w 508"/>
              <a:gd name="T1" fmla="*/ 2147483647 h 452"/>
              <a:gd name="T2" fmla="*/ 2147483647 w 508"/>
              <a:gd name="T3" fmla="*/ 2147483647 h 452"/>
              <a:gd name="T4" fmla="*/ 2147483647 w 508"/>
              <a:gd name="T5" fmla="*/ 2147483647 h 452"/>
              <a:gd name="T6" fmla="*/ 2147483647 w 508"/>
              <a:gd name="T7" fmla="*/ 2147483647 h 452"/>
              <a:gd name="T8" fmla="*/ 2147483647 w 508"/>
              <a:gd name="T9" fmla="*/ 2147483647 h 452"/>
              <a:gd name="T10" fmla="*/ 2147483647 w 508"/>
              <a:gd name="T11" fmla="*/ 2147483647 h 452"/>
              <a:gd name="T12" fmla="*/ 2147483647 w 508"/>
              <a:gd name="T13" fmla="*/ 2147483647 h 452"/>
              <a:gd name="T14" fmla="*/ 2147483647 w 508"/>
              <a:gd name="T15" fmla="*/ 2147483647 h 452"/>
              <a:gd name="T16" fmla="*/ 2147483647 w 508"/>
              <a:gd name="T17" fmla="*/ 2147483647 h 452"/>
              <a:gd name="T18" fmla="*/ 2147483647 w 508"/>
              <a:gd name="T19" fmla="*/ 2147483647 h 452"/>
              <a:gd name="T20" fmla="*/ 2147483647 w 508"/>
              <a:gd name="T21" fmla="*/ 2147483647 h 452"/>
              <a:gd name="T22" fmla="*/ 2147483647 w 508"/>
              <a:gd name="T23" fmla="*/ 2147483647 h 452"/>
              <a:gd name="T24" fmla="*/ 2147483647 w 508"/>
              <a:gd name="T25" fmla="*/ 0 h 452"/>
              <a:gd name="T26" fmla="*/ 2147483647 w 508"/>
              <a:gd name="T27" fmla="*/ 2147483647 h 452"/>
              <a:gd name="T28" fmla="*/ 0 w 508"/>
              <a:gd name="T29" fmla="*/ 2147483647 h 452"/>
              <a:gd name="T30" fmla="*/ 2147483647 w 508"/>
              <a:gd name="T31" fmla="*/ 2147483647 h 452"/>
              <a:gd name="T32" fmla="*/ 2147483647 w 508"/>
              <a:gd name="T33" fmla="*/ 2147483647 h 452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508" h="452">
                <a:moveTo>
                  <a:pt x="129" y="376"/>
                </a:moveTo>
                <a:lnTo>
                  <a:pt x="272" y="427"/>
                </a:lnTo>
                <a:lnTo>
                  <a:pt x="313" y="451"/>
                </a:lnTo>
                <a:lnTo>
                  <a:pt x="333" y="449"/>
                </a:lnTo>
                <a:lnTo>
                  <a:pt x="348" y="376"/>
                </a:lnTo>
                <a:lnTo>
                  <a:pt x="365" y="332"/>
                </a:lnTo>
                <a:lnTo>
                  <a:pt x="382" y="262"/>
                </a:lnTo>
                <a:lnTo>
                  <a:pt x="394" y="221"/>
                </a:lnTo>
                <a:lnTo>
                  <a:pt x="409" y="181"/>
                </a:lnTo>
                <a:lnTo>
                  <a:pt x="423" y="133"/>
                </a:lnTo>
                <a:lnTo>
                  <a:pt x="445" y="98"/>
                </a:lnTo>
                <a:lnTo>
                  <a:pt x="469" y="48"/>
                </a:lnTo>
                <a:lnTo>
                  <a:pt x="507" y="0"/>
                </a:lnTo>
                <a:lnTo>
                  <a:pt x="25" y="335"/>
                </a:lnTo>
                <a:lnTo>
                  <a:pt x="0" y="358"/>
                </a:lnTo>
                <a:lnTo>
                  <a:pt x="76" y="360"/>
                </a:lnTo>
                <a:lnTo>
                  <a:pt x="129" y="376"/>
                </a:lnTo>
              </a:path>
            </a:pathLst>
          </a:custGeom>
          <a:solidFill>
            <a:schemeClr val="bg2">
              <a:alpha val="50195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 type="none" w="sm" len="sm"/>
                <a:tailEnd type="none" w="sm" len="sm"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1" name="Freeform 19"/>
          <p:cNvSpPr>
            <a:spLocks/>
          </p:cNvSpPr>
          <p:nvPr/>
        </p:nvSpPr>
        <p:spPr bwMode="auto">
          <a:xfrm>
            <a:off x="255588" y="654050"/>
            <a:ext cx="984250" cy="766763"/>
          </a:xfrm>
          <a:custGeom>
            <a:avLst/>
            <a:gdLst>
              <a:gd name="T0" fmla="*/ 0 w 620"/>
              <a:gd name="T1" fmla="*/ 2147483647 h 483"/>
              <a:gd name="T2" fmla="*/ 2147483647 w 620"/>
              <a:gd name="T3" fmla="*/ 2147483647 h 483"/>
              <a:gd name="T4" fmla="*/ 2147483647 w 620"/>
              <a:gd name="T5" fmla="*/ 2147483647 h 483"/>
              <a:gd name="T6" fmla="*/ 2147483647 w 620"/>
              <a:gd name="T7" fmla="*/ 0 h 483"/>
              <a:gd name="T8" fmla="*/ 2147483647 w 620"/>
              <a:gd name="T9" fmla="*/ 2147483647 h 483"/>
              <a:gd name="T10" fmla="*/ 2147483647 w 620"/>
              <a:gd name="T11" fmla="*/ 2147483647 h 483"/>
              <a:gd name="T12" fmla="*/ 2147483647 w 620"/>
              <a:gd name="T13" fmla="*/ 2147483647 h 483"/>
              <a:gd name="T14" fmla="*/ 2147483647 w 620"/>
              <a:gd name="T15" fmla="*/ 2147483647 h 483"/>
              <a:gd name="T16" fmla="*/ 2147483647 w 620"/>
              <a:gd name="T17" fmla="*/ 2147483647 h 483"/>
              <a:gd name="T18" fmla="*/ 2147483647 w 620"/>
              <a:gd name="T19" fmla="*/ 2147483647 h 483"/>
              <a:gd name="T20" fmla="*/ 2147483647 w 620"/>
              <a:gd name="T21" fmla="*/ 2147483647 h 483"/>
              <a:gd name="T22" fmla="*/ 0 w 620"/>
              <a:gd name="T23" fmla="*/ 2147483647 h 483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620" h="483">
                <a:moveTo>
                  <a:pt x="0" y="477"/>
                </a:moveTo>
                <a:lnTo>
                  <a:pt x="13" y="452"/>
                </a:lnTo>
                <a:lnTo>
                  <a:pt x="56" y="422"/>
                </a:lnTo>
                <a:lnTo>
                  <a:pt x="619" y="0"/>
                </a:lnTo>
                <a:lnTo>
                  <a:pt x="425" y="184"/>
                </a:lnTo>
                <a:lnTo>
                  <a:pt x="329" y="336"/>
                </a:lnTo>
                <a:lnTo>
                  <a:pt x="268" y="482"/>
                </a:lnTo>
                <a:lnTo>
                  <a:pt x="197" y="449"/>
                </a:lnTo>
                <a:lnTo>
                  <a:pt x="119" y="425"/>
                </a:lnTo>
                <a:lnTo>
                  <a:pt x="70" y="429"/>
                </a:lnTo>
                <a:lnTo>
                  <a:pt x="28" y="440"/>
                </a:lnTo>
                <a:lnTo>
                  <a:pt x="0" y="477"/>
                </a:lnTo>
              </a:path>
            </a:pathLst>
          </a:custGeom>
          <a:solidFill>
            <a:srgbClr val="FFFFFF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 type="none" w="sm" len="sm"/>
                <a:tailEnd type="none" w="sm" len="sm"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97" name="Rectangle 25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2286000"/>
            <a:ext cx="7772400" cy="1143000"/>
          </a:xfrm>
          <a:ln w="12700" cap="sq">
            <a:headEnd type="none" w="sm" len="sm"/>
            <a:tailEnd type="none" w="sm" len="sm"/>
          </a:ln>
        </p:spPr>
        <p:txBody>
          <a:bodyPr lIns="91440" tIns="45720" rIns="91440" bIns="45720"/>
          <a:lstStyle>
            <a:lvl1pPr>
              <a:defRPr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098" name="Rectangle 26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  <a:ln w="12700" cap="sq">
            <a:headEnd type="none" w="sm" len="sm"/>
            <a:tailEnd type="none" w="sm" len="sm"/>
          </a:ln>
        </p:spPr>
        <p:txBody>
          <a:bodyPr lIns="91440" tIns="45720" rIns="91440" bIns="45720"/>
          <a:lstStyle>
            <a:lvl1pPr marL="0" indent="0" algn="ctr">
              <a:buFontTx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22" name="Rectangle 22"/>
          <p:cNvSpPr>
            <a:spLocks noGrp="1" noChangeArrowheads="1"/>
          </p:cNvSpPr>
          <p:nvPr>
            <p:ph type="dt" sz="quarter" idx="10"/>
          </p:nvPr>
        </p:nvSpPr>
        <p:spPr>
          <a:xfrm>
            <a:off x="681038" y="6067425"/>
            <a:ext cx="2300287" cy="3937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" name="Rectangle 23"/>
          <p:cNvSpPr>
            <a:spLocks noGrp="1" noChangeArrowheads="1"/>
          </p:cNvSpPr>
          <p:nvPr>
            <p:ph type="ftr" sz="quarter" idx="11"/>
          </p:nvPr>
        </p:nvSpPr>
        <p:spPr>
          <a:xfrm>
            <a:off x="3108325" y="6067425"/>
            <a:ext cx="3124200" cy="3937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1292613"/>
      </p:ext>
    </p:extLst>
  </p:cSld>
  <p:clrMapOvr>
    <a:masterClrMapping/>
  </p:clrMapOvr>
  <p:transition>
    <p:split orient="vert" dir="in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075" y="857232"/>
            <a:ext cx="8077200" cy="641339"/>
          </a:xfrm>
        </p:spPr>
        <p:txBody>
          <a:bodyPr/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5300" y="1571612"/>
            <a:ext cx="8064500" cy="5000660"/>
          </a:xfrm>
        </p:spPr>
        <p:txBody>
          <a:bodyPr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4295775" y="71438"/>
            <a:ext cx="419100" cy="357187"/>
          </a:xfrm>
        </p:spPr>
        <p:txBody>
          <a:bodyPr/>
          <a:lstStyle>
            <a:lvl1pPr>
              <a:defRPr lang="en-US" sz="1400" b="1" kern="1200">
                <a:solidFill>
                  <a:srgbClr val="FFFF99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7D439FD0-B47E-4C7F-8F12-F2E51C1C8312}" type="slidenum">
              <a:rPr/>
              <a:pPr>
                <a:defRPr/>
              </a:pPr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677796045"/>
      </p:ext>
    </p:extLst>
  </p:cSld>
  <p:clrMapOvr>
    <a:masterClrMapping/>
  </p:clrMapOvr>
  <p:transition>
    <p:split orient="vert" dir="in"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jpeg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4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146050" y="0"/>
            <a:ext cx="8772525" cy="6726238"/>
            <a:chOff x="92" y="0"/>
            <a:chExt cx="5526" cy="4237"/>
          </a:xfrm>
        </p:grpSpPr>
        <p:grpSp>
          <p:nvGrpSpPr>
            <p:cNvPr id="1032" name="Group 3"/>
            <p:cNvGrpSpPr>
              <a:grpSpLocks/>
            </p:cNvGrpSpPr>
            <p:nvPr/>
          </p:nvGrpSpPr>
          <p:grpSpPr bwMode="auto">
            <a:xfrm>
              <a:off x="92" y="409"/>
              <a:ext cx="5526" cy="3828"/>
              <a:chOff x="92" y="409"/>
              <a:chExt cx="5526" cy="3828"/>
            </a:xfrm>
          </p:grpSpPr>
          <p:sp>
            <p:nvSpPr>
              <p:cNvPr id="1047" name="Freeform 4"/>
              <p:cNvSpPr>
                <a:spLocks/>
              </p:cNvSpPr>
              <p:nvPr/>
            </p:nvSpPr>
            <p:spPr bwMode="auto">
              <a:xfrm>
                <a:off x="92" y="409"/>
                <a:ext cx="5526" cy="3828"/>
              </a:xfrm>
              <a:custGeom>
                <a:avLst/>
                <a:gdLst>
                  <a:gd name="T0" fmla="*/ 684 w 5526"/>
                  <a:gd name="T1" fmla="*/ 3 h 3828"/>
                  <a:gd name="T2" fmla="*/ 708 w 5526"/>
                  <a:gd name="T3" fmla="*/ 2 h 3828"/>
                  <a:gd name="T4" fmla="*/ 5523 w 5526"/>
                  <a:gd name="T5" fmla="*/ 0 h 3828"/>
                  <a:gd name="T6" fmla="*/ 5525 w 5526"/>
                  <a:gd name="T7" fmla="*/ 3827 h 3828"/>
                  <a:gd name="T8" fmla="*/ 0 w 5526"/>
                  <a:gd name="T9" fmla="*/ 3827 h 3828"/>
                  <a:gd name="T10" fmla="*/ 7 w 5526"/>
                  <a:gd name="T11" fmla="*/ 577 h 3828"/>
                  <a:gd name="T12" fmla="*/ 9 w 5526"/>
                  <a:gd name="T13" fmla="*/ 544 h 3828"/>
                  <a:gd name="T14" fmla="*/ 14 w 5526"/>
                  <a:gd name="T15" fmla="*/ 516 h 3828"/>
                  <a:gd name="T16" fmla="*/ 22 w 5526"/>
                  <a:gd name="T17" fmla="*/ 490 h 3828"/>
                  <a:gd name="T18" fmla="*/ 35 w 5526"/>
                  <a:gd name="T19" fmla="*/ 470 h 3828"/>
                  <a:gd name="T20" fmla="*/ 51 w 5526"/>
                  <a:gd name="T21" fmla="*/ 456 h 3828"/>
                  <a:gd name="T22" fmla="*/ 64 w 5526"/>
                  <a:gd name="T23" fmla="*/ 446 h 3828"/>
                  <a:gd name="T24" fmla="*/ 594 w 5526"/>
                  <a:gd name="T25" fmla="*/ 52 h 3828"/>
                  <a:gd name="T26" fmla="*/ 630 w 5526"/>
                  <a:gd name="T27" fmla="*/ 26 h 3828"/>
                  <a:gd name="T28" fmla="*/ 654 w 5526"/>
                  <a:gd name="T29" fmla="*/ 9 h 3828"/>
                  <a:gd name="T30" fmla="*/ 684 w 5526"/>
                  <a:gd name="T31" fmla="*/ 3 h 3828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0" t="0" r="r" b="b"/>
                <a:pathLst>
                  <a:path w="5526" h="3828">
                    <a:moveTo>
                      <a:pt x="684" y="3"/>
                    </a:moveTo>
                    <a:lnTo>
                      <a:pt x="708" y="2"/>
                    </a:lnTo>
                    <a:lnTo>
                      <a:pt x="5523" y="0"/>
                    </a:lnTo>
                    <a:lnTo>
                      <a:pt x="5525" y="3827"/>
                    </a:lnTo>
                    <a:lnTo>
                      <a:pt x="0" y="3827"/>
                    </a:lnTo>
                    <a:lnTo>
                      <a:pt x="7" y="577"/>
                    </a:lnTo>
                    <a:lnTo>
                      <a:pt x="9" y="544"/>
                    </a:lnTo>
                    <a:lnTo>
                      <a:pt x="14" y="516"/>
                    </a:lnTo>
                    <a:lnTo>
                      <a:pt x="22" y="490"/>
                    </a:lnTo>
                    <a:lnTo>
                      <a:pt x="35" y="470"/>
                    </a:lnTo>
                    <a:lnTo>
                      <a:pt x="51" y="456"/>
                    </a:lnTo>
                    <a:lnTo>
                      <a:pt x="64" y="446"/>
                    </a:lnTo>
                    <a:lnTo>
                      <a:pt x="594" y="52"/>
                    </a:lnTo>
                    <a:lnTo>
                      <a:pt x="630" y="26"/>
                    </a:lnTo>
                    <a:lnTo>
                      <a:pt x="654" y="9"/>
                    </a:lnTo>
                    <a:lnTo>
                      <a:pt x="684" y="3"/>
                    </a:lnTo>
                  </a:path>
                </a:pathLst>
              </a:custGeom>
              <a:solidFill>
                <a:srgbClr val="FFFF99"/>
              </a:solidFill>
              <a:ln>
                <a:noFill/>
              </a:ln>
              <a:effectLst>
                <a:outerShdw dist="107763" dir="2700000" algn="ctr" rotWithShape="0">
                  <a:schemeClr val="bg2"/>
                </a:outerShdw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 type="none" w="sm" len="sm"/>
                    <a:tailEnd type="none" w="sm" len="sm"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1048" name="Group 5"/>
              <p:cNvGrpSpPr>
                <a:grpSpLocks/>
              </p:cNvGrpSpPr>
              <p:nvPr/>
            </p:nvGrpSpPr>
            <p:grpSpPr bwMode="auto">
              <a:xfrm>
                <a:off x="119" y="427"/>
                <a:ext cx="620" cy="565"/>
                <a:chOff x="119" y="427"/>
                <a:chExt cx="620" cy="565"/>
              </a:xfrm>
            </p:grpSpPr>
            <p:sp>
              <p:nvSpPr>
                <p:cNvPr id="1049" name="Freeform 6"/>
                <p:cNvSpPr>
                  <a:spLocks/>
                </p:cNvSpPr>
                <p:nvPr/>
              </p:nvSpPr>
              <p:spPr bwMode="auto">
                <a:xfrm>
                  <a:off x="127" y="459"/>
                  <a:ext cx="580" cy="533"/>
                </a:xfrm>
                <a:custGeom>
                  <a:avLst/>
                  <a:gdLst>
                    <a:gd name="T0" fmla="*/ 154 w 580"/>
                    <a:gd name="T1" fmla="*/ 440 h 533"/>
                    <a:gd name="T2" fmla="*/ 323 w 580"/>
                    <a:gd name="T3" fmla="*/ 493 h 533"/>
                    <a:gd name="T4" fmla="*/ 372 w 580"/>
                    <a:gd name="T5" fmla="*/ 517 h 533"/>
                    <a:gd name="T6" fmla="*/ 411 w 580"/>
                    <a:gd name="T7" fmla="*/ 532 h 533"/>
                    <a:gd name="T8" fmla="*/ 411 w 580"/>
                    <a:gd name="T9" fmla="*/ 497 h 533"/>
                    <a:gd name="T10" fmla="*/ 415 w 580"/>
                    <a:gd name="T11" fmla="*/ 440 h 533"/>
                    <a:gd name="T12" fmla="*/ 425 w 580"/>
                    <a:gd name="T13" fmla="*/ 395 h 533"/>
                    <a:gd name="T14" fmla="*/ 441 w 580"/>
                    <a:gd name="T15" fmla="*/ 326 h 533"/>
                    <a:gd name="T16" fmla="*/ 457 w 580"/>
                    <a:gd name="T17" fmla="*/ 276 h 533"/>
                    <a:gd name="T18" fmla="*/ 474 w 580"/>
                    <a:gd name="T19" fmla="*/ 240 h 533"/>
                    <a:gd name="T20" fmla="*/ 488 w 580"/>
                    <a:gd name="T21" fmla="*/ 190 h 533"/>
                    <a:gd name="T22" fmla="*/ 504 w 580"/>
                    <a:gd name="T23" fmla="*/ 149 h 533"/>
                    <a:gd name="T24" fmla="*/ 525 w 580"/>
                    <a:gd name="T25" fmla="*/ 102 h 533"/>
                    <a:gd name="T26" fmla="*/ 579 w 580"/>
                    <a:gd name="T27" fmla="*/ 0 h 533"/>
                    <a:gd name="T28" fmla="*/ 28 w 580"/>
                    <a:gd name="T29" fmla="*/ 398 h 533"/>
                    <a:gd name="T30" fmla="*/ 0 w 580"/>
                    <a:gd name="T31" fmla="*/ 420 h 533"/>
                    <a:gd name="T32" fmla="*/ 90 w 580"/>
                    <a:gd name="T33" fmla="*/ 423 h 533"/>
                    <a:gd name="T34" fmla="*/ 154 w 580"/>
                    <a:gd name="T35" fmla="*/ 440 h 533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</a:gdLst>
                  <a:ahLst/>
                  <a:cxnLst>
                    <a:cxn ang="T36">
                      <a:pos x="T0" y="T1"/>
                    </a:cxn>
                    <a:cxn ang="T37">
                      <a:pos x="T2" y="T3"/>
                    </a:cxn>
                    <a:cxn ang="T38">
                      <a:pos x="T4" y="T5"/>
                    </a:cxn>
                    <a:cxn ang="T39">
                      <a:pos x="T6" y="T7"/>
                    </a:cxn>
                    <a:cxn ang="T40">
                      <a:pos x="T8" y="T9"/>
                    </a:cxn>
                    <a:cxn ang="T41">
                      <a:pos x="T10" y="T11"/>
                    </a:cxn>
                    <a:cxn ang="T42">
                      <a:pos x="T12" y="T13"/>
                    </a:cxn>
                    <a:cxn ang="T43">
                      <a:pos x="T14" y="T15"/>
                    </a:cxn>
                    <a:cxn ang="T44">
                      <a:pos x="T16" y="T17"/>
                    </a:cxn>
                    <a:cxn ang="T45">
                      <a:pos x="T18" y="T19"/>
                    </a:cxn>
                    <a:cxn ang="T46">
                      <a:pos x="T20" y="T21"/>
                    </a:cxn>
                    <a:cxn ang="T47">
                      <a:pos x="T22" y="T23"/>
                    </a:cxn>
                    <a:cxn ang="T48">
                      <a:pos x="T24" y="T25"/>
                    </a:cxn>
                    <a:cxn ang="T49">
                      <a:pos x="T26" y="T27"/>
                    </a:cxn>
                    <a:cxn ang="T50">
                      <a:pos x="T28" y="T29"/>
                    </a:cxn>
                    <a:cxn ang="T51">
                      <a:pos x="T30" y="T31"/>
                    </a:cxn>
                    <a:cxn ang="T52">
                      <a:pos x="T32" y="T33"/>
                    </a:cxn>
                    <a:cxn ang="T53">
                      <a:pos x="T34" y="T35"/>
                    </a:cxn>
                  </a:cxnLst>
                  <a:rect l="0" t="0" r="r" b="b"/>
                  <a:pathLst>
                    <a:path w="580" h="533">
                      <a:moveTo>
                        <a:pt x="154" y="440"/>
                      </a:moveTo>
                      <a:lnTo>
                        <a:pt x="323" y="493"/>
                      </a:lnTo>
                      <a:lnTo>
                        <a:pt x="372" y="517"/>
                      </a:lnTo>
                      <a:lnTo>
                        <a:pt x="411" y="532"/>
                      </a:lnTo>
                      <a:lnTo>
                        <a:pt x="411" y="497"/>
                      </a:lnTo>
                      <a:lnTo>
                        <a:pt x="415" y="440"/>
                      </a:lnTo>
                      <a:lnTo>
                        <a:pt x="425" y="395"/>
                      </a:lnTo>
                      <a:lnTo>
                        <a:pt x="441" y="326"/>
                      </a:lnTo>
                      <a:lnTo>
                        <a:pt x="457" y="276"/>
                      </a:lnTo>
                      <a:lnTo>
                        <a:pt x="474" y="240"/>
                      </a:lnTo>
                      <a:lnTo>
                        <a:pt x="488" y="190"/>
                      </a:lnTo>
                      <a:lnTo>
                        <a:pt x="504" y="149"/>
                      </a:lnTo>
                      <a:lnTo>
                        <a:pt x="525" y="102"/>
                      </a:lnTo>
                      <a:lnTo>
                        <a:pt x="579" y="0"/>
                      </a:lnTo>
                      <a:lnTo>
                        <a:pt x="28" y="398"/>
                      </a:lnTo>
                      <a:lnTo>
                        <a:pt x="0" y="420"/>
                      </a:lnTo>
                      <a:lnTo>
                        <a:pt x="90" y="423"/>
                      </a:lnTo>
                      <a:lnTo>
                        <a:pt x="154" y="440"/>
                      </a:lnTo>
                    </a:path>
                  </a:pathLst>
                </a:custGeom>
                <a:solidFill>
                  <a:schemeClr val="bg2">
                    <a:alpha val="50195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 type="none" w="sm" len="sm"/>
                      <a:tailEnd type="none" w="sm" len="sm"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050" name="Freeform 7"/>
                <p:cNvSpPr>
                  <a:spLocks/>
                </p:cNvSpPr>
                <p:nvPr/>
              </p:nvSpPr>
              <p:spPr bwMode="auto">
                <a:xfrm>
                  <a:off x="119" y="427"/>
                  <a:ext cx="620" cy="473"/>
                </a:xfrm>
                <a:custGeom>
                  <a:avLst/>
                  <a:gdLst>
                    <a:gd name="T0" fmla="*/ 0 w 620"/>
                    <a:gd name="T1" fmla="*/ 472 h 473"/>
                    <a:gd name="T2" fmla="*/ 15 w 620"/>
                    <a:gd name="T3" fmla="*/ 445 h 473"/>
                    <a:gd name="T4" fmla="*/ 61 w 620"/>
                    <a:gd name="T5" fmla="*/ 411 h 473"/>
                    <a:gd name="T6" fmla="*/ 619 w 620"/>
                    <a:gd name="T7" fmla="*/ 0 h 473"/>
                    <a:gd name="T8" fmla="*/ 466 w 620"/>
                    <a:gd name="T9" fmla="*/ 153 h 473"/>
                    <a:gd name="T10" fmla="*/ 366 w 620"/>
                    <a:gd name="T11" fmla="*/ 315 h 473"/>
                    <a:gd name="T12" fmla="*/ 301 w 620"/>
                    <a:gd name="T13" fmla="*/ 467 h 473"/>
                    <a:gd name="T14" fmla="*/ 222 w 620"/>
                    <a:gd name="T15" fmla="*/ 435 h 473"/>
                    <a:gd name="T16" fmla="*/ 132 w 620"/>
                    <a:gd name="T17" fmla="*/ 413 h 473"/>
                    <a:gd name="T18" fmla="*/ 76 w 620"/>
                    <a:gd name="T19" fmla="*/ 420 h 473"/>
                    <a:gd name="T20" fmla="*/ 30 w 620"/>
                    <a:gd name="T21" fmla="*/ 432 h 473"/>
                    <a:gd name="T22" fmla="*/ 0 w 620"/>
                    <a:gd name="T23" fmla="*/ 472 h 473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0" t="0" r="r" b="b"/>
                  <a:pathLst>
                    <a:path w="620" h="473">
                      <a:moveTo>
                        <a:pt x="0" y="472"/>
                      </a:moveTo>
                      <a:lnTo>
                        <a:pt x="15" y="445"/>
                      </a:lnTo>
                      <a:lnTo>
                        <a:pt x="61" y="411"/>
                      </a:lnTo>
                      <a:lnTo>
                        <a:pt x="619" y="0"/>
                      </a:lnTo>
                      <a:lnTo>
                        <a:pt x="466" y="153"/>
                      </a:lnTo>
                      <a:lnTo>
                        <a:pt x="366" y="315"/>
                      </a:lnTo>
                      <a:lnTo>
                        <a:pt x="301" y="467"/>
                      </a:lnTo>
                      <a:lnTo>
                        <a:pt x="222" y="435"/>
                      </a:lnTo>
                      <a:lnTo>
                        <a:pt x="132" y="413"/>
                      </a:lnTo>
                      <a:lnTo>
                        <a:pt x="76" y="420"/>
                      </a:lnTo>
                      <a:lnTo>
                        <a:pt x="30" y="432"/>
                      </a:lnTo>
                      <a:lnTo>
                        <a:pt x="0" y="472"/>
                      </a:lnTo>
                    </a:path>
                  </a:pathLst>
                </a:custGeom>
                <a:solidFill>
                  <a:srgbClr val="FFFFFF">
                    <a:alpha val="50195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 type="none" w="sm" len="sm"/>
                      <a:tailEnd type="none" w="sm" len="sm"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  <p:grpSp>
          <p:nvGrpSpPr>
            <p:cNvPr id="1033" name="Group 8"/>
            <p:cNvGrpSpPr>
              <a:grpSpLocks/>
            </p:cNvGrpSpPr>
            <p:nvPr/>
          </p:nvGrpSpPr>
          <p:grpSpPr bwMode="auto">
            <a:xfrm>
              <a:off x="2050" y="0"/>
              <a:ext cx="1640" cy="623"/>
              <a:chOff x="2050" y="0"/>
              <a:chExt cx="1640" cy="623"/>
            </a:xfrm>
          </p:grpSpPr>
          <p:sp>
            <p:nvSpPr>
              <p:cNvPr id="1034" name="Rectangle 9"/>
              <p:cNvSpPr>
                <a:spLocks noChangeArrowheads="1"/>
              </p:cNvSpPr>
              <p:nvPr/>
            </p:nvSpPr>
            <p:spPr bwMode="auto">
              <a:xfrm>
                <a:off x="2050" y="344"/>
                <a:ext cx="1640" cy="72"/>
              </a:xfrm>
              <a:prstGeom prst="rect">
                <a:avLst/>
              </a:prstGeom>
              <a:gradFill rotWithShape="0">
                <a:gsLst>
                  <a:gs pos="0">
                    <a:srgbClr val="1C1C1C"/>
                  </a:gs>
                  <a:gs pos="100000">
                    <a:srgbClr val="FFFFFF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>
                  <a:latin typeface="Times New Roman" pitchFamily="18" charset="0"/>
                </a:endParaRPr>
              </a:p>
            </p:txBody>
          </p:sp>
          <p:sp>
            <p:nvSpPr>
              <p:cNvPr id="1035" name="Rectangle 10"/>
              <p:cNvSpPr>
                <a:spLocks noChangeArrowheads="1"/>
              </p:cNvSpPr>
              <p:nvPr/>
            </p:nvSpPr>
            <p:spPr bwMode="auto">
              <a:xfrm>
                <a:off x="2354" y="311"/>
                <a:ext cx="232" cy="33"/>
              </a:xfrm>
              <a:prstGeom prst="rect">
                <a:avLst/>
              </a:prstGeom>
              <a:gradFill rotWithShape="0">
                <a:gsLst>
                  <a:gs pos="0">
                    <a:srgbClr val="FFFFFF"/>
                  </a:gs>
                  <a:gs pos="50000">
                    <a:srgbClr val="1C1C1C"/>
                  </a:gs>
                  <a:gs pos="100000">
                    <a:srgbClr val="FFFFFF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>
                  <a:latin typeface="Times New Roman" pitchFamily="18" charset="0"/>
                </a:endParaRPr>
              </a:p>
            </p:txBody>
          </p:sp>
          <p:sp>
            <p:nvSpPr>
              <p:cNvPr id="1036" name="Rectangle 11"/>
              <p:cNvSpPr>
                <a:spLocks noChangeArrowheads="1"/>
              </p:cNvSpPr>
              <p:nvPr/>
            </p:nvSpPr>
            <p:spPr bwMode="auto">
              <a:xfrm>
                <a:off x="3113" y="306"/>
                <a:ext cx="232" cy="36"/>
              </a:xfrm>
              <a:prstGeom prst="rect">
                <a:avLst/>
              </a:prstGeom>
              <a:gradFill rotWithShape="0">
                <a:gsLst>
                  <a:gs pos="0">
                    <a:srgbClr val="FFFFFF"/>
                  </a:gs>
                  <a:gs pos="50000">
                    <a:srgbClr val="1C1C1C"/>
                  </a:gs>
                  <a:gs pos="100000">
                    <a:srgbClr val="FFFFFF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>
                  <a:latin typeface="Times New Roman" pitchFamily="18" charset="0"/>
                </a:endParaRPr>
              </a:p>
            </p:txBody>
          </p:sp>
          <p:sp>
            <p:nvSpPr>
              <p:cNvPr id="1037" name="Oval 12"/>
              <p:cNvSpPr>
                <a:spLocks noChangeArrowheads="1"/>
              </p:cNvSpPr>
              <p:nvPr/>
            </p:nvSpPr>
            <p:spPr bwMode="auto">
              <a:xfrm>
                <a:off x="2664" y="0"/>
                <a:ext cx="379" cy="370"/>
              </a:xfrm>
              <a:prstGeom prst="ellipse">
                <a:avLst/>
              </a:prstGeom>
              <a:gradFill rotWithShape="0">
                <a:gsLst>
                  <a:gs pos="0">
                    <a:srgbClr val="1C1C1C"/>
                  </a:gs>
                  <a:gs pos="50000">
                    <a:srgbClr val="FFFFFF"/>
                  </a:gs>
                  <a:gs pos="100000">
                    <a:srgbClr val="1C1C1C"/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>
                  <a:latin typeface="Times New Roman" pitchFamily="18" charset="0"/>
                </a:endParaRPr>
              </a:p>
            </p:txBody>
          </p:sp>
          <p:sp>
            <p:nvSpPr>
              <p:cNvPr id="1038" name="Oval 13"/>
              <p:cNvSpPr>
                <a:spLocks noChangeArrowheads="1"/>
              </p:cNvSpPr>
              <p:nvPr/>
            </p:nvSpPr>
            <p:spPr bwMode="auto">
              <a:xfrm>
                <a:off x="2682" y="13"/>
                <a:ext cx="344" cy="347"/>
              </a:xfrm>
              <a:prstGeom prst="ellipse">
                <a:avLst/>
              </a:prstGeom>
              <a:gradFill rotWithShape="0">
                <a:gsLst>
                  <a:gs pos="0">
                    <a:srgbClr val="FFFFFF"/>
                  </a:gs>
                  <a:gs pos="100000">
                    <a:srgbClr val="1C1C1C"/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>
                  <a:latin typeface="Times New Roman" pitchFamily="18" charset="0"/>
                </a:endParaRPr>
              </a:p>
            </p:txBody>
          </p:sp>
          <p:sp>
            <p:nvSpPr>
              <p:cNvPr id="1039" name="Freeform 14"/>
              <p:cNvSpPr>
                <a:spLocks/>
              </p:cNvSpPr>
              <p:nvPr/>
            </p:nvSpPr>
            <p:spPr bwMode="auto">
              <a:xfrm>
                <a:off x="2708" y="10"/>
                <a:ext cx="279" cy="82"/>
              </a:xfrm>
              <a:custGeom>
                <a:avLst/>
                <a:gdLst>
                  <a:gd name="T0" fmla="*/ 278 w 279"/>
                  <a:gd name="T1" fmla="*/ 65 h 82"/>
                  <a:gd name="T2" fmla="*/ 271 w 279"/>
                  <a:gd name="T3" fmla="*/ 49 h 82"/>
                  <a:gd name="T4" fmla="*/ 254 w 279"/>
                  <a:gd name="T5" fmla="*/ 32 h 82"/>
                  <a:gd name="T6" fmla="*/ 232 w 279"/>
                  <a:gd name="T7" fmla="*/ 20 h 82"/>
                  <a:gd name="T8" fmla="*/ 203 w 279"/>
                  <a:gd name="T9" fmla="*/ 7 h 82"/>
                  <a:gd name="T10" fmla="*/ 168 w 279"/>
                  <a:gd name="T11" fmla="*/ 0 h 82"/>
                  <a:gd name="T12" fmla="*/ 127 w 279"/>
                  <a:gd name="T13" fmla="*/ 0 h 82"/>
                  <a:gd name="T14" fmla="*/ 95 w 279"/>
                  <a:gd name="T15" fmla="*/ 3 h 82"/>
                  <a:gd name="T16" fmla="*/ 63 w 279"/>
                  <a:gd name="T17" fmla="*/ 14 h 82"/>
                  <a:gd name="T18" fmla="*/ 41 w 279"/>
                  <a:gd name="T19" fmla="*/ 29 h 82"/>
                  <a:gd name="T20" fmla="*/ 21 w 279"/>
                  <a:gd name="T21" fmla="*/ 43 h 82"/>
                  <a:gd name="T22" fmla="*/ 5 w 279"/>
                  <a:gd name="T23" fmla="*/ 62 h 82"/>
                  <a:gd name="T24" fmla="*/ 0 w 279"/>
                  <a:gd name="T25" fmla="*/ 71 h 82"/>
                  <a:gd name="T26" fmla="*/ 1 w 279"/>
                  <a:gd name="T27" fmla="*/ 81 h 82"/>
                  <a:gd name="T28" fmla="*/ 14 w 279"/>
                  <a:gd name="T29" fmla="*/ 62 h 82"/>
                  <a:gd name="T30" fmla="*/ 28 w 279"/>
                  <a:gd name="T31" fmla="*/ 51 h 82"/>
                  <a:gd name="T32" fmla="*/ 55 w 279"/>
                  <a:gd name="T33" fmla="*/ 33 h 82"/>
                  <a:gd name="T34" fmla="*/ 78 w 279"/>
                  <a:gd name="T35" fmla="*/ 23 h 82"/>
                  <a:gd name="T36" fmla="*/ 105 w 279"/>
                  <a:gd name="T37" fmla="*/ 14 h 82"/>
                  <a:gd name="T38" fmla="*/ 131 w 279"/>
                  <a:gd name="T39" fmla="*/ 11 h 82"/>
                  <a:gd name="T40" fmla="*/ 147 w 279"/>
                  <a:gd name="T41" fmla="*/ 11 h 82"/>
                  <a:gd name="T42" fmla="*/ 167 w 279"/>
                  <a:gd name="T43" fmla="*/ 13 h 82"/>
                  <a:gd name="T44" fmla="*/ 186 w 279"/>
                  <a:gd name="T45" fmla="*/ 14 h 82"/>
                  <a:gd name="T46" fmla="*/ 206 w 279"/>
                  <a:gd name="T47" fmla="*/ 20 h 82"/>
                  <a:gd name="T48" fmla="*/ 239 w 279"/>
                  <a:gd name="T49" fmla="*/ 35 h 82"/>
                  <a:gd name="T50" fmla="*/ 255 w 279"/>
                  <a:gd name="T51" fmla="*/ 49 h 82"/>
                  <a:gd name="T52" fmla="*/ 278 w 279"/>
                  <a:gd name="T53" fmla="*/ 65 h 82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0" t="0" r="r" b="b"/>
                <a:pathLst>
                  <a:path w="279" h="82">
                    <a:moveTo>
                      <a:pt x="278" y="65"/>
                    </a:moveTo>
                    <a:lnTo>
                      <a:pt x="271" y="49"/>
                    </a:lnTo>
                    <a:lnTo>
                      <a:pt x="254" y="32"/>
                    </a:lnTo>
                    <a:lnTo>
                      <a:pt x="232" y="20"/>
                    </a:lnTo>
                    <a:lnTo>
                      <a:pt x="203" y="7"/>
                    </a:lnTo>
                    <a:lnTo>
                      <a:pt x="168" y="0"/>
                    </a:lnTo>
                    <a:lnTo>
                      <a:pt x="127" y="0"/>
                    </a:lnTo>
                    <a:lnTo>
                      <a:pt x="95" y="3"/>
                    </a:lnTo>
                    <a:lnTo>
                      <a:pt x="63" y="14"/>
                    </a:lnTo>
                    <a:lnTo>
                      <a:pt x="41" y="29"/>
                    </a:lnTo>
                    <a:lnTo>
                      <a:pt x="21" y="43"/>
                    </a:lnTo>
                    <a:lnTo>
                      <a:pt x="5" y="62"/>
                    </a:lnTo>
                    <a:lnTo>
                      <a:pt x="0" y="71"/>
                    </a:lnTo>
                    <a:lnTo>
                      <a:pt x="1" y="81"/>
                    </a:lnTo>
                    <a:lnTo>
                      <a:pt x="14" y="62"/>
                    </a:lnTo>
                    <a:lnTo>
                      <a:pt x="28" y="51"/>
                    </a:lnTo>
                    <a:lnTo>
                      <a:pt x="55" y="33"/>
                    </a:lnTo>
                    <a:lnTo>
                      <a:pt x="78" y="23"/>
                    </a:lnTo>
                    <a:lnTo>
                      <a:pt x="105" y="14"/>
                    </a:lnTo>
                    <a:lnTo>
                      <a:pt x="131" y="11"/>
                    </a:lnTo>
                    <a:lnTo>
                      <a:pt x="147" y="11"/>
                    </a:lnTo>
                    <a:lnTo>
                      <a:pt x="167" y="13"/>
                    </a:lnTo>
                    <a:lnTo>
                      <a:pt x="186" y="14"/>
                    </a:lnTo>
                    <a:lnTo>
                      <a:pt x="206" y="20"/>
                    </a:lnTo>
                    <a:lnTo>
                      <a:pt x="239" y="35"/>
                    </a:lnTo>
                    <a:lnTo>
                      <a:pt x="255" y="49"/>
                    </a:lnTo>
                    <a:lnTo>
                      <a:pt x="278" y="65"/>
                    </a:ln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 type="none" w="sm" len="sm"/>
                    <a:tailEnd type="none" w="sm" len="sm"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40" name="Oval 15"/>
              <p:cNvSpPr>
                <a:spLocks noChangeArrowheads="1"/>
              </p:cNvSpPr>
              <p:nvPr/>
            </p:nvSpPr>
            <p:spPr bwMode="auto">
              <a:xfrm>
                <a:off x="2709" y="43"/>
                <a:ext cx="289" cy="281"/>
              </a:xfrm>
              <a:prstGeom prst="ellipse">
                <a:avLst/>
              </a:prstGeom>
              <a:gradFill rotWithShape="0">
                <a:gsLst>
                  <a:gs pos="0">
                    <a:srgbClr val="1C1C1C"/>
                  </a:gs>
                  <a:gs pos="50000">
                    <a:srgbClr val="FFFFFF"/>
                  </a:gs>
                  <a:gs pos="100000">
                    <a:srgbClr val="1C1C1C"/>
                  </a:gs>
                </a:gsLst>
                <a:lin ang="189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>
                  <a:latin typeface="Times New Roman" pitchFamily="18" charset="0"/>
                </a:endParaRPr>
              </a:p>
            </p:txBody>
          </p:sp>
          <p:sp>
            <p:nvSpPr>
              <p:cNvPr id="1041" name="Oval 16" descr="Walnut"/>
              <p:cNvSpPr>
                <a:spLocks noChangeArrowheads="1"/>
              </p:cNvSpPr>
              <p:nvPr/>
            </p:nvSpPr>
            <p:spPr bwMode="auto">
              <a:xfrm>
                <a:off x="2729" y="60"/>
                <a:ext cx="247" cy="238"/>
              </a:xfrm>
              <a:prstGeom prst="ellipse">
                <a:avLst/>
              </a:prstGeom>
              <a:blipFill dpi="0" rotWithShape="0">
                <a:blip r:embed="rId5"/>
                <a:srcRect/>
                <a:tile tx="0" ty="0" sx="100000" sy="100000" flip="none" algn="tl"/>
              </a:blip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>
                  <a:latin typeface="Times New Roman" pitchFamily="18" charset="0"/>
                </a:endParaRPr>
              </a:p>
            </p:txBody>
          </p:sp>
          <p:sp>
            <p:nvSpPr>
              <p:cNvPr id="1042" name="Freeform 17"/>
              <p:cNvSpPr>
                <a:spLocks/>
              </p:cNvSpPr>
              <p:nvPr/>
            </p:nvSpPr>
            <p:spPr bwMode="auto">
              <a:xfrm>
                <a:off x="2182" y="267"/>
                <a:ext cx="1358" cy="356"/>
              </a:xfrm>
              <a:custGeom>
                <a:avLst/>
                <a:gdLst>
                  <a:gd name="T0" fmla="*/ 10 w 1358"/>
                  <a:gd name="T1" fmla="*/ 345 h 356"/>
                  <a:gd name="T2" fmla="*/ 28 w 1358"/>
                  <a:gd name="T3" fmla="*/ 351 h 356"/>
                  <a:gd name="T4" fmla="*/ 1357 w 1358"/>
                  <a:gd name="T5" fmla="*/ 355 h 356"/>
                  <a:gd name="T6" fmla="*/ 1357 w 1358"/>
                  <a:gd name="T7" fmla="*/ 279 h 356"/>
                  <a:gd name="T8" fmla="*/ 1351 w 1358"/>
                  <a:gd name="T9" fmla="*/ 248 h 356"/>
                  <a:gd name="T10" fmla="*/ 1338 w 1358"/>
                  <a:gd name="T11" fmla="*/ 220 h 356"/>
                  <a:gd name="T12" fmla="*/ 1324 w 1358"/>
                  <a:gd name="T13" fmla="*/ 192 h 356"/>
                  <a:gd name="T14" fmla="*/ 1282 w 1358"/>
                  <a:gd name="T15" fmla="*/ 147 h 356"/>
                  <a:gd name="T16" fmla="*/ 1214 w 1358"/>
                  <a:gd name="T17" fmla="*/ 119 h 356"/>
                  <a:gd name="T18" fmla="*/ 1141 w 1358"/>
                  <a:gd name="T19" fmla="*/ 106 h 356"/>
                  <a:gd name="T20" fmla="*/ 1073 w 1358"/>
                  <a:gd name="T21" fmla="*/ 96 h 356"/>
                  <a:gd name="T22" fmla="*/ 996 w 1358"/>
                  <a:gd name="T23" fmla="*/ 87 h 356"/>
                  <a:gd name="T24" fmla="*/ 906 w 1358"/>
                  <a:gd name="T25" fmla="*/ 81 h 356"/>
                  <a:gd name="T26" fmla="*/ 782 w 1358"/>
                  <a:gd name="T27" fmla="*/ 69 h 356"/>
                  <a:gd name="T28" fmla="*/ 817 w 1358"/>
                  <a:gd name="T29" fmla="*/ 22 h 356"/>
                  <a:gd name="T30" fmla="*/ 823 w 1358"/>
                  <a:gd name="T31" fmla="*/ 2 h 356"/>
                  <a:gd name="T32" fmla="*/ 795 w 1358"/>
                  <a:gd name="T33" fmla="*/ 28 h 356"/>
                  <a:gd name="T34" fmla="*/ 779 w 1358"/>
                  <a:gd name="T35" fmla="*/ 41 h 356"/>
                  <a:gd name="T36" fmla="*/ 762 w 1358"/>
                  <a:gd name="T37" fmla="*/ 57 h 356"/>
                  <a:gd name="T38" fmla="*/ 746 w 1358"/>
                  <a:gd name="T39" fmla="*/ 62 h 356"/>
                  <a:gd name="T40" fmla="*/ 714 w 1358"/>
                  <a:gd name="T41" fmla="*/ 71 h 356"/>
                  <a:gd name="T42" fmla="*/ 661 w 1358"/>
                  <a:gd name="T43" fmla="*/ 72 h 356"/>
                  <a:gd name="T44" fmla="*/ 612 w 1358"/>
                  <a:gd name="T45" fmla="*/ 70 h 356"/>
                  <a:gd name="T46" fmla="*/ 587 w 1358"/>
                  <a:gd name="T47" fmla="*/ 57 h 356"/>
                  <a:gd name="T48" fmla="*/ 571 w 1358"/>
                  <a:gd name="T49" fmla="*/ 46 h 356"/>
                  <a:gd name="T50" fmla="*/ 548 w 1358"/>
                  <a:gd name="T51" fmla="*/ 28 h 356"/>
                  <a:gd name="T52" fmla="*/ 519 w 1358"/>
                  <a:gd name="T53" fmla="*/ 0 h 356"/>
                  <a:gd name="T54" fmla="*/ 527 w 1358"/>
                  <a:gd name="T55" fmla="*/ 24 h 356"/>
                  <a:gd name="T56" fmla="*/ 539 w 1358"/>
                  <a:gd name="T57" fmla="*/ 64 h 356"/>
                  <a:gd name="T58" fmla="*/ 525 w 1358"/>
                  <a:gd name="T59" fmla="*/ 72 h 356"/>
                  <a:gd name="T60" fmla="*/ 379 w 1358"/>
                  <a:gd name="T61" fmla="*/ 80 h 356"/>
                  <a:gd name="T62" fmla="*/ 259 w 1358"/>
                  <a:gd name="T63" fmla="*/ 96 h 356"/>
                  <a:gd name="T64" fmla="*/ 190 w 1358"/>
                  <a:gd name="T65" fmla="*/ 106 h 356"/>
                  <a:gd name="T66" fmla="*/ 123 w 1358"/>
                  <a:gd name="T67" fmla="*/ 119 h 356"/>
                  <a:gd name="T68" fmla="*/ 94 w 1358"/>
                  <a:gd name="T69" fmla="*/ 129 h 356"/>
                  <a:gd name="T70" fmla="*/ 72 w 1358"/>
                  <a:gd name="T71" fmla="*/ 144 h 356"/>
                  <a:gd name="T72" fmla="*/ 43 w 1358"/>
                  <a:gd name="T73" fmla="*/ 171 h 356"/>
                  <a:gd name="T74" fmla="*/ 24 w 1358"/>
                  <a:gd name="T75" fmla="*/ 202 h 356"/>
                  <a:gd name="T76" fmla="*/ 11 w 1358"/>
                  <a:gd name="T77" fmla="*/ 239 h 356"/>
                  <a:gd name="T78" fmla="*/ 4 w 1358"/>
                  <a:gd name="T79" fmla="*/ 267 h 356"/>
                  <a:gd name="T80" fmla="*/ 1 w 1358"/>
                  <a:gd name="T81" fmla="*/ 299 h 356"/>
                  <a:gd name="T82" fmla="*/ 0 w 1358"/>
                  <a:gd name="T83" fmla="*/ 320 h 356"/>
                  <a:gd name="T84" fmla="*/ 10 w 1358"/>
                  <a:gd name="T85" fmla="*/ 345 h 35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</a:gdLst>
                <a:ahLst/>
                <a:cxnLst>
                  <a:cxn ang="T86">
                    <a:pos x="T0" y="T1"/>
                  </a:cxn>
                  <a:cxn ang="T87">
                    <a:pos x="T2" y="T3"/>
                  </a:cxn>
                  <a:cxn ang="T88">
                    <a:pos x="T4" y="T5"/>
                  </a:cxn>
                  <a:cxn ang="T89">
                    <a:pos x="T6" y="T7"/>
                  </a:cxn>
                  <a:cxn ang="T90">
                    <a:pos x="T8" y="T9"/>
                  </a:cxn>
                  <a:cxn ang="T91">
                    <a:pos x="T10" y="T11"/>
                  </a:cxn>
                  <a:cxn ang="T92">
                    <a:pos x="T12" y="T13"/>
                  </a:cxn>
                  <a:cxn ang="T93">
                    <a:pos x="T14" y="T15"/>
                  </a:cxn>
                  <a:cxn ang="T94">
                    <a:pos x="T16" y="T17"/>
                  </a:cxn>
                  <a:cxn ang="T95">
                    <a:pos x="T18" y="T19"/>
                  </a:cxn>
                  <a:cxn ang="T96">
                    <a:pos x="T20" y="T21"/>
                  </a:cxn>
                  <a:cxn ang="T97">
                    <a:pos x="T22" y="T23"/>
                  </a:cxn>
                  <a:cxn ang="T98">
                    <a:pos x="T24" y="T25"/>
                  </a:cxn>
                  <a:cxn ang="T99">
                    <a:pos x="T26" y="T27"/>
                  </a:cxn>
                  <a:cxn ang="T100">
                    <a:pos x="T28" y="T29"/>
                  </a:cxn>
                  <a:cxn ang="T101">
                    <a:pos x="T30" y="T31"/>
                  </a:cxn>
                  <a:cxn ang="T102">
                    <a:pos x="T32" y="T33"/>
                  </a:cxn>
                  <a:cxn ang="T103">
                    <a:pos x="T34" y="T35"/>
                  </a:cxn>
                  <a:cxn ang="T104">
                    <a:pos x="T36" y="T37"/>
                  </a:cxn>
                  <a:cxn ang="T105">
                    <a:pos x="T38" y="T39"/>
                  </a:cxn>
                  <a:cxn ang="T106">
                    <a:pos x="T40" y="T41"/>
                  </a:cxn>
                  <a:cxn ang="T107">
                    <a:pos x="T42" y="T43"/>
                  </a:cxn>
                  <a:cxn ang="T108">
                    <a:pos x="T44" y="T45"/>
                  </a:cxn>
                  <a:cxn ang="T109">
                    <a:pos x="T46" y="T47"/>
                  </a:cxn>
                  <a:cxn ang="T110">
                    <a:pos x="T48" y="T49"/>
                  </a:cxn>
                  <a:cxn ang="T111">
                    <a:pos x="T50" y="T51"/>
                  </a:cxn>
                  <a:cxn ang="T112">
                    <a:pos x="T52" y="T53"/>
                  </a:cxn>
                  <a:cxn ang="T113">
                    <a:pos x="T54" y="T55"/>
                  </a:cxn>
                  <a:cxn ang="T114">
                    <a:pos x="T56" y="T57"/>
                  </a:cxn>
                  <a:cxn ang="T115">
                    <a:pos x="T58" y="T59"/>
                  </a:cxn>
                  <a:cxn ang="T116">
                    <a:pos x="T60" y="T61"/>
                  </a:cxn>
                  <a:cxn ang="T117">
                    <a:pos x="T62" y="T63"/>
                  </a:cxn>
                  <a:cxn ang="T118">
                    <a:pos x="T64" y="T65"/>
                  </a:cxn>
                  <a:cxn ang="T119">
                    <a:pos x="T66" y="T67"/>
                  </a:cxn>
                  <a:cxn ang="T120">
                    <a:pos x="T68" y="T69"/>
                  </a:cxn>
                  <a:cxn ang="T121">
                    <a:pos x="T70" y="T71"/>
                  </a:cxn>
                  <a:cxn ang="T122">
                    <a:pos x="T72" y="T73"/>
                  </a:cxn>
                  <a:cxn ang="T123">
                    <a:pos x="T74" y="T75"/>
                  </a:cxn>
                  <a:cxn ang="T124">
                    <a:pos x="T76" y="T77"/>
                  </a:cxn>
                  <a:cxn ang="T125">
                    <a:pos x="T78" y="T79"/>
                  </a:cxn>
                  <a:cxn ang="T126">
                    <a:pos x="T80" y="T81"/>
                  </a:cxn>
                  <a:cxn ang="T127">
                    <a:pos x="T82" y="T83"/>
                  </a:cxn>
                  <a:cxn ang="T128">
                    <a:pos x="T84" y="T85"/>
                  </a:cxn>
                </a:cxnLst>
                <a:rect l="0" t="0" r="r" b="b"/>
                <a:pathLst>
                  <a:path w="1358" h="356">
                    <a:moveTo>
                      <a:pt x="10" y="345"/>
                    </a:moveTo>
                    <a:lnTo>
                      <a:pt x="28" y="351"/>
                    </a:lnTo>
                    <a:lnTo>
                      <a:pt x="1357" y="355"/>
                    </a:lnTo>
                    <a:lnTo>
                      <a:pt x="1357" y="279"/>
                    </a:lnTo>
                    <a:lnTo>
                      <a:pt x="1351" y="248"/>
                    </a:lnTo>
                    <a:lnTo>
                      <a:pt x="1338" y="220"/>
                    </a:lnTo>
                    <a:lnTo>
                      <a:pt x="1324" y="192"/>
                    </a:lnTo>
                    <a:lnTo>
                      <a:pt x="1282" y="147"/>
                    </a:lnTo>
                    <a:lnTo>
                      <a:pt x="1214" y="119"/>
                    </a:lnTo>
                    <a:lnTo>
                      <a:pt x="1141" y="106"/>
                    </a:lnTo>
                    <a:lnTo>
                      <a:pt x="1073" y="96"/>
                    </a:lnTo>
                    <a:lnTo>
                      <a:pt x="996" y="87"/>
                    </a:lnTo>
                    <a:lnTo>
                      <a:pt x="906" y="81"/>
                    </a:lnTo>
                    <a:lnTo>
                      <a:pt x="782" y="69"/>
                    </a:lnTo>
                    <a:lnTo>
                      <a:pt x="817" y="22"/>
                    </a:lnTo>
                    <a:lnTo>
                      <a:pt x="823" y="2"/>
                    </a:lnTo>
                    <a:lnTo>
                      <a:pt x="795" y="28"/>
                    </a:lnTo>
                    <a:lnTo>
                      <a:pt x="779" y="41"/>
                    </a:lnTo>
                    <a:lnTo>
                      <a:pt x="762" y="57"/>
                    </a:lnTo>
                    <a:lnTo>
                      <a:pt x="746" y="62"/>
                    </a:lnTo>
                    <a:lnTo>
                      <a:pt x="714" y="71"/>
                    </a:lnTo>
                    <a:lnTo>
                      <a:pt x="661" y="72"/>
                    </a:lnTo>
                    <a:lnTo>
                      <a:pt x="612" y="70"/>
                    </a:lnTo>
                    <a:lnTo>
                      <a:pt x="587" y="57"/>
                    </a:lnTo>
                    <a:lnTo>
                      <a:pt x="571" y="46"/>
                    </a:lnTo>
                    <a:lnTo>
                      <a:pt x="548" y="28"/>
                    </a:lnTo>
                    <a:lnTo>
                      <a:pt x="519" y="0"/>
                    </a:lnTo>
                    <a:lnTo>
                      <a:pt x="527" y="24"/>
                    </a:lnTo>
                    <a:lnTo>
                      <a:pt x="539" y="64"/>
                    </a:lnTo>
                    <a:lnTo>
                      <a:pt x="525" y="72"/>
                    </a:lnTo>
                    <a:lnTo>
                      <a:pt x="379" y="80"/>
                    </a:lnTo>
                    <a:lnTo>
                      <a:pt x="259" y="96"/>
                    </a:lnTo>
                    <a:lnTo>
                      <a:pt x="190" y="106"/>
                    </a:lnTo>
                    <a:lnTo>
                      <a:pt x="123" y="119"/>
                    </a:lnTo>
                    <a:lnTo>
                      <a:pt x="94" y="129"/>
                    </a:lnTo>
                    <a:lnTo>
                      <a:pt x="72" y="144"/>
                    </a:lnTo>
                    <a:lnTo>
                      <a:pt x="43" y="171"/>
                    </a:lnTo>
                    <a:lnTo>
                      <a:pt x="24" y="202"/>
                    </a:lnTo>
                    <a:lnTo>
                      <a:pt x="11" y="239"/>
                    </a:lnTo>
                    <a:lnTo>
                      <a:pt x="4" y="267"/>
                    </a:lnTo>
                    <a:lnTo>
                      <a:pt x="1" y="299"/>
                    </a:lnTo>
                    <a:lnTo>
                      <a:pt x="0" y="320"/>
                    </a:lnTo>
                    <a:lnTo>
                      <a:pt x="10" y="345"/>
                    </a:lnTo>
                  </a:path>
                </a:pathLst>
              </a:custGeom>
              <a:gradFill rotWithShape="0">
                <a:gsLst>
                  <a:gs pos="0">
                    <a:srgbClr val="FFFFFF"/>
                  </a:gs>
                  <a:gs pos="100000">
                    <a:srgbClr val="1C1C1C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 type="none" w="sm" len="sm"/>
                    <a:tailEnd type="none" w="sm" len="sm"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43" name="Freeform 18"/>
              <p:cNvSpPr>
                <a:spLocks/>
              </p:cNvSpPr>
              <p:nvPr/>
            </p:nvSpPr>
            <p:spPr bwMode="auto">
              <a:xfrm>
                <a:off x="2213" y="308"/>
                <a:ext cx="536" cy="184"/>
              </a:xfrm>
              <a:custGeom>
                <a:avLst/>
                <a:gdLst>
                  <a:gd name="T0" fmla="*/ 0 w 536"/>
                  <a:gd name="T1" fmla="*/ 183 h 184"/>
                  <a:gd name="T2" fmla="*/ 7 w 536"/>
                  <a:gd name="T3" fmla="*/ 153 h 184"/>
                  <a:gd name="T4" fmla="*/ 17 w 536"/>
                  <a:gd name="T5" fmla="*/ 133 h 184"/>
                  <a:gd name="T6" fmla="*/ 49 w 536"/>
                  <a:gd name="T7" fmla="*/ 110 h 184"/>
                  <a:gd name="T8" fmla="*/ 105 w 536"/>
                  <a:gd name="T9" fmla="*/ 88 h 184"/>
                  <a:gd name="T10" fmla="*/ 147 w 536"/>
                  <a:gd name="T11" fmla="*/ 82 h 184"/>
                  <a:gd name="T12" fmla="*/ 182 w 536"/>
                  <a:gd name="T13" fmla="*/ 74 h 184"/>
                  <a:gd name="T14" fmla="*/ 237 w 536"/>
                  <a:gd name="T15" fmla="*/ 69 h 184"/>
                  <a:gd name="T16" fmla="*/ 279 w 536"/>
                  <a:gd name="T17" fmla="*/ 61 h 184"/>
                  <a:gd name="T18" fmla="*/ 320 w 536"/>
                  <a:gd name="T19" fmla="*/ 54 h 184"/>
                  <a:gd name="T20" fmla="*/ 359 w 536"/>
                  <a:gd name="T21" fmla="*/ 49 h 184"/>
                  <a:gd name="T22" fmla="*/ 405 w 536"/>
                  <a:gd name="T23" fmla="*/ 43 h 184"/>
                  <a:gd name="T24" fmla="*/ 473 w 536"/>
                  <a:gd name="T25" fmla="*/ 42 h 184"/>
                  <a:gd name="T26" fmla="*/ 470 w 536"/>
                  <a:gd name="T27" fmla="*/ 44 h 184"/>
                  <a:gd name="T28" fmla="*/ 506 w 536"/>
                  <a:gd name="T29" fmla="*/ 41 h 184"/>
                  <a:gd name="T30" fmla="*/ 518 w 536"/>
                  <a:gd name="T31" fmla="*/ 27 h 184"/>
                  <a:gd name="T32" fmla="*/ 513 w 536"/>
                  <a:gd name="T33" fmla="*/ 0 h 184"/>
                  <a:gd name="T34" fmla="*/ 533 w 536"/>
                  <a:gd name="T35" fmla="*/ 23 h 184"/>
                  <a:gd name="T36" fmla="*/ 535 w 536"/>
                  <a:gd name="T37" fmla="*/ 39 h 184"/>
                  <a:gd name="T38" fmla="*/ 513 w 536"/>
                  <a:gd name="T39" fmla="*/ 52 h 184"/>
                  <a:gd name="T40" fmla="*/ 470 w 536"/>
                  <a:gd name="T41" fmla="*/ 57 h 184"/>
                  <a:gd name="T42" fmla="*/ 399 w 536"/>
                  <a:gd name="T43" fmla="*/ 61 h 184"/>
                  <a:gd name="T44" fmla="*/ 323 w 536"/>
                  <a:gd name="T45" fmla="*/ 70 h 184"/>
                  <a:gd name="T46" fmla="*/ 263 w 536"/>
                  <a:gd name="T47" fmla="*/ 80 h 184"/>
                  <a:gd name="T48" fmla="*/ 193 w 536"/>
                  <a:gd name="T49" fmla="*/ 90 h 184"/>
                  <a:gd name="T50" fmla="*/ 135 w 536"/>
                  <a:gd name="T51" fmla="*/ 99 h 184"/>
                  <a:gd name="T52" fmla="*/ 92 w 536"/>
                  <a:gd name="T53" fmla="*/ 109 h 184"/>
                  <a:gd name="T54" fmla="*/ 56 w 536"/>
                  <a:gd name="T55" fmla="*/ 128 h 184"/>
                  <a:gd name="T56" fmla="*/ 30 w 536"/>
                  <a:gd name="T57" fmla="*/ 140 h 184"/>
                  <a:gd name="T58" fmla="*/ 15 w 536"/>
                  <a:gd name="T59" fmla="*/ 164 h 184"/>
                  <a:gd name="T60" fmla="*/ 0 w 536"/>
                  <a:gd name="T61" fmla="*/ 183 h 184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</a:gdLst>
                <a:ahLst/>
                <a:cxnLst>
                  <a:cxn ang="T62">
                    <a:pos x="T0" y="T1"/>
                  </a:cxn>
                  <a:cxn ang="T63">
                    <a:pos x="T2" y="T3"/>
                  </a:cxn>
                  <a:cxn ang="T64">
                    <a:pos x="T4" y="T5"/>
                  </a:cxn>
                  <a:cxn ang="T65">
                    <a:pos x="T6" y="T7"/>
                  </a:cxn>
                  <a:cxn ang="T66">
                    <a:pos x="T8" y="T9"/>
                  </a:cxn>
                  <a:cxn ang="T67">
                    <a:pos x="T10" y="T11"/>
                  </a:cxn>
                  <a:cxn ang="T68">
                    <a:pos x="T12" y="T13"/>
                  </a:cxn>
                  <a:cxn ang="T69">
                    <a:pos x="T14" y="T15"/>
                  </a:cxn>
                  <a:cxn ang="T70">
                    <a:pos x="T16" y="T17"/>
                  </a:cxn>
                  <a:cxn ang="T71">
                    <a:pos x="T18" y="T19"/>
                  </a:cxn>
                  <a:cxn ang="T72">
                    <a:pos x="T20" y="T21"/>
                  </a:cxn>
                  <a:cxn ang="T73">
                    <a:pos x="T22" y="T23"/>
                  </a:cxn>
                  <a:cxn ang="T74">
                    <a:pos x="T24" y="T25"/>
                  </a:cxn>
                  <a:cxn ang="T75">
                    <a:pos x="T26" y="T27"/>
                  </a:cxn>
                  <a:cxn ang="T76">
                    <a:pos x="T28" y="T29"/>
                  </a:cxn>
                  <a:cxn ang="T77">
                    <a:pos x="T30" y="T31"/>
                  </a:cxn>
                  <a:cxn ang="T78">
                    <a:pos x="T32" y="T33"/>
                  </a:cxn>
                  <a:cxn ang="T79">
                    <a:pos x="T34" y="T35"/>
                  </a:cxn>
                  <a:cxn ang="T80">
                    <a:pos x="T36" y="T37"/>
                  </a:cxn>
                  <a:cxn ang="T81">
                    <a:pos x="T38" y="T39"/>
                  </a:cxn>
                  <a:cxn ang="T82">
                    <a:pos x="T40" y="T41"/>
                  </a:cxn>
                  <a:cxn ang="T83">
                    <a:pos x="T42" y="T43"/>
                  </a:cxn>
                  <a:cxn ang="T84">
                    <a:pos x="T44" y="T45"/>
                  </a:cxn>
                  <a:cxn ang="T85">
                    <a:pos x="T46" y="T47"/>
                  </a:cxn>
                  <a:cxn ang="T86">
                    <a:pos x="T48" y="T49"/>
                  </a:cxn>
                  <a:cxn ang="T87">
                    <a:pos x="T50" y="T51"/>
                  </a:cxn>
                  <a:cxn ang="T88">
                    <a:pos x="T52" y="T53"/>
                  </a:cxn>
                  <a:cxn ang="T89">
                    <a:pos x="T54" y="T55"/>
                  </a:cxn>
                  <a:cxn ang="T90">
                    <a:pos x="T56" y="T57"/>
                  </a:cxn>
                  <a:cxn ang="T91">
                    <a:pos x="T58" y="T59"/>
                  </a:cxn>
                  <a:cxn ang="T92">
                    <a:pos x="T60" y="T61"/>
                  </a:cxn>
                </a:cxnLst>
                <a:rect l="0" t="0" r="r" b="b"/>
                <a:pathLst>
                  <a:path w="536" h="184">
                    <a:moveTo>
                      <a:pt x="0" y="183"/>
                    </a:moveTo>
                    <a:lnTo>
                      <a:pt x="7" y="153"/>
                    </a:lnTo>
                    <a:lnTo>
                      <a:pt x="17" y="133"/>
                    </a:lnTo>
                    <a:lnTo>
                      <a:pt x="49" y="110"/>
                    </a:lnTo>
                    <a:lnTo>
                      <a:pt x="105" y="88"/>
                    </a:lnTo>
                    <a:lnTo>
                      <a:pt x="147" y="82"/>
                    </a:lnTo>
                    <a:lnTo>
                      <a:pt x="182" y="74"/>
                    </a:lnTo>
                    <a:lnTo>
                      <a:pt x="237" y="69"/>
                    </a:lnTo>
                    <a:lnTo>
                      <a:pt x="279" y="61"/>
                    </a:lnTo>
                    <a:lnTo>
                      <a:pt x="320" y="54"/>
                    </a:lnTo>
                    <a:lnTo>
                      <a:pt x="359" y="49"/>
                    </a:lnTo>
                    <a:lnTo>
                      <a:pt x="405" y="43"/>
                    </a:lnTo>
                    <a:lnTo>
                      <a:pt x="473" y="42"/>
                    </a:lnTo>
                    <a:lnTo>
                      <a:pt x="470" y="44"/>
                    </a:lnTo>
                    <a:lnTo>
                      <a:pt x="506" y="41"/>
                    </a:lnTo>
                    <a:lnTo>
                      <a:pt x="518" y="27"/>
                    </a:lnTo>
                    <a:lnTo>
                      <a:pt x="513" y="0"/>
                    </a:lnTo>
                    <a:lnTo>
                      <a:pt x="533" y="23"/>
                    </a:lnTo>
                    <a:lnTo>
                      <a:pt x="535" y="39"/>
                    </a:lnTo>
                    <a:lnTo>
                      <a:pt x="513" y="52"/>
                    </a:lnTo>
                    <a:lnTo>
                      <a:pt x="470" y="57"/>
                    </a:lnTo>
                    <a:lnTo>
                      <a:pt x="399" y="61"/>
                    </a:lnTo>
                    <a:lnTo>
                      <a:pt x="323" y="70"/>
                    </a:lnTo>
                    <a:lnTo>
                      <a:pt x="263" y="80"/>
                    </a:lnTo>
                    <a:lnTo>
                      <a:pt x="193" y="90"/>
                    </a:lnTo>
                    <a:lnTo>
                      <a:pt x="135" y="99"/>
                    </a:lnTo>
                    <a:lnTo>
                      <a:pt x="92" y="109"/>
                    </a:lnTo>
                    <a:lnTo>
                      <a:pt x="56" y="128"/>
                    </a:lnTo>
                    <a:lnTo>
                      <a:pt x="30" y="140"/>
                    </a:lnTo>
                    <a:lnTo>
                      <a:pt x="15" y="164"/>
                    </a:lnTo>
                    <a:lnTo>
                      <a:pt x="0" y="183"/>
                    </a:ln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 type="none" w="sm" len="sm"/>
                    <a:tailEnd type="none" w="sm" len="sm"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44" name="Freeform 19"/>
              <p:cNvSpPr>
                <a:spLocks/>
              </p:cNvSpPr>
              <p:nvPr/>
            </p:nvSpPr>
            <p:spPr bwMode="auto">
              <a:xfrm>
                <a:off x="2197" y="574"/>
                <a:ext cx="1326" cy="40"/>
              </a:xfrm>
              <a:custGeom>
                <a:avLst/>
                <a:gdLst>
                  <a:gd name="T0" fmla="*/ 0 w 1326"/>
                  <a:gd name="T1" fmla="*/ 10 h 40"/>
                  <a:gd name="T2" fmla="*/ 17 w 1326"/>
                  <a:gd name="T3" fmla="*/ 30 h 40"/>
                  <a:gd name="T4" fmla="*/ 114 w 1326"/>
                  <a:gd name="T5" fmla="*/ 37 h 40"/>
                  <a:gd name="T6" fmla="*/ 381 w 1326"/>
                  <a:gd name="T7" fmla="*/ 36 h 40"/>
                  <a:gd name="T8" fmla="*/ 438 w 1326"/>
                  <a:gd name="T9" fmla="*/ 37 h 40"/>
                  <a:gd name="T10" fmla="*/ 480 w 1326"/>
                  <a:gd name="T11" fmla="*/ 38 h 40"/>
                  <a:gd name="T12" fmla="*/ 578 w 1326"/>
                  <a:gd name="T13" fmla="*/ 38 h 40"/>
                  <a:gd name="T14" fmla="*/ 686 w 1326"/>
                  <a:gd name="T15" fmla="*/ 36 h 40"/>
                  <a:gd name="T16" fmla="*/ 724 w 1326"/>
                  <a:gd name="T17" fmla="*/ 36 h 40"/>
                  <a:gd name="T18" fmla="*/ 819 w 1326"/>
                  <a:gd name="T19" fmla="*/ 38 h 40"/>
                  <a:gd name="T20" fmla="*/ 859 w 1326"/>
                  <a:gd name="T21" fmla="*/ 39 h 40"/>
                  <a:gd name="T22" fmla="*/ 888 w 1326"/>
                  <a:gd name="T23" fmla="*/ 38 h 40"/>
                  <a:gd name="T24" fmla="*/ 962 w 1326"/>
                  <a:gd name="T25" fmla="*/ 36 h 40"/>
                  <a:gd name="T26" fmla="*/ 1004 w 1326"/>
                  <a:gd name="T27" fmla="*/ 38 h 40"/>
                  <a:gd name="T28" fmla="*/ 1045 w 1326"/>
                  <a:gd name="T29" fmla="*/ 37 h 40"/>
                  <a:gd name="T30" fmla="*/ 1072 w 1326"/>
                  <a:gd name="T31" fmla="*/ 36 h 40"/>
                  <a:gd name="T32" fmla="*/ 1119 w 1326"/>
                  <a:gd name="T33" fmla="*/ 36 h 40"/>
                  <a:gd name="T34" fmla="*/ 1145 w 1326"/>
                  <a:gd name="T35" fmla="*/ 37 h 40"/>
                  <a:gd name="T36" fmla="*/ 1171 w 1326"/>
                  <a:gd name="T37" fmla="*/ 38 h 40"/>
                  <a:gd name="T38" fmla="*/ 1233 w 1326"/>
                  <a:gd name="T39" fmla="*/ 37 h 40"/>
                  <a:gd name="T40" fmla="*/ 1257 w 1326"/>
                  <a:gd name="T41" fmla="*/ 37 h 40"/>
                  <a:gd name="T42" fmla="*/ 1325 w 1326"/>
                  <a:gd name="T43" fmla="*/ 32 h 40"/>
                  <a:gd name="T44" fmla="*/ 1291 w 1326"/>
                  <a:gd name="T45" fmla="*/ 22 h 40"/>
                  <a:gd name="T46" fmla="*/ 1271 w 1326"/>
                  <a:gd name="T47" fmla="*/ 22 h 40"/>
                  <a:gd name="T48" fmla="*/ 1249 w 1326"/>
                  <a:gd name="T49" fmla="*/ 23 h 40"/>
                  <a:gd name="T50" fmla="*/ 1081 w 1326"/>
                  <a:gd name="T51" fmla="*/ 15 h 40"/>
                  <a:gd name="T52" fmla="*/ 1015 w 1326"/>
                  <a:gd name="T53" fmla="*/ 17 h 40"/>
                  <a:gd name="T54" fmla="*/ 943 w 1326"/>
                  <a:gd name="T55" fmla="*/ 21 h 40"/>
                  <a:gd name="T56" fmla="*/ 874 w 1326"/>
                  <a:gd name="T57" fmla="*/ 20 h 40"/>
                  <a:gd name="T58" fmla="*/ 819 w 1326"/>
                  <a:gd name="T59" fmla="*/ 18 h 40"/>
                  <a:gd name="T60" fmla="*/ 732 w 1326"/>
                  <a:gd name="T61" fmla="*/ 19 h 40"/>
                  <a:gd name="T62" fmla="*/ 683 w 1326"/>
                  <a:gd name="T63" fmla="*/ 20 h 40"/>
                  <a:gd name="T64" fmla="*/ 655 w 1326"/>
                  <a:gd name="T65" fmla="*/ 21 h 40"/>
                  <a:gd name="T66" fmla="*/ 605 w 1326"/>
                  <a:gd name="T67" fmla="*/ 22 h 40"/>
                  <a:gd name="T68" fmla="*/ 553 w 1326"/>
                  <a:gd name="T69" fmla="*/ 20 h 40"/>
                  <a:gd name="T70" fmla="*/ 524 w 1326"/>
                  <a:gd name="T71" fmla="*/ 19 h 40"/>
                  <a:gd name="T72" fmla="*/ 462 w 1326"/>
                  <a:gd name="T73" fmla="*/ 17 h 40"/>
                  <a:gd name="T74" fmla="*/ 436 w 1326"/>
                  <a:gd name="T75" fmla="*/ 18 h 40"/>
                  <a:gd name="T76" fmla="*/ 378 w 1326"/>
                  <a:gd name="T77" fmla="*/ 21 h 40"/>
                  <a:gd name="T78" fmla="*/ 340 w 1326"/>
                  <a:gd name="T79" fmla="*/ 23 h 40"/>
                  <a:gd name="T80" fmla="*/ 302 w 1326"/>
                  <a:gd name="T81" fmla="*/ 24 h 40"/>
                  <a:gd name="T82" fmla="*/ 258 w 1326"/>
                  <a:gd name="T83" fmla="*/ 22 h 40"/>
                  <a:gd name="T84" fmla="*/ 205 w 1326"/>
                  <a:gd name="T85" fmla="*/ 20 h 40"/>
                  <a:gd name="T86" fmla="*/ 147 w 1326"/>
                  <a:gd name="T87" fmla="*/ 23 h 40"/>
                  <a:gd name="T88" fmla="*/ 133 w 1326"/>
                  <a:gd name="T89" fmla="*/ 23 h 40"/>
                  <a:gd name="T90" fmla="*/ 82 w 1326"/>
                  <a:gd name="T91" fmla="*/ 20 h 40"/>
                  <a:gd name="T92" fmla="*/ 53 w 1326"/>
                  <a:gd name="T93" fmla="*/ 19 h 40"/>
                  <a:gd name="T94" fmla="*/ 38 w 1326"/>
                  <a:gd name="T95" fmla="*/ 20 h 40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</a:gdLst>
                <a:ahLst/>
                <a:cxnLst>
                  <a:cxn ang="T96">
                    <a:pos x="T0" y="T1"/>
                  </a:cxn>
                  <a:cxn ang="T97">
                    <a:pos x="T2" y="T3"/>
                  </a:cxn>
                  <a:cxn ang="T98">
                    <a:pos x="T4" y="T5"/>
                  </a:cxn>
                  <a:cxn ang="T99">
                    <a:pos x="T6" y="T7"/>
                  </a:cxn>
                  <a:cxn ang="T100">
                    <a:pos x="T8" y="T9"/>
                  </a:cxn>
                  <a:cxn ang="T101">
                    <a:pos x="T10" y="T11"/>
                  </a:cxn>
                  <a:cxn ang="T102">
                    <a:pos x="T12" y="T13"/>
                  </a:cxn>
                  <a:cxn ang="T103">
                    <a:pos x="T14" y="T15"/>
                  </a:cxn>
                  <a:cxn ang="T104">
                    <a:pos x="T16" y="T17"/>
                  </a:cxn>
                  <a:cxn ang="T105">
                    <a:pos x="T18" y="T19"/>
                  </a:cxn>
                  <a:cxn ang="T106">
                    <a:pos x="T20" y="T21"/>
                  </a:cxn>
                  <a:cxn ang="T107">
                    <a:pos x="T22" y="T23"/>
                  </a:cxn>
                  <a:cxn ang="T108">
                    <a:pos x="T24" y="T25"/>
                  </a:cxn>
                  <a:cxn ang="T109">
                    <a:pos x="T26" y="T27"/>
                  </a:cxn>
                  <a:cxn ang="T110">
                    <a:pos x="T28" y="T29"/>
                  </a:cxn>
                  <a:cxn ang="T111">
                    <a:pos x="T30" y="T31"/>
                  </a:cxn>
                  <a:cxn ang="T112">
                    <a:pos x="T32" y="T33"/>
                  </a:cxn>
                  <a:cxn ang="T113">
                    <a:pos x="T34" y="T35"/>
                  </a:cxn>
                  <a:cxn ang="T114">
                    <a:pos x="T36" y="T37"/>
                  </a:cxn>
                  <a:cxn ang="T115">
                    <a:pos x="T38" y="T39"/>
                  </a:cxn>
                  <a:cxn ang="T116">
                    <a:pos x="T40" y="T41"/>
                  </a:cxn>
                  <a:cxn ang="T117">
                    <a:pos x="T42" y="T43"/>
                  </a:cxn>
                  <a:cxn ang="T118">
                    <a:pos x="T44" y="T45"/>
                  </a:cxn>
                  <a:cxn ang="T119">
                    <a:pos x="T46" y="T47"/>
                  </a:cxn>
                  <a:cxn ang="T120">
                    <a:pos x="T48" y="T49"/>
                  </a:cxn>
                  <a:cxn ang="T121">
                    <a:pos x="T50" y="T51"/>
                  </a:cxn>
                  <a:cxn ang="T122">
                    <a:pos x="T52" y="T53"/>
                  </a:cxn>
                  <a:cxn ang="T123">
                    <a:pos x="T54" y="T55"/>
                  </a:cxn>
                  <a:cxn ang="T124">
                    <a:pos x="T56" y="T57"/>
                  </a:cxn>
                  <a:cxn ang="T125">
                    <a:pos x="T58" y="T59"/>
                  </a:cxn>
                  <a:cxn ang="T126">
                    <a:pos x="T60" y="T61"/>
                  </a:cxn>
                  <a:cxn ang="T127">
                    <a:pos x="T62" y="T63"/>
                  </a:cxn>
                  <a:cxn ang="T128">
                    <a:pos x="T64" y="T65"/>
                  </a:cxn>
                  <a:cxn ang="T129">
                    <a:pos x="T66" y="T67"/>
                  </a:cxn>
                  <a:cxn ang="T130">
                    <a:pos x="T68" y="T69"/>
                  </a:cxn>
                  <a:cxn ang="T131">
                    <a:pos x="T70" y="T71"/>
                  </a:cxn>
                  <a:cxn ang="T132">
                    <a:pos x="T72" y="T73"/>
                  </a:cxn>
                  <a:cxn ang="T133">
                    <a:pos x="T74" y="T75"/>
                  </a:cxn>
                  <a:cxn ang="T134">
                    <a:pos x="T76" y="T77"/>
                  </a:cxn>
                  <a:cxn ang="T135">
                    <a:pos x="T78" y="T79"/>
                  </a:cxn>
                  <a:cxn ang="T136">
                    <a:pos x="T80" y="T81"/>
                  </a:cxn>
                  <a:cxn ang="T137">
                    <a:pos x="T82" y="T83"/>
                  </a:cxn>
                  <a:cxn ang="T138">
                    <a:pos x="T84" y="T85"/>
                  </a:cxn>
                  <a:cxn ang="T139">
                    <a:pos x="T86" y="T87"/>
                  </a:cxn>
                  <a:cxn ang="T140">
                    <a:pos x="T88" y="T89"/>
                  </a:cxn>
                  <a:cxn ang="T141">
                    <a:pos x="T90" y="T91"/>
                  </a:cxn>
                  <a:cxn ang="T142">
                    <a:pos x="T92" y="T93"/>
                  </a:cxn>
                  <a:cxn ang="T143">
                    <a:pos x="T94" y="T95"/>
                  </a:cxn>
                </a:cxnLst>
                <a:rect l="0" t="0" r="r" b="b"/>
                <a:pathLst>
                  <a:path w="1326" h="40">
                    <a:moveTo>
                      <a:pt x="6" y="0"/>
                    </a:moveTo>
                    <a:lnTo>
                      <a:pt x="0" y="10"/>
                    </a:lnTo>
                    <a:lnTo>
                      <a:pt x="6" y="25"/>
                    </a:lnTo>
                    <a:lnTo>
                      <a:pt x="17" y="30"/>
                    </a:lnTo>
                    <a:lnTo>
                      <a:pt x="36" y="36"/>
                    </a:lnTo>
                    <a:lnTo>
                      <a:pt x="114" y="37"/>
                    </a:lnTo>
                    <a:lnTo>
                      <a:pt x="275" y="38"/>
                    </a:lnTo>
                    <a:lnTo>
                      <a:pt x="381" y="36"/>
                    </a:lnTo>
                    <a:lnTo>
                      <a:pt x="415" y="37"/>
                    </a:lnTo>
                    <a:lnTo>
                      <a:pt x="438" y="37"/>
                    </a:lnTo>
                    <a:lnTo>
                      <a:pt x="474" y="38"/>
                    </a:lnTo>
                    <a:lnTo>
                      <a:pt x="480" y="38"/>
                    </a:lnTo>
                    <a:lnTo>
                      <a:pt x="545" y="38"/>
                    </a:lnTo>
                    <a:lnTo>
                      <a:pt x="578" y="38"/>
                    </a:lnTo>
                    <a:lnTo>
                      <a:pt x="598" y="37"/>
                    </a:lnTo>
                    <a:lnTo>
                      <a:pt x="686" y="36"/>
                    </a:lnTo>
                    <a:lnTo>
                      <a:pt x="691" y="36"/>
                    </a:lnTo>
                    <a:lnTo>
                      <a:pt x="724" y="36"/>
                    </a:lnTo>
                    <a:lnTo>
                      <a:pt x="777" y="38"/>
                    </a:lnTo>
                    <a:lnTo>
                      <a:pt x="819" y="38"/>
                    </a:lnTo>
                    <a:lnTo>
                      <a:pt x="825" y="38"/>
                    </a:lnTo>
                    <a:lnTo>
                      <a:pt x="859" y="39"/>
                    </a:lnTo>
                    <a:lnTo>
                      <a:pt x="882" y="37"/>
                    </a:lnTo>
                    <a:lnTo>
                      <a:pt x="888" y="38"/>
                    </a:lnTo>
                    <a:lnTo>
                      <a:pt x="957" y="37"/>
                    </a:lnTo>
                    <a:lnTo>
                      <a:pt x="962" y="36"/>
                    </a:lnTo>
                    <a:lnTo>
                      <a:pt x="980" y="37"/>
                    </a:lnTo>
                    <a:lnTo>
                      <a:pt x="1004" y="38"/>
                    </a:lnTo>
                    <a:lnTo>
                      <a:pt x="1011" y="38"/>
                    </a:lnTo>
                    <a:lnTo>
                      <a:pt x="1045" y="37"/>
                    </a:lnTo>
                    <a:lnTo>
                      <a:pt x="1066" y="36"/>
                    </a:lnTo>
                    <a:lnTo>
                      <a:pt x="1072" y="36"/>
                    </a:lnTo>
                    <a:lnTo>
                      <a:pt x="1091" y="36"/>
                    </a:lnTo>
                    <a:lnTo>
                      <a:pt x="1119" y="36"/>
                    </a:lnTo>
                    <a:lnTo>
                      <a:pt x="1126" y="36"/>
                    </a:lnTo>
                    <a:lnTo>
                      <a:pt x="1145" y="37"/>
                    </a:lnTo>
                    <a:lnTo>
                      <a:pt x="1165" y="38"/>
                    </a:lnTo>
                    <a:lnTo>
                      <a:pt x="1171" y="38"/>
                    </a:lnTo>
                    <a:lnTo>
                      <a:pt x="1214" y="36"/>
                    </a:lnTo>
                    <a:lnTo>
                      <a:pt x="1233" y="37"/>
                    </a:lnTo>
                    <a:lnTo>
                      <a:pt x="1252" y="38"/>
                    </a:lnTo>
                    <a:lnTo>
                      <a:pt x="1257" y="37"/>
                    </a:lnTo>
                    <a:lnTo>
                      <a:pt x="1309" y="37"/>
                    </a:lnTo>
                    <a:lnTo>
                      <a:pt x="1325" y="32"/>
                    </a:lnTo>
                    <a:lnTo>
                      <a:pt x="1298" y="22"/>
                    </a:lnTo>
                    <a:lnTo>
                      <a:pt x="1291" y="22"/>
                    </a:lnTo>
                    <a:lnTo>
                      <a:pt x="1267" y="20"/>
                    </a:lnTo>
                    <a:lnTo>
                      <a:pt x="1271" y="22"/>
                    </a:lnTo>
                    <a:lnTo>
                      <a:pt x="1256" y="24"/>
                    </a:lnTo>
                    <a:lnTo>
                      <a:pt x="1249" y="23"/>
                    </a:lnTo>
                    <a:lnTo>
                      <a:pt x="1087" y="15"/>
                    </a:lnTo>
                    <a:lnTo>
                      <a:pt x="1081" y="15"/>
                    </a:lnTo>
                    <a:lnTo>
                      <a:pt x="1038" y="15"/>
                    </a:lnTo>
                    <a:lnTo>
                      <a:pt x="1015" y="17"/>
                    </a:lnTo>
                    <a:lnTo>
                      <a:pt x="978" y="19"/>
                    </a:lnTo>
                    <a:lnTo>
                      <a:pt x="943" y="21"/>
                    </a:lnTo>
                    <a:lnTo>
                      <a:pt x="904" y="21"/>
                    </a:lnTo>
                    <a:lnTo>
                      <a:pt x="874" y="20"/>
                    </a:lnTo>
                    <a:lnTo>
                      <a:pt x="869" y="20"/>
                    </a:lnTo>
                    <a:lnTo>
                      <a:pt x="819" y="18"/>
                    </a:lnTo>
                    <a:lnTo>
                      <a:pt x="752" y="18"/>
                    </a:lnTo>
                    <a:lnTo>
                      <a:pt x="732" y="19"/>
                    </a:lnTo>
                    <a:lnTo>
                      <a:pt x="709" y="20"/>
                    </a:lnTo>
                    <a:lnTo>
                      <a:pt x="683" y="20"/>
                    </a:lnTo>
                    <a:lnTo>
                      <a:pt x="678" y="20"/>
                    </a:lnTo>
                    <a:lnTo>
                      <a:pt x="655" y="21"/>
                    </a:lnTo>
                    <a:lnTo>
                      <a:pt x="610" y="22"/>
                    </a:lnTo>
                    <a:lnTo>
                      <a:pt x="605" y="22"/>
                    </a:lnTo>
                    <a:lnTo>
                      <a:pt x="584" y="22"/>
                    </a:lnTo>
                    <a:lnTo>
                      <a:pt x="553" y="20"/>
                    </a:lnTo>
                    <a:lnTo>
                      <a:pt x="530" y="19"/>
                    </a:lnTo>
                    <a:lnTo>
                      <a:pt x="524" y="19"/>
                    </a:lnTo>
                    <a:lnTo>
                      <a:pt x="496" y="17"/>
                    </a:lnTo>
                    <a:lnTo>
                      <a:pt x="462" y="17"/>
                    </a:lnTo>
                    <a:lnTo>
                      <a:pt x="457" y="17"/>
                    </a:lnTo>
                    <a:lnTo>
                      <a:pt x="436" y="18"/>
                    </a:lnTo>
                    <a:lnTo>
                      <a:pt x="404" y="20"/>
                    </a:lnTo>
                    <a:lnTo>
                      <a:pt x="378" y="21"/>
                    </a:lnTo>
                    <a:lnTo>
                      <a:pt x="373" y="21"/>
                    </a:lnTo>
                    <a:lnTo>
                      <a:pt x="340" y="23"/>
                    </a:lnTo>
                    <a:lnTo>
                      <a:pt x="335" y="23"/>
                    </a:lnTo>
                    <a:lnTo>
                      <a:pt x="302" y="24"/>
                    </a:lnTo>
                    <a:lnTo>
                      <a:pt x="283" y="24"/>
                    </a:lnTo>
                    <a:lnTo>
                      <a:pt x="258" y="22"/>
                    </a:lnTo>
                    <a:lnTo>
                      <a:pt x="239" y="20"/>
                    </a:lnTo>
                    <a:lnTo>
                      <a:pt x="205" y="20"/>
                    </a:lnTo>
                    <a:lnTo>
                      <a:pt x="179" y="21"/>
                    </a:lnTo>
                    <a:lnTo>
                      <a:pt x="147" y="23"/>
                    </a:lnTo>
                    <a:lnTo>
                      <a:pt x="141" y="23"/>
                    </a:lnTo>
                    <a:lnTo>
                      <a:pt x="133" y="23"/>
                    </a:lnTo>
                    <a:lnTo>
                      <a:pt x="99" y="21"/>
                    </a:lnTo>
                    <a:lnTo>
                      <a:pt x="82" y="20"/>
                    </a:lnTo>
                    <a:lnTo>
                      <a:pt x="59" y="19"/>
                    </a:lnTo>
                    <a:lnTo>
                      <a:pt x="53" y="19"/>
                    </a:lnTo>
                    <a:lnTo>
                      <a:pt x="48" y="19"/>
                    </a:lnTo>
                    <a:lnTo>
                      <a:pt x="38" y="20"/>
                    </a:lnTo>
                    <a:lnTo>
                      <a:pt x="6" y="0"/>
                    </a:lnTo>
                  </a:path>
                </a:pathLst>
              </a:custGeom>
              <a:solidFill>
                <a:srgbClr val="FFFF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 type="none" w="sm" len="sm"/>
                    <a:tailEnd type="none" w="sm" len="sm"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45" name="Freeform 20"/>
              <p:cNvSpPr>
                <a:spLocks/>
              </p:cNvSpPr>
              <p:nvPr/>
            </p:nvSpPr>
            <p:spPr bwMode="auto">
              <a:xfrm>
                <a:off x="2212" y="307"/>
                <a:ext cx="1300" cy="224"/>
              </a:xfrm>
              <a:custGeom>
                <a:avLst/>
                <a:gdLst>
                  <a:gd name="T0" fmla="*/ 73 w 1300"/>
                  <a:gd name="T1" fmla="*/ 142 h 224"/>
                  <a:gd name="T2" fmla="*/ 40 w 1300"/>
                  <a:gd name="T3" fmla="*/ 164 h 224"/>
                  <a:gd name="T4" fmla="*/ 5 w 1300"/>
                  <a:gd name="T5" fmla="*/ 178 h 224"/>
                  <a:gd name="T6" fmla="*/ 11 w 1300"/>
                  <a:gd name="T7" fmla="*/ 203 h 224"/>
                  <a:gd name="T8" fmla="*/ 54 w 1300"/>
                  <a:gd name="T9" fmla="*/ 212 h 224"/>
                  <a:gd name="T10" fmla="*/ 172 w 1300"/>
                  <a:gd name="T11" fmla="*/ 215 h 224"/>
                  <a:gd name="T12" fmla="*/ 420 w 1300"/>
                  <a:gd name="T13" fmla="*/ 210 h 224"/>
                  <a:gd name="T14" fmla="*/ 473 w 1300"/>
                  <a:gd name="T15" fmla="*/ 213 h 224"/>
                  <a:gd name="T16" fmla="*/ 512 w 1300"/>
                  <a:gd name="T17" fmla="*/ 218 h 224"/>
                  <a:gd name="T18" fmla="*/ 603 w 1300"/>
                  <a:gd name="T19" fmla="*/ 218 h 224"/>
                  <a:gd name="T20" fmla="*/ 703 w 1300"/>
                  <a:gd name="T21" fmla="*/ 210 h 224"/>
                  <a:gd name="T22" fmla="*/ 738 w 1300"/>
                  <a:gd name="T23" fmla="*/ 210 h 224"/>
                  <a:gd name="T24" fmla="*/ 827 w 1300"/>
                  <a:gd name="T25" fmla="*/ 219 h 224"/>
                  <a:gd name="T26" fmla="*/ 864 w 1300"/>
                  <a:gd name="T27" fmla="*/ 223 h 224"/>
                  <a:gd name="T28" fmla="*/ 891 w 1300"/>
                  <a:gd name="T29" fmla="*/ 218 h 224"/>
                  <a:gd name="T30" fmla="*/ 960 w 1300"/>
                  <a:gd name="T31" fmla="*/ 210 h 224"/>
                  <a:gd name="T32" fmla="*/ 999 w 1300"/>
                  <a:gd name="T33" fmla="*/ 218 h 224"/>
                  <a:gd name="T34" fmla="*/ 1037 w 1300"/>
                  <a:gd name="T35" fmla="*/ 213 h 224"/>
                  <a:gd name="T36" fmla="*/ 1062 w 1300"/>
                  <a:gd name="T37" fmla="*/ 210 h 224"/>
                  <a:gd name="T38" fmla="*/ 1105 w 1300"/>
                  <a:gd name="T39" fmla="*/ 210 h 224"/>
                  <a:gd name="T40" fmla="*/ 1129 w 1300"/>
                  <a:gd name="T41" fmla="*/ 215 h 224"/>
                  <a:gd name="T42" fmla="*/ 1154 w 1300"/>
                  <a:gd name="T43" fmla="*/ 219 h 224"/>
                  <a:gd name="T44" fmla="*/ 1211 w 1300"/>
                  <a:gd name="T45" fmla="*/ 213 h 224"/>
                  <a:gd name="T46" fmla="*/ 1233 w 1300"/>
                  <a:gd name="T47" fmla="*/ 215 h 224"/>
                  <a:gd name="T48" fmla="*/ 1299 w 1300"/>
                  <a:gd name="T49" fmla="*/ 212 h 224"/>
                  <a:gd name="T50" fmla="*/ 1283 w 1300"/>
                  <a:gd name="T51" fmla="*/ 169 h 224"/>
                  <a:gd name="T52" fmla="*/ 1246 w 1300"/>
                  <a:gd name="T53" fmla="*/ 140 h 224"/>
                  <a:gd name="T54" fmla="*/ 1226 w 1300"/>
                  <a:gd name="T55" fmla="*/ 145 h 224"/>
                  <a:gd name="T56" fmla="*/ 1119 w 1300"/>
                  <a:gd name="T57" fmla="*/ 117 h 224"/>
                  <a:gd name="T58" fmla="*/ 1070 w 1300"/>
                  <a:gd name="T59" fmla="*/ 103 h 224"/>
                  <a:gd name="T60" fmla="*/ 1008 w 1300"/>
                  <a:gd name="T61" fmla="*/ 113 h 224"/>
                  <a:gd name="T62" fmla="*/ 942 w 1300"/>
                  <a:gd name="T63" fmla="*/ 132 h 224"/>
                  <a:gd name="T64" fmla="*/ 878 w 1300"/>
                  <a:gd name="T65" fmla="*/ 126 h 224"/>
                  <a:gd name="T66" fmla="*/ 827 w 1300"/>
                  <a:gd name="T67" fmla="*/ 117 h 224"/>
                  <a:gd name="T68" fmla="*/ 761 w 1300"/>
                  <a:gd name="T69" fmla="*/ 99 h 224"/>
                  <a:gd name="T70" fmla="*/ 721 w 1300"/>
                  <a:gd name="T71" fmla="*/ 80 h 224"/>
                  <a:gd name="T72" fmla="*/ 695 w 1300"/>
                  <a:gd name="T73" fmla="*/ 38 h 224"/>
                  <a:gd name="T74" fmla="*/ 687 w 1300"/>
                  <a:gd name="T75" fmla="*/ 25 h 224"/>
                  <a:gd name="T76" fmla="*/ 614 w 1300"/>
                  <a:gd name="T77" fmla="*/ 25 h 224"/>
                  <a:gd name="T78" fmla="*/ 537 w 1300"/>
                  <a:gd name="T79" fmla="*/ 0 h 224"/>
                  <a:gd name="T80" fmla="*/ 575 w 1300"/>
                  <a:gd name="T81" fmla="*/ 51 h 224"/>
                  <a:gd name="T82" fmla="*/ 560 w 1300"/>
                  <a:gd name="T83" fmla="*/ 87 h 224"/>
                  <a:gd name="T84" fmla="*/ 503 w 1300"/>
                  <a:gd name="T85" fmla="*/ 96 h 224"/>
                  <a:gd name="T86" fmla="*/ 451 w 1300"/>
                  <a:gd name="T87" fmla="*/ 106 h 224"/>
                  <a:gd name="T88" fmla="*/ 389 w 1300"/>
                  <a:gd name="T89" fmla="*/ 129 h 224"/>
                  <a:gd name="T90" fmla="*/ 331 w 1300"/>
                  <a:gd name="T91" fmla="*/ 122 h 224"/>
                  <a:gd name="T92" fmla="*/ 288 w 1300"/>
                  <a:gd name="T93" fmla="*/ 128 h 224"/>
                  <a:gd name="T94" fmla="*/ 233 w 1300"/>
                  <a:gd name="T95" fmla="*/ 131 h 224"/>
                  <a:gd name="T96" fmla="*/ 197 w 1300"/>
                  <a:gd name="T97" fmla="*/ 142 h 224"/>
                  <a:gd name="T98" fmla="*/ 158 w 1300"/>
                  <a:gd name="T99" fmla="*/ 132 h 224"/>
                  <a:gd name="T100" fmla="*/ 118 w 1300"/>
                  <a:gd name="T101" fmla="*/ 134 h 224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</a:gdLst>
                <a:ahLst/>
                <a:cxnLst>
                  <a:cxn ang="T102">
                    <a:pos x="T0" y="T1"/>
                  </a:cxn>
                  <a:cxn ang="T103">
                    <a:pos x="T2" y="T3"/>
                  </a:cxn>
                  <a:cxn ang="T104">
                    <a:pos x="T4" y="T5"/>
                  </a:cxn>
                  <a:cxn ang="T105">
                    <a:pos x="T6" y="T7"/>
                  </a:cxn>
                  <a:cxn ang="T106">
                    <a:pos x="T8" y="T9"/>
                  </a:cxn>
                  <a:cxn ang="T107">
                    <a:pos x="T10" y="T11"/>
                  </a:cxn>
                  <a:cxn ang="T108">
                    <a:pos x="T12" y="T13"/>
                  </a:cxn>
                  <a:cxn ang="T109">
                    <a:pos x="T14" y="T15"/>
                  </a:cxn>
                  <a:cxn ang="T110">
                    <a:pos x="T16" y="T17"/>
                  </a:cxn>
                  <a:cxn ang="T111">
                    <a:pos x="T18" y="T19"/>
                  </a:cxn>
                  <a:cxn ang="T112">
                    <a:pos x="T20" y="T21"/>
                  </a:cxn>
                  <a:cxn ang="T113">
                    <a:pos x="T22" y="T23"/>
                  </a:cxn>
                  <a:cxn ang="T114">
                    <a:pos x="T24" y="T25"/>
                  </a:cxn>
                  <a:cxn ang="T115">
                    <a:pos x="T26" y="T27"/>
                  </a:cxn>
                  <a:cxn ang="T116">
                    <a:pos x="T28" y="T29"/>
                  </a:cxn>
                  <a:cxn ang="T117">
                    <a:pos x="T30" y="T31"/>
                  </a:cxn>
                  <a:cxn ang="T118">
                    <a:pos x="T32" y="T33"/>
                  </a:cxn>
                  <a:cxn ang="T119">
                    <a:pos x="T34" y="T35"/>
                  </a:cxn>
                  <a:cxn ang="T120">
                    <a:pos x="T36" y="T37"/>
                  </a:cxn>
                  <a:cxn ang="T121">
                    <a:pos x="T38" y="T39"/>
                  </a:cxn>
                  <a:cxn ang="T122">
                    <a:pos x="T40" y="T41"/>
                  </a:cxn>
                  <a:cxn ang="T123">
                    <a:pos x="T42" y="T43"/>
                  </a:cxn>
                  <a:cxn ang="T124">
                    <a:pos x="T44" y="T45"/>
                  </a:cxn>
                  <a:cxn ang="T125">
                    <a:pos x="T46" y="T47"/>
                  </a:cxn>
                  <a:cxn ang="T126">
                    <a:pos x="T48" y="T49"/>
                  </a:cxn>
                  <a:cxn ang="T127">
                    <a:pos x="T50" y="T51"/>
                  </a:cxn>
                  <a:cxn ang="T128">
                    <a:pos x="T52" y="T53"/>
                  </a:cxn>
                  <a:cxn ang="T129">
                    <a:pos x="T54" y="T55"/>
                  </a:cxn>
                  <a:cxn ang="T130">
                    <a:pos x="T56" y="T57"/>
                  </a:cxn>
                  <a:cxn ang="T131">
                    <a:pos x="T58" y="T59"/>
                  </a:cxn>
                  <a:cxn ang="T132">
                    <a:pos x="T60" y="T61"/>
                  </a:cxn>
                  <a:cxn ang="T133">
                    <a:pos x="T62" y="T63"/>
                  </a:cxn>
                  <a:cxn ang="T134">
                    <a:pos x="T64" y="T65"/>
                  </a:cxn>
                  <a:cxn ang="T135">
                    <a:pos x="T66" y="T67"/>
                  </a:cxn>
                  <a:cxn ang="T136">
                    <a:pos x="T68" y="T69"/>
                  </a:cxn>
                  <a:cxn ang="T137">
                    <a:pos x="T70" y="T71"/>
                  </a:cxn>
                  <a:cxn ang="T138">
                    <a:pos x="T72" y="T73"/>
                  </a:cxn>
                  <a:cxn ang="T139">
                    <a:pos x="T74" y="T75"/>
                  </a:cxn>
                  <a:cxn ang="T140">
                    <a:pos x="T76" y="T77"/>
                  </a:cxn>
                  <a:cxn ang="T141">
                    <a:pos x="T78" y="T79"/>
                  </a:cxn>
                  <a:cxn ang="T142">
                    <a:pos x="T80" y="T81"/>
                  </a:cxn>
                  <a:cxn ang="T143">
                    <a:pos x="T82" y="T83"/>
                  </a:cxn>
                  <a:cxn ang="T144">
                    <a:pos x="T84" y="T85"/>
                  </a:cxn>
                  <a:cxn ang="T145">
                    <a:pos x="T86" y="T87"/>
                  </a:cxn>
                  <a:cxn ang="T146">
                    <a:pos x="T88" y="T89"/>
                  </a:cxn>
                  <a:cxn ang="T147">
                    <a:pos x="T90" y="T91"/>
                  </a:cxn>
                  <a:cxn ang="T148">
                    <a:pos x="T92" y="T93"/>
                  </a:cxn>
                  <a:cxn ang="T149">
                    <a:pos x="T94" y="T95"/>
                  </a:cxn>
                  <a:cxn ang="T150">
                    <a:pos x="T96" y="T97"/>
                  </a:cxn>
                  <a:cxn ang="T151">
                    <a:pos x="T98" y="T99"/>
                  </a:cxn>
                  <a:cxn ang="T152">
                    <a:pos x="T100" y="T101"/>
                  </a:cxn>
                </a:cxnLst>
                <a:rect l="0" t="0" r="r" b="b"/>
                <a:pathLst>
                  <a:path w="1300" h="224">
                    <a:moveTo>
                      <a:pt x="97" y="143"/>
                    </a:moveTo>
                    <a:lnTo>
                      <a:pt x="73" y="142"/>
                    </a:lnTo>
                    <a:lnTo>
                      <a:pt x="54" y="157"/>
                    </a:lnTo>
                    <a:lnTo>
                      <a:pt x="40" y="164"/>
                    </a:lnTo>
                    <a:lnTo>
                      <a:pt x="18" y="174"/>
                    </a:lnTo>
                    <a:lnTo>
                      <a:pt x="5" y="178"/>
                    </a:lnTo>
                    <a:lnTo>
                      <a:pt x="0" y="190"/>
                    </a:lnTo>
                    <a:lnTo>
                      <a:pt x="11" y="203"/>
                    </a:lnTo>
                    <a:lnTo>
                      <a:pt x="26" y="218"/>
                    </a:lnTo>
                    <a:lnTo>
                      <a:pt x="54" y="212"/>
                    </a:lnTo>
                    <a:lnTo>
                      <a:pt x="100" y="210"/>
                    </a:lnTo>
                    <a:lnTo>
                      <a:pt x="172" y="215"/>
                    </a:lnTo>
                    <a:lnTo>
                      <a:pt x="322" y="218"/>
                    </a:lnTo>
                    <a:lnTo>
                      <a:pt x="420" y="210"/>
                    </a:lnTo>
                    <a:lnTo>
                      <a:pt x="452" y="215"/>
                    </a:lnTo>
                    <a:lnTo>
                      <a:pt x="473" y="213"/>
                    </a:lnTo>
                    <a:lnTo>
                      <a:pt x="506" y="218"/>
                    </a:lnTo>
                    <a:lnTo>
                      <a:pt x="512" y="218"/>
                    </a:lnTo>
                    <a:lnTo>
                      <a:pt x="573" y="219"/>
                    </a:lnTo>
                    <a:lnTo>
                      <a:pt x="603" y="218"/>
                    </a:lnTo>
                    <a:lnTo>
                      <a:pt x="621" y="213"/>
                    </a:lnTo>
                    <a:lnTo>
                      <a:pt x="703" y="210"/>
                    </a:lnTo>
                    <a:lnTo>
                      <a:pt x="708" y="210"/>
                    </a:lnTo>
                    <a:lnTo>
                      <a:pt x="738" y="210"/>
                    </a:lnTo>
                    <a:lnTo>
                      <a:pt x="788" y="218"/>
                    </a:lnTo>
                    <a:lnTo>
                      <a:pt x="827" y="219"/>
                    </a:lnTo>
                    <a:lnTo>
                      <a:pt x="832" y="219"/>
                    </a:lnTo>
                    <a:lnTo>
                      <a:pt x="864" y="223"/>
                    </a:lnTo>
                    <a:lnTo>
                      <a:pt x="885" y="215"/>
                    </a:lnTo>
                    <a:lnTo>
                      <a:pt x="891" y="218"/>
                    </a:lnTo>
                    <a:lnTo>
                      <a:pt x="955" y="213"/>
                    </a:lnTo>
                    <a:lnTo>
                      <a:pt x="960" y="210"/>
                    </a:lnTo>
                    <a:lnTo>
                      <a:pt x="976" y="215"/>
                    </a:lnTo>
                    <a:lnTo>
                      <a:pt x="999" y="218"/>
                    </a:lnTo>
                    <a:lnTo>
                      <a:pt x="1005" y="218"/>
                    </a:lnTo>
                    <a:lnTo>
                      <a:pt x="1037" y="213"/>
                    </a:lnTo>
                    <a:lnTo>
                      <a:pt x="1056" y="210"/>
                    </a:lnTo>
                    <a:lnTo>
                      <a:pt x="1062" y="210"/>
                    </a:lnTo>
                    <a:lnTo>
                      <a:pt x="1079" y="210"/>
                    </a:lnTo>
                    <a:lnTo>
                      <a:pt x="1105" y="210"/>
                    </a:lnTo>
                    <a:lnTo>
                      <a:pt x="1111" y="209"/>
                    </a:lnTo>
                    <a:lnTo>
                      <a:pt x="1129" y="215"/>
                    </a:lnTo>
                    <a:lnTo>
                      <a:pt x="1148" y="219"/>
                    </a:lnTo>
                    <a:lnTo>
                      <a:pt x="1154" y="219"/>
                    </a:lnTo>
                    <a:lnTo>
                      <a:pt x="1193" y="210"/>
                    </a:lnTo>
                    <a:lnTo>
                      <a:pt x="1211" y="213"/>
                    </a:lnTo>
                    <a:lnTo>
                      <a:pt x="1229" y="218"/>
                    </a:lnTo>
                    <a:lnTo>
                      <a:pt x="1233" y="215"/>
                    </a:lnTo>
                    <a:lnTo>
                      <a:pt x="1282" y="213"/>
                    </a:lnTo>
                    <a:lnTo>
                      <a:pt x="1299" y="212"/>
                    </a:lnTo>
                    <a:lnTo>
                      <a:pt x="1296" y="187"/>
                    </a:lnTo>
                    <a:lnTo>
                      <a:pt x="1283" y="169"/>
                    </a:lnTo>
                    <a:lnTo>
                      <a:pt x="1268" y="155"/>
                    </a:lnTo>
                    <a:lnTo>
                      <a:pt x="1246" y="140"/>
                    </a:lnTo>
                    <a:lnTo>
                      <a:pt x="1232" y="146"/>
                    </a:lnTo>
                    <a:lnTo>
                      <a:pt x="1226" y="145"/>
                    </a:lnTo>
                    <a:lnTo>
                      <a:pt x="1158" y="132"/>
                    </a:lnTo>
                    <a:lnTo>
                      <a:pt x="1119" y="117"/>
                    </a:lnTo>
                    <a:lnTo>
                      <a:pt x="1076" y="103"/>
                    </a:lnTo>
                    <a:lnTo>
                      <a:pt x="1070" y="103"/>
                    </a:lnTo>
                    <a:lnTo>
                      <a:pt x="1030" y="103"/>
                    </a:lnTo>
                    <a:lnTo>
                      <a:pt x="1008" y="113"/>
                    </a:lnTo>
                    <a:lnTo>
                      <a:pt x="974" y="122"/>
                    </a:lnTo>
                    <a:lnTo>
                      <a:pt x="942" y="132"/>
                    </a:lnTo>
                    <a:lnTo>
                      <a:pt x="905" y="131"/>
                    </a:lnTo>
                    <a:lnTo>
                      <a:pt x="878" y="126"/>
                    </a:lnTo>
                    <a:lnTo>
                      <a:pt x="873" y="126"/>
                    </a:lnTo>
                    <a:lnTo>
                      <a:pt x="827" y="117"/>
                    </a:lnTo>
                    <a:lnTo>
                      <a:pt x="787" y="103"/>
                    </a:lnTo>
                    <a:lnTo>
                      <a:pt x="761" y="99"/>
                    </a:lnTo>
                    <a:lnTo>
                      <a:pt x="743" y="85"/>
                    </a:lnTo>
                    <a:lnTo>
                      <a:pt x="721" y="80"/>
                    </a:lnTo>
                    <a:lnTo>
                      <a:pt x="702" y="67"/>
                    </a:lnTo>
                    <a:lnTo>
                      <a:pt x="695" y="38"/>
                    </a:lnTo>
                    <a:lnTo>
                      <a:pt x="718" y="16"/>
                    </a:lnTo>
                    <a:lnTo>
                      <a:pt x="687" y="25"/>
                    </a:lnTo>
                    <a:lnTo>
                      <a:pt x="645" y="24"/>
                    </a:lnTo>
                    <a:lnTo>
                      <a:pt x="614" y="25"/>
                    </a:lnTo>
                    <a:lnTo>
                      <a:pt x="575" y="16"/>
                    </a:lnTo>
                    <a:lnTo>
                      <a:pt x="537" y="0"/>
                    </a:lnTo>
                    <a:lnTo>
                      <a:pt x="566" y="29"/>
                    </a:lnTo>
                    <a:lnTo>
                      <a:pt x="575" y="51"/>
                    </a:lnTo>
                    <a:lnTo>
                      <a:pt x="573" y="68"/>
                    </a:lnTo>
                    <a:lnTo>
                      <a:pt x="560" y="87"/>
                    </a:lnTo>
                    <a:lnTo>
                      <a:pt x="531" y="97"/>
                    </a:lnTo>
                    <a:lnTo>
                      <a:pt x="503" y="96"/>
                    </a:lnTo>
                    <a:lnTo>
                      <a:pt x="477" y="100"/>
                    </a:lnTo>
                    <a:lnTo>
                      <a:pt x="451" y="106"/>
                    </a:lnTo>
                    <a:lnTo>
                      <a:pt x="413" y="122"/>
                    </a:lnTo>
                    <a:lnTo>
                      <a:pt x="389" y="129"/>
                    </a:lnTo>
                    <a:lnTo>
                      <a:pt x="361" y="119"/>
                    </a:lnTo>
                    <a:lnTo>
                      <a:pt x="331" y="122"/>
                    </a:lnTo>
                    <a:lnTo>
                      <a:pt x="306" y="135"/>
                    </a:lnTo>
                    <a:lnTo>
                      <a:pt x="288" y="128"/>
                    </a:lnTo>
                    <a:lnTo>
                      <a:pt x="261" y="134"/>
                    </a:lnTo>
                    <a:lnTo>
                      <a:pt x="233" y="131"/>
                    </a:lnTo>
                    <a:lnTo>
                      <a:pt x="203" y="142"/>
                    </a:lnTo>
                    <a:lnTo>
                      <a:pt x="197" y="142"/>
                    </a:lnTo>
                    <a:lnTo>
                      <a:pt x="187" y="140"/>
                    </a:lnTo>
                    <a:lnTo>
                      <a:pt x="158" y="132"/>
                    </a:lnTo>
                    <a:lnTo>
                      <a:pt x="143" y="126"/>
                    </a:lnTo>
                    <a:lnTo>
                      <a:pt x="118" y="134"/>
                    </a:lnTo>
                    <a:lnTo>
                      <a:pt x="97" y="143"/>
                    </a:lnTo>
                  </a:path>
                </a:pathLst>
              </a:custGeom>
              <a:gradFill rotWithShape="0">
                <a:gsLst>
                  <a:gs pos="0">
                    <a:srgbClr val="1C1C1C"/>
                  </a:gs>
                  <a:gs pos="100000">
                    <a:srgbClr val="FFFFFF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 type="none" w="sm" len="sm"/>
                    <a:tailEnd type="none" w="sm" len="sm"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46" name="Freeform 21"/>
              <p:cNvSpPr>
                <a:spLocks/>
              </p:cNvSpPr>
              <p:nvPr/>
            </p:nvSpPr>
            <p:spPr bwMode="auto">
              <a:xfrm>
                <a:off x="2931" y="310"/>
                <a:ext cx="559" cy="184"/>
              </a:xfrm>
              <a:custGeom>
                <a:avLst/>
                <a:gdLst>
                  <a:gd name="T0" fmla="*/ 558 w 559"/>
                  <a:gd name="T1" fmla="*/ 183 h 184"/>
                  <a:gd name="T2" fmla="*/ 550 w 559"/>
                  <a:gd name="T3" fmla="*/ 153 h 184"/>
                  <a:gd name="T4" fmla="*/ 539 w 559"/>
                  <a:gd name="T5" fmla="*/ 133 h 184"/>
                  <a:gd name="T6" fmla="*/ 505 w 559"/>
                  <a:gd name="T7" fmla="*/ 111 h 184"/>
                  <a:gd name="T8" fmla="*/ 447 w 559"/>
                  <a:gd name="T9" fmla="*/ 88 h 184"/>
                  <a:gd name="T10" fmla="*/ 404 w 559"/>
                  <a:gd name="T11" fmla="*/ 81 h 184"/>
                  <a:gd name="T12" fmla="*/ 367 w 559"/>
                  <a:gd name="T13" fmla="*/ 74 h 184"/>
                  <a:gd name="T14" fmla="*/ 310 w 559"/>
                  <a:gd name="T15" fmla="*/ 69 h 184"/>
                  <a:gd name="T16" fmla="*/ 265 w 559"/>
                  <a:gd name="T17" fmla="*/ 60 h 184"/>
                  <a:gd name="T18" fmla="*/ 224 w 559"/>
                  <a:gd name="T19" fmla="*/ 54 h 184"/>
                  <a:gd name="T20" fmla="*/ 182 w 559"/>
                  <a:gd name="T21" fmla="*/ 49 h 184"/>
                  <a:gd name="T22" fmla="*/ 134 w 559"/>
                  <a:gd name="T23" fmla="*/ 43 h 184"/>
                  <a:gd name="T24" fmla="*/ 64 w 559"/>
                  <a:gd name="T25" fmla="*/ 42 h 184"/>
                  <a:gd name="T26" fmla="*/ 66 w 559"/>
                  <a:gd name="T27" fmla="*/ 44 h 184"/>
                  <a:gd name="T28" fmla="*/ 29 w 559"/>
                  <a:gd name="T29" fmla="*/ 41 h 184"/>
                  <a:gd name="T30" fmla="*/ 17 w 559"/>
                  <a:gd name="T31" fmla="*/ 27 h 184"/>
                  <a:gd name="T32" fmla="*/ 21 w 559"/>
                  <a:gd name="T33" fmla="*/ 0 h 184"/>
                  <a:gd name="T34" fmla="*/ 1 w 559"/>
                  <a:gd name="T35" fmla="*/ 24 h 184"/>
                  <a:gd name="T36" fmla="*/ 0 w 559"/>
                  <a:gd name="T37" fmla="*/ 40 h 184"/>
                  <a:gd name="T38" fmla="*/ 21 w 559"/>
                  <a:gd name="T39" fmla="*/ 52 h 184"/>
                  <a:gd name="T40" fmla="*/ 66 w 559"/>
                  <a:gd name="T41" fmla="*/ 57 h 184"/>
                  <a:gd name="T42" fmla="*/ 140 w 559"/>
                  <a:gd name="T43" fmla="*/ 60 h 184"/>
                  <a:gd name="T44" fmla="*/ 220 w 559"/>
                  <a:gd name="T45" fmla="*/ 70 h 184"/>
                  <a:gd name="T46" fmla="*/ 283 w 559"/>
                  <a:gd name="T47" fmla="*/ 80 h 184"/>
                  <a:gd name="T48" fmla="*/ 356 w 559"/>
                  <a:gd name="T49" fmla="*/ 90 h 184"/>
                  <a:gd name="T50" fmla="*/ 417 w 559"/>
                  <a:gd name="T51" fmla="*/ 100 h 184"/>
                  <a:gd name="T52" fmla="*/ 461 w 559"/>
                  <a:gd name="T53" fmla="*/ 109 h 184"/>
                  <a:gd name="T54" fmla="*/ 498 w 559"/>
                  <a:gd name="T55" fmla="*/ 128 h 184"/>
                  <a:gd name="T56" fmla="*/ 525 w 559"/>
                  <a:gd name="T57" fmla="*/ 140 h 184"/>
                  <a:gd name="T58" fmla="*/ 541 w 559"/>
                  <a:gd name="T59" fmla="*/ 164 h 184"/>
                  <a:gd name="T60" fmla="*/ 558 w 559"/>
                  <a:gd name="T61" fmla="*/ 183 h 184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</a:gdLst>
                <a:ahLst/>
                <a:cxnLst>
                  <a:cxn ang="T62">
                    <a:pos x="T0" y="T1"/>
                  </a:cxn>
                  <a:cxn ang="T63">
                    <a:pos x="T2" y="T3"/>
                  </a:cxn>
                  <a:cxn ang="T64">
                    <a:pos x="T4" y="T5"/>
                  </a:cxn>
                  <a:cxn ang="T65">
                    <a:pos x="T6" y="T7"/>
                  </a:cxn>
                  <a:cxn ang="T66">
                    <a:pos x="T8" y="T9"/>
                  </a:cxn>
                  <a:cxn ang="T67">
                    <a:pos x="T10" y="T11"/>
                  </a:cxn>
                  <a:cxn ang="T68">
                    <a:pos x="T12" y="T13"/>
                  </a:cxn>
                  <a:cxn ang="T69">
                    <a:pos x="T14" y="T15"/>
                  </a:cxn>
                  <a:cxn ang="T70">
                    <a:pos x="T16" y="T17"/>
                  </a:cxn>
                  <a:cxn ang="T71">
                    <a:pos x="T18" y="T19"/>
                  </a:cxn>
                  <a:cxn ang="T72">
                    <a:pos x="T20" y="T21"/>
                  </a:cxn>
                  <a:cxn ang="T73">
                    <a:pos x="T22" y="T23"/>
                  </a:cxn>
                  <a:cxn ang="T74">
                    <a:pos x="T24" y="T25"/>
                  </a:cxn>
                  <a:cxn ang="T75">
                    <a:pos x="T26" y="T27"/>
                  </a:cxn>
                  <a:cxn ang="T76">
                    <a:pos x="T28" y="T29"/>
                  </a:cxn>
                  <a:cxn ang="T77">
                    <a:pos x="T30" y="T31"/>
                  </a:cxn>
                  <a:cxn ang="T78">
                    <a:pos x="T32" y="T33"/>
                  </a:cxn>
                  <a:cxn ang="T79">
                    <a:pos x="T34" y="T35"/>
                  </a:cxn>
                  <a:cxn ang="T80">
                    <a:pos x="T36" y="T37"/>
                  </a:cxn>
                  <a:cxn ang="T81">
                    <a:pos x="T38" y="T39"/>
                  </a:cxn>
                  <a:cxn ang="T82">
                    <a:pos x="T40" y="T41"/>
                  </a:cxn>
                  <a:cxn ang="T83">
                    <a:pos x="T42" y="T43"/>
                  </a:cxn>
                  <a:cxn ang="T84">
                    <a:pos x="T44" y="T45"/>
                  </a:cxn>
                  <a:cxn ang="T85">
                    <a:pos x="T46" y="T47"/>
                  </a:cxn>
                  <a:cxn ang="T86">
                    <a:pos x="T48" y="T49"/>
                  </a:cxn>
                  <a:cxn ang="T87">
                    <a:pos x="T50" y="T51"/>
                  </a:cxn>
                  <a:cxn ang="T88">
                    <a:pos x="T52" y="T53"/>
                  </a:cxn>
                  <a:cxn ang="T89">
                    <a:pos x="T54" y="T55"/>
                  </a:cxn>
                  <a:cxn ang="T90">
                    <a:pos x="T56" y="T57"/>
                  </a:cxn>
                  <a:cxn ang="T91">
                    <a:pos x="T58" y="T59"/>
                  </a:cxn>
                  <a:cxn ang="T92">
                    <a:pos x="T60" y="T61"/>
                  </a:cxn>
                </a:cxnLst>
                <a:rect l="0" t="0" r="r" b="b"/>
                <a:pathLst>
                  <a:path w="559" h="184">
                    <a:moveTo>
                      <a:pt x="558" y="183"/>
                    </a:moveTo>
                    <a:lnTo>
                      <a:pt x="550" y="153"/>
                    </a:lnTo>
                    <a:lnTo>
                      <a:pt x="539" y="133"/>
                    </a:lnTo>
                    <a:lnTo>
                      <a:pt x="505" y="111"/>
                    </a:lnTo>
                    <a:lnTo>
                      <a:pt x="447" y="88"/>
                    </a:lnTo>
                    <a:lnTo>
                      <a:pt x="404" y="81"/>
                    </a:lnTo>
                    <a:lnTo>
                      <a:pt x="367" y="74"/>
                    </a:lnTo>
                    <a:lnTo>
                      <a:pt x="310" y="69"/>
                    </a:lnTo>
                    <a:lnTo>
                      <a:pt x="265" y="60"/>
                    </a:lnTo>
                    <a:lnTo>
                      <a:pt x="224" y="54"/>
                    </a:lnTo>
                    <a:lnTo>
                      <a:pt x="182" y="49"/>
                    </a:lnTo>
                    <a:lnTo>
                      <a:pt x="134" y="43"/>
                    </a:lnTo>
                    <a:lnTo>
                      <a:pt x="64" y="42"/>
                    </a:lnTo>
                    <a:lnTo>
                      <a:pt x="66" y="44"/>
                    </a:lnTo>
                    <a:lnTo>
                      <a:pt x="29" y="41"/>
                    </a:lnTo>
                    <a:lnTo>
                      <a:pt x="17" y="27"/>
                    </a:lnTo>
                    <a:lnTo>
                      <a:pt x="21" y="0"/>
                    </a:lnTo>
                    <a:lnTo>
                      <a:pt x="1" y="24"/>
                    </a:lnTo>
                    <a:lnTo>
                      <a:pt x="0" y="40"/>
                    </a:lnTo>
                    <a:lnTo>
                      <a:pt x="21" y="52"/>
                    </a:lnTo>
                    <a:lnTo>
                      <a:pt x="66" y="57"/>
                    </a:lnTo>
                    <a:lnTo>
                      <a:pt x="140" y="60"/>
                    </a:lnTo>
                    <a:lnTo>
                      <a:pt x="220" y="70"/>
                    </a:lnTo>
                    <a:lnTo>
                      <a:pt x="283" y="80"/>
                    </a:lnTo>
                    <a:lnTo>
                      <a:pt x="356" y="90"/>
                    </a:lnTo>
                    <a:lnTo>
                      <a:pt x="417" y="100"/>
                    </a:lnTo>
                    <a:lnTo>
                      <a:pt x="461" y="109"/>
                    </a:lnTo>
                    <a:lnTo>
                      <a:pt x="498" y="128"/>
                    </a:lnTo>
                    <a:lnTo>
                      <a:pt x="525" y="140"/>
                    </a:lnTo>
                    <a:lnTo>
                      <a:pt x="541" y="164"/>
                    </a:lnTo>
                    <a:lnTo>
                      <a:pt x="558" y="183"/>
                    </a:ln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 type="none" w="sm" len="sm"/>
                    <a:tailEnd type="none" w="sm" len="sm"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</p:grpSp>
      <p:sp>
        <p:nvSpPr>
          <p:cNvPr id="1027" name="Rectangle 22"/>
          <p:cNvSpPr>
            <a:spLocks noGrp="1" noChangeArrowheads="1"/>
          </p:cNvSpPr>
          <p:nvPr>
            <p:ph type="title"/>
          </p:nvPr>
        </p:nvSpPr>
        <p:spPr bwMode="auto">
          <a:xfrm>
            <a:off x="473075" y="857250"/>
            <a:ext cx="8077200" cy="569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8" name="Rectangle 2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428750"/>
            <a:ext cx="8064500" cy="5000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074" name="Rectangle 2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214813" y="0"/>
            <a:ext cx="490537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 fontAlgn="auto">
              <a:spcBef>
                <a:spcPts val="0"/>
              </a:spcBef>
              <a:spcAft>
                <a:spcPts val="0"/>
              </a:spcAft>
              <a:defRPr sz="1400" b="1">
                <a:solidFill>
                  <a:srgbClr val="FFFF0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96C7612-101D-480B-82AA-42F369B85BF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030" name="TextBox 24"/>
          <p:cNvSpPr txBox="1">
            <a:spLocks noChangeArrowheads="1"/>
          </p:cNvSpPr>
          <p:nvPr/>
        </p:nvSpPr>
        <p:spPr bwMode="auto">
          <a:xfrm>
            <a:off x="4643438" y="96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r" eaLnBrk="1" hangingPunct="1">
              <a:defRPr/>
            </a:pPr>
            <a:r>
              <a:rPr lang="en-US" sz="1400" b="1">
                <a:solidFill>
                  <a:srgbClr val="FFFF99"/>
                </a:solidFill>
                <a:latin typeface="Times New Roman" pitchFamily="18" charset="0"/>
              </a:rPr>
              <a:t>Induction and Recursion</a:t>
            </a:r>
          </a:p>
        </p:txBody>
      </p:sp>
      <p:sp>
        <p:nvSpPr>
          <p:cNvPr id="1031" name="TextBox 25"/>
          <p:cNvSpPr txBox="1">
            <a:spLocks noChangeArrowheads="1"/>
          </p:cNvSpPr>
          <p:nvPr/>
        </p:nvSpPr>
        <p:spPr bwMode="auto">
          <a:xfrm>
            <a:off x="68263" y="120650"/>
            <a:ext cx="38608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defRPr/>
            </a:pPr>
            <a:r>
              <a:rPr lang="en-US" sz="1400" b="1" dirty="0">
                <a:solidFill>
                  <a:srgbClr val="FFFF99"/>
                </a:solidFill>
                <a:latin typeface="Times New Roman" pitchFamily="18" charset="0"/>
              </a:rPr>
              <a:t>ICS 253: Discrete Structures I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52" r:id="rId1"/>
    <p:sldLayoutId id="2147484153" r:id="rId2"/>
  </p:sldLayoutIdLst>
  <p:transition>
    <p:split orient="vert" dir="in"/>
  </p:transition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28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28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28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28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2800">
          <a:solidFill>
            <a:schemeClr val="tx2"/>
          </a:solidFill>
          <a:latin typeface="Times New Roman" pitchFamily="18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•"/>
        <a:defRPr kumimoji="1"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•"/>
        <a:defRPr kumimoji="1"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•"/>
        <a:defRPr kumimoji="1"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•"/>
        <a:defRPr kumimoji="1"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•"/>
        <a:defRPr kumimoji="1"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7" Type="http://schemas.openxmlformats.org/officeDocument/2006/relationships/image" Target="../media/image7.e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3.bin"/><Relationship Id="rId5" Type="http://schemas.openxmlformats.org/officeDocument/2006/relationships/image" Target="../media/image6.emf"/><Relationship Id="rId4" Type="http://schemas.openxmlformats.org/officeDocument/2006/relationships/oleObject" Target="../embeddings/oleObject2.bin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8.wmf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mhhe.com/rosen" TargetMode="Externa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11.wmf"/><Relationship Id="rId5" Type="http://schemas.openxmlformats.org/officeDocument/2006/relationships/oleObject" Target="../embeddings/oleObject6.bin"/><Relationship Id="rId4" Type="http://schemas.openxmlformats.org/officeDocument/2006/relationships/image" Target="../media/image10.wmf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4" Type="http://schemas.openxmlformats.org/officeDocument/2006/relationships/image" Target="../media/image12.wmf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5" Type="http://schemas.openxmlformats.org/officeDocument/2006/relationships/image" Target="../media/image13.wmf"/><Relationship Id="rId4" Type="http://schemas.openxmlformats.org/officeDocument/2006/relationships/oleObject" Target="../embeddings/oleObject8.bin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4" Type="http://schemas.openxmlformats.org/officeDocument/2006/relationships/image" Target="../media/image17.wmf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5.wm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ctrTitle" sz="quarter"/>
          </p:nvPr>
        </p:nvSpPr>
        <p:spPr>
          <a:xfrm>
            <a:off x="428625" y="3143250"/>
            <a:ext cx="8358188" cy="857250"/>
          </a:xfrm>
          <a:ln w="9525"/>
          <a:extLst>
            <a:ext uri="{91240B29-F687-4F45-9708-019B960494DF}">
              <a14:hiddenLine xmlns:a14="http://schemas.microsoft.com/office/drawing/2010/main" w="9525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/>
          <a:p>
            <a:pPr eaLnBrk="1" hangingPunct="1"/>
            <a:r>
              <a:rPr lang="en-US"/>
              <a:t>ICS 253: Discrete Structures I</a:t>
            </a:r>
          </a:p>
        </p:txBody>
      </p:sp>
      <p:sp>
        <p:nvSpPr>
          <p:cNvPr id="4099" name="Subtitle 2"/>
          <p:cNvSpPr>
            <a:spLocks noGrp="1"/>
          </p:cNvSpPr>
          <p:nvPr>
            <p:ph type="subTitle" sz="quarter" idx="1"/>
          </p:nvPr>
        </p:nvSpPr>
        <p:spPr>
          <a:xfrm>
            <a:off x="395288" y="4286250"/>
            <a:ext cx="8353425" cy="1500188"/>
          </a:xfrm>
          <a:ln w="9525"/>
          <a:extLst>
            <a:ext uri="{91240B29-F687-4F45-9708-019B960494DF}">
              <a14:hiddenLine xmlns:a14="http://schemas.microsoft.com/office/drawing/2010/main" w="9525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/>
          <a:p>
            <a:pPr eaLnBrk="1" hangingPunct="1"/>
            <a:r>
              <a:rPr lang="en-US" sz="4400"/>
              <a:t>Induction and Recursion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500188" y="2271713"/>
            <a:ext cx="6786562" cy="8001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cs typeface="+mn-cs"/>
              </a:rPr>
              <a:t>King Fahd University of Petroleum &amp; Minerals</a:t>
            </a:r>
          </a:p>
          <a:p>
            <a:pPr rtl="1" eaLnBrk="0" fontAlgn="auto" hangingPunct="0">
              <a:spcBef>
                <a:spcPct val="30000"/>
              </a:spcBef>
              <a:spcAft>
                <a:spcPts val="0"/>
              </a:spcAft>
              <a:defRPr/>
            </a:pPr>
            <a:r>
              <a:rPr 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cs typeface="+mn-cs"/>
              </a:rPr>
              <a:t>Information &amp; Computer Science Department</a:t>
            </a:r>
          </a:p>
        </p:txBody>
      </p:sp>
      <p:pic>
        <p:nvPicPr>
          <p:cNvPr id="4101" name="Picture 4" descr="KFUPM_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9063" y="1004888"/>
            <a:ext cx="1281112" cy="1281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split orient="vert" dir="in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>
          <a:xfrm>
            <a:off x="473075" y="857250"/>
            <a:ext cx="8077200" cy="641350"/>
          </a:xfrm>
        </p:spPr>
        <p:txBody>
          <a:bodyPr/>
          <a:lstStyle/>
          <a:p>
            <a:r>
              <a:rPr lang="en-US"/>
              <a:t>Examples</a:t>
            </a:r>
          </a:p>
        </p:txBody>
      </p:sp>
      <p:sp>
        <p:nvSpPr>
          <p:cNvPr id="13315" name="Content Placeholder 2"/>
          <p:cNvSpPr>
            <a:spLocks noGrp="1"/>
          </p:cNvSpPr>
          <p:nvPr>
            <p:ph idx="1"/>
          </p:nvPr>
        </p:nvSpPr>
        <p:spPr>
          <a:xfrm>
            <a:off x="495300" y="1571625"/>
            <a:ext cx="8064500" cy="5000625"/>
          </a:xfrm>
        </p:spPr>
        <p:txBody>
          <a:bodyPr/>
          <a:lstStyle/>
          <a:p>
            <a:r>
              <a:rPr lang="en-US"/>
              <a:t>Prove that </a:t>
            </a:r>
            <a:r>
              <a:rPr lang="en-US" i="1"/>
              <a:t>n</a:t>
            </a:r>
            <a:r>
              <a:rPr lang="en-US"/>
              <a:t> &lt; 2</a:t>
            </a:r>
            <a:r>
              <a:rPr lang="en-US" i="1" baseline="30000"/>
              <a:t>n</a:t>
            </a:r>
            <a:r>
              <a:rPr lang="en-US"/>
              <a:t> </a:t>
            </a:r>
            <a:r>
              <a:rPr lang="en-US">
                <a:sym typeface="Symbol" pitchFamily="18" charset="2"/>
              </a:rPr>
              <a:t></a:t>
            </a:r>
            <a:r>
              <a:rPr lang="en-US" i="1">
                <a:sym typeface="Symbol" pitchFamily="18" charset="2"/>
              </a:rPr>
              <a:t>n</a:t>
            </a:r>
          </a:p>
          <a:p>
            <a:pPr>
              <a:buFontTx/>
              <a:buNone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0A91487-A838-47C2-B39C-975FA57A7499}" type="slidenum">
              <a:rPr smtClean="0"/>
              <a:pPr>
                <a:defRPr/>
              </a:pPr>
              <a:t>10</a:t>
            </a:fld>
            <a:endParaRPr dirty="0"/>
          </a:p>
        </p:txBody>
      </p:sp>
    </p:spTree>
  </p:cSld>
  <p:clrMapOvr>
    <a:masterClrMapping/>
  </p:clrMapOvr>
  <p:transition>
    <p:split orient="vert" dir="in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>
          <a:xfrm>
            <a:off x="473075" y="857250"/>
            <a:ext cx="8077200" cy="641350"/>
          </a:xfrm>
        </p:spPr>
        <p:txBody>
          <a:bodyPr/>
          <a:lstStyle/>
          <a:p>
            <a:r>
              <a:rPr lang="en-US"/>
              <a:t>Examples</a:t>
            </a:r>
          </a:p>
        </p:txBody>
      </p:sp>
      <p:sp>
        <p:nvSpPr>
          <p:cNvPr id="14339" name="Content Placeholder 2"/>
          <p:cNvSpPr>
            <a:spLocks noGrp="1"/>
          </p:cNvSpPr>
          <p:nvPr>
            <p:ph idx="1"/>
          </p:nvPr>
        </p:nvSpPr>
        <p:spPr>
          <a:xfrm>
            <a:off x="495300" y="1571625"/>
            <a:ext cx="8064500" cy="5000625"/>
          </a:xfrm>
        </p:spPr>
        <p:txBody>
          <a:bodyPr/>
          <a:lstStyle/>
          <a:p>
            <a:r>
              <a:rPr lang="en-US"/>
              <a:t>Prove that 2</a:t>
            </a:r>
            <a:r>
              <a:rPr lang="en-US" i="1" baseline="30000"/>
              <a:t>n</a:t>
            </a:r>
            <a:r>
              <a:rPr lang="en-US"/>
              <a:t> &lt; </a:t>
            </a:r>
            <a:r>
              <a:rPr lang="en-US" i="1"/>
              <a:t>n</a:t>
            </a:r>
            <a:r>
              <a:rPr lang="en-US"/>
              <a:t>! for </a:t>
            </a:r>
            <a:r>
              <a:rPr lang="en-US" i="1"/>
              <a:t>n </a:t>
            </a:r>
            <a:r>
              <a:rPr lang="en-US">
                <a:sym typeface="Symbol" pitchFamily="18" charset="2"/>
              </a:rPr>
              <a:t> 4</a:t>
            </a: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EDFE7CD-44B5-40A0-BAB8-543A1E8E0BD4}" type="slidenum">
              <a:rPr smtClean="0"/>
              <a:pPr>
                <a:defRPr/>
              </a:pPr>
              <a:t>11</a:t>
            </a:fld>
            <a:endParaRPr dirty="0"/>
          </a:p>
        </p:txBody>
      </p:sp>
    </p:spTree>
  </p:cSld>
  <p:clrMapOvr>
    <a:masterClrMapping/>
  </p:clrMapOvr>
  <p:transition>
    <p:split orient="vert" dir="in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473075" y="857250"/>
            <a:ext cx="8077200" cy="641350"/>
          </a:xfrm>
        </p:spPr>
        <p:txBody>
          <a:bodyPr/>
          <a:lstStyle/>
          <a:p>
            <a:r>
              <a:rPr lang="en-US"/>
              <a:t>Examples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95300" y="1571625"/>
            <a:ext cx="8064500" cy="5000625"/>
          </a:xfrm>
        </p:spPr>
        <p:txBody>
          <a:bodyPr/>
          <a:lstStyle/>
          <a:p>
            <a:pPr marL="457200" indent="-457200"/>
            <a:r>
              <a:rPr lang="en-US">
                <a:sym typeface="Symbol" pitchFamily="18" charset="2"/>
              </a:rPr>
              <a:t>Prove that </a:t>
            </a:r>
            <a:r>
              <a:rPr lang="en-US" i="1">
                <a:sym typeface="Symbol" pitchFamily="18" charset="2"/>
              </a:rPr>
              <a:t>n</a:t>
            </a:r>
            <a:r>
              <a:rPr lang="en-US" baseline="30000">
                <a:sym typeface="Symbol" pitchFamily="18" charset="2"/>
              </a:rPr>
              <a:t>3</a:t>
            </a:r>
            <a:r>
              <a:rPr lang="en-US">
                <a:sym typeface="Symbol" pitchFamily="18" charset="2"/>
              </a:rPr>
              <a:t> – </a:t>
            </a:r>
            <a:r>
              <a:rPr lang="en-US" i="1">
                <a:sym typeface="Symbol" pitchFamily="18" charset="2"/>
              </a:rPr>
              <a:t>n</a:t>
            </a:r>
            <a:r>
              <a:rPr lang="en-US">
                <a:sym typeface="Symbol" pitchFamily="18" charset="2"/>
              </a:rPr>
              <a:t> is divisible by 3 </a:t>
            </a:r>
            <a:r>
              <a:rPr lang="en-US" i="1">
                <a:sym typeface="Symbol" pitchFamily="18" charset="2"/>
              </a:rPr>
              <a:t>n</a:t>
            </a:r>
            <a:r>
              <a:rPr lang="en-US">
                <a:sym typeface="Symbol" pitchFamily="18" charset="2"/>
              </a:rPr>
              <a:t> </a:t>
            </a:r>
            <a:r>
              <a:rPr lang="en-US" i="1">
                <a:sym typeface="Symbol" pitchFamily="18" charset="2"/>
              </a:rPr>
              <a:t>Z</a:t>
            </a:r>
            <a:r>
              <a:rPr lang="en-US" baseline="30000">
                <a:sym typeface="Symbol" pitchFamily="18" charset="2"/>
              </a:rPr>
              <a:t>+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367F08A-660C-4DB7-A419-AC1B7403DB9D}" type="slidenum">
              <a:rPr smtClean="0"/>
              <a:pPr>
                <a:defRPr/>
              </a:pPr>
              <a:t>12</a:t>
            </a:fld>
            <a:endParaRPr dirty="0"/>
          </a:p>
        </p:txBody>
      </p:sp>
    </p:spTree>
  </p:cSld>
  <p:clrMapOvr>
    <a:masterClrMapping/>
  </p:clrMapOvr>
  <p:transition>
    <p:split orient="vert" dir="in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>
          <a:xfrm>
            <a:off x="473075" y="857250"/>
            <a:ext cx="8077200" cy="641350"/>
          </a:xfrm>
        </p:spPr>
        <p:txBody>
          <a:bodyPr/>
          <a:lstStyle/>
          <a:p>
            <a:r>
              <a:rPr lang="en-US"/>
              <a:t>Examples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5300" y="1571625"/>
            <a:ext cx="8064500" cy="5000625"/>
          </a:xfrm>
        </p:spPr>
        <p:txBody>
          <a:bodyPr/>
          <a:lstStyle/>
          <a:p>
            <a:pPr marL="457200" indent="-457200">
              <a:defRPr/>
            </a:pPr>
            <a:r>
              <a:rPr lang="en-US" dirty="0"/>
              <a:t>Use mathematical induction to show that</a:t>
            </a:r>
          </a:p>
          <a:p>
            <a:pPr marL="457200" indent="-457200">
              <a:buFontTx/>
              <a:buNone/>
              <a:defRPr/>
            </a:pPr>
            <a:r>
              <a:rPr lang="en-US" dirty="0"/>
              <a:t>	                                               n=0,1,2,…</a:t>
            </a:r>
          </a:p>
          <a:p>
            <a:pPr marL="457200" indent="-457200">
              <a:buFontTx/>
              <a:buNone/>
              <a:defRPr/>
            </a:pPr>
            <a:endParaRPr lang="en-US" dirty="0"/>
          </a:p>
          <a:p>
            <a:pPr marL="457200" indent="-457200">
              <a:buFontTx/>
              <a:buNone/>
              <a:defRPr/>
            </a:pPr>
            <a:r>
              <a:rPr lang="en-US" dirty="0"/>
              <a:t>		where                             </a:t>
            </a:r>
          </a:p>
          <a:p>
            <a:pPr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F324349-9891-4078-986D-10941D97965B}" type="slidenum">
              <a:rPr smtClean="0"/>
              <a:pPr>
                <a:defRPr/>
              </a:pPr>
              <a:t>13</a:t>
            </a:fld>
            <a:endParaRPr dirty="0"/>
          </a:p>
        </p:txBody>
      </p:sp>
      <p:graphicFrame>
        <p:nvGraphicFramePr>
          <p:cNvPr id="16389" name="Object 2"/>
          <p:cNvGraphicFramePr>
            <a:graphicFrameLocks noChangeAspect="1"/>
          </p:cNvGraphicFramePr>
          <p:nvPr/>
        </p:nvGraphicFramePr>
        <p:xfrm>
          <a:off x="2987675" y="1978025"/>
          <a:ext cx="2222500" cy="1111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5" name="Equation" r:id="rId4" imgW="1000176" imgH="466606" progId="Equation.3">
                  <p:embed/>
                </p:oleObj>
              </mc:Choice>
              <mc:Fallback>
                <p:oleObj name="Equation" r:id="rId4" imgW="1000176" imgH="466606" progId="Equation.3">
                  <p:embed/>
                  <p:pic>
                    <p:nvPicPr>
                      <p:cNvPr id="16389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87675" y="1978025"/>
                        <a:ext cx="2222500" cy="11112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390" name="Object 3"/>
          <p:cNvGraphicFramePr>
            <a:graphicFrameLocks noChangeAspect="1"/>
          </p:cNvGraphicFramePr>
          <p:nvPr/>
        </p:nvGraphicFramePr>
        <p:xfrm>
          <a:off x="2555875" y="3068638"/>
          <a:ext cx="3994150" cy="11160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6" name="Equation" r:id="rId6" imgW="1828800" imgH="466606" progId="Equation.3">
                  <p:embed/>
                </p:oleObj>
              </mc:Choice>
              <mc:Fallback>
                <p:oleObj name="Equation" r:id="rId6" imgW="1828800" imgH="466606" progId="Equation.3">
                  <p:embed/>
                  <p:pic>
                    <p:nvPicPr>
                      <p:cNvPr id="1639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55875" y="3068638"/>
                        <a:ext cx="3994150" cy="11160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>
    <p:split orient="vert" dir="in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>
          <a:xfrm>
            <a:off x="473075" y="857250"/>
            <a:ext cx="8077200" cy="641350"/>
          </a:xfrm>
        </p:spPr>
        <p:txBody>
          <a:bodyPr/>
          <a:lstStyle/>
          <a:p>
            <a:r>
              <a:rPr lang="en-US"/>
              <a:t>Examples</a:t>
            </a:r>
          </a:p>
        </p:txBody>
      </p:sp>
      <p:sp>
        <p:nvSpPr>
          <p:cNvPr id="17411" name="Content Placeholder 2"/>
          <p:cNvSpPr>
            <a:spLocks noGrp="1"/>
          </p:cNvSpPr>
          <p:nvPr>
            <p:ph idx="1"/>
          </p:nvPr>
        </p:nvSpPr>
        <p:spPr>
          <a:xfrm>
            <a:off x="495300" y="1571625"/>
            <a:ext cx="8064500" cy="5000625"/>
          </a:xfrm>
        </p:spPr>
        <p:txBody>
          <a:bodyPr/>
          <a:lstStyle/>
          <a:p>
            <a:r>
              <a:rPr lang="en-US"/>
              <a:t>Use mathematical induction to show that if S is a finite set with n elements where n is a nonnegative integer, then S has 2</a:t>
            </a:r>
            <a:r>
              <a:rPr lang="en-US" baseline="30000"/>
              <a:t>n</a:t>
            </a:r>
            <a:r>
              <a:rPr lang="en-US"/>
              <a:t> subsets.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020FD47-E3B6-472F-88D2-AD809BE32653}" type="slidenum">
              <a:rPr smtClean="0"/>
              <a:pPr>
                <a:defRPr/>
              </a:pPr>
              <a:t>14</a:t>
            </a:fld>
            <a:endParaRPr dirty="0"/>
          </a:p>
        </p:txBody>
      </p:sp>
    </p:spTree>
  </p:cSld>
  <p:clrMapOvr>
    <a:masterClrMapping/>
  </p:clrMapOvr>
  <p:transition>
    <p:split orient="vert" dir="in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/>
          </p:nvPr>
        </p:nvSpPr>
        <p:spPr>
          <a:xfrm>
            <a:off x="473075" y="857250"/>
            <a:ext cx="8077200" cy="641350"/>
          </a:xfrm>
        </p:spPr>
        <p:txBody>
          <a:bodyPr/>
          <a:lstStyle/>
          <a:p>
            <a:r>
              <a:rPr lang="en-US"/>
              <a:t>Examples</a:t>
            </a:r>
          </a:p>
        </p:txBody>
      </p:sp>
      <p:sp>
        <p:nvSpPr>
          <p:cNvPr id="18435" name="Content Placeholder 2"/>
          <p:cNvSpPr>
            <a:spLocks noGrp="1"/>
          </p:cNvSpPr>
          <p:nvPr>
            <p:ph idx="1"/>
          </p:nvPr>
        </p:nvSpPr>
        <p:spPr>
          <a:xfrm>
            <a:off x="250825" y="1412875"/>
            <a:ext cx="8497888" cy="5000625"/>
          </a:xfrm>
        </p:spPr>
        <p:txBody>
          <a:bodyPr/>
          <a:lstStyle/>
          <a:p>
            <a:r>
              <a:rPr lang="en-US"/>
              <a:t>Use mathematical induction to prove the following generalization of one of De Morgan's</a:t>
            </a:r>
          </a:p>
          <a:p>
            <a:pPr>
              <a:buFontTx/>
              <a:buNone/>
            </a:pPr>
            <a:endParaRPr lang="en-US" sz="900"/>
          </a:p>
          <a:p>
            <a:pPr>
              <a:buFontTx/>
              <a:buNone/>
            </a:pPr>
            <a:r>
              <a:rPr lang="en-US" sz="900"/>
              <a:t> </a:t>
            </a:r>
            <a:r>
              <a:rPr lang="en-US"/>
              <a:t>   laws:                    whenever A</a:t>
            </a:r>
            <a:r>
              <a:rPr lang="en-US" baseline="-25000"/>
              <a:t>1</a:t>
            </a:r>
            <a:r>
              <a:rPr lang="en-US"/>
              <a:t>, A</a:t>
            </a:r>
            <a:r>
              <a:rPr lang="en-US" baseline="-25000"/>
              <a:t>2</a:t>
            </a:r>
            <a:r>
              <a:rPr lang="en-US"/>
              <a:t> , . . . , A</a:t>
            </a:r>
            <a:r>
              <a:rPr lang="en-US" baseline="-25000"/>
              <a:t>n</a:t>
            </a:r>
            <a:r>
              <a:rPr lang="en-US"/>
              <a:t> are </a:t>
            </a:r>
          </a:p>
          <a:p>
            <a:pPr>
              <a:buFontTx/>
              <a:buNone/>
            </a:pPr>
            <a:r>
              <a:rPr lang="en-US" sz="900"/>
              <a:t>    </a:t>
            </a:r>
          </a:p>
          <a:p>
            <a:pPr>
              <a:buFontTx/>
              <a:buNone/>
            </a:pPr>
            <a:r>
              <a:rPr lang="en-US"/>
              <a:t>	subsets of a universal set U and n </a:t>
            </a:r>
            <a:r>
              <a:rPr lang="en-US">
                <a:sym typeface="Symbol" pitchFamily="18" charset="2"/>
              </a:rPr>
              <a:t></a:t>
            </a:r>
            <a:r>
              <a:rPr lang="en-US"/>
              <a:t> 2.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AB06DA1-1BF3-4ED4-AA53-88F4FF8BC21A}" type="slidenum">
              <a:rPr smtClean="0"/>
              <a:pPr>
                <a:defRPr/>
              </a:pPr>
              <a:t>15</a:t>
            </a:fld>
            <a:endParaRPr dirty="0"/>
          </a:p>
        </p:txBody>
      </p:sp>
      <p:graphicFrame>
        <p:nvGraphicFramePr>
          <p:cNvPr id="18437" name="Object 2"/>
          <p:cNvGraphicFramePr>
            <a:graphicFrameLocks noChangeAspect="1"/>
          </p:cNvGraphicFramePr>
          <p:nvPr/>
        </p:nvGraphicFramePr>
        <p:xfrm>
          <a:off x="1619250" y="2592388"/>
          <a:ext cx="1735138" cy="981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6" name="Equation" r:id="rId3" imgW="875920" imgH="495085" progId="Equation.DSMT4">
                  <p:embed/>
                </p:oleObj>
              </mc:Choice>
              <mc:Fallback>
                <p:oleObj name="Equation" r:id="rId3" imgW="875920" imgH="495085" progId="Equation.DSMT4">
                  <p:embed/>
                  <p:pic>
                    <p:nvPicPr>
                      <p:cNvPr id="18437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19250" y="2592388"/>
                        <a:ext cx="1735138" cy="9810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>
    <p:split orient="vert" dir="in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473075" y="857250"/>
            <a:ext cx="8077200" cy="641350"/>
          </a:xfrm>
        </p:spPr>
        <p:txBody>
          <a:bodyPr/>
          <a:lstStyle/>
          <a:p>
            <a:r>
              <a:rPr lang="en-US"/>
              <a:t>Examples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752600"/>
            <a:ext cx="8458200" cy="4191000"/>
          </a:xfrm>
        </p:spPr>
        <p:txBody>
          <a:bodyPr/>
          <a:lstStyle/>
          <a:p>
            <a:pPr marL="457200" indent="-457200"/>
            <a:r>
              <a:rPr lang="en-US"/>
              <a:t>Let </a:t>
            </a:r>
            <a:r>
              <a:rPr lang="en-US" i="1"/>
              <a:t>n</a:t>
            </a:r>
            <a:r>
              <a:rPr lang="en-US"/>
              <a:t> be a +ve integer. Show that any 2</a:t>
            </a:r>
            <a:r>
              <a:rPr lang="en-US" i="1" baseline="30000"/>
              <a:t>n</a:t>
            </a:r>
            <a:r>
              <a:rPr lang="en-US"/>
              <a:t> </a:t>
            </a:r>
            <a:r>
              <a:rPr lang="en-US">
                <a:sym typeface="Symbol" pitchFamily="18" charset="2"/>
              </a:rPr>
              <a:t> </a:t>
            </a:r>
            <a:r>
              <a:rPr lang="en-US"/>
              <a:t>2</a:t>
            </a:r>
            <a:r>
              <a:rPr lang="en-US" i="1" baseline="30000"/>
              <a:t>n</a:t>
            </a:r>
            <a:r>
              <a:rPr lang="en-US"/>
              <a:t> chessboard with one square removed can be tiled using L-shaped pieces, where these pieces cover three squares at a time as shown below</a:t>
            </a:r>
          </a:p>
        </p:txBody>
      </p:sp>
      <p:sp>
        <p:nvSpPr>
          <p:cNvPr id="19460" name="Rectangle 5"/>
          <p:cNvSpPr>
            <a:spLocks noChangeArrowheads="1"/>
          </p:cNvSpPr>
          <p:nvPr/>
        </p:nvSpPr>
        <p:spPr bwMode="auto">
          <a:xfrm>
            <a:off x="3581400" y="4343400"/>
            <a:ext cx="609600" cy="609600"/>
          </a:xfrm>
          <a:prstGeom prst="rect">
            <a:avLst/>
          </a:prstGeom>
          <a:solidFill>
            <a:srgbClr val="FF0000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9461" name="Rectangle 6"/>
          <p:cNvSpPr>
            <a:spLocks noChangeArrowheads="1"/>
          </p:cNvSpPr>
          <p:nvPr/>
        </p:nvSpPr>
        <p:spPr bwMode="auto">
          <a:xfrm>
            <a:off x="4191000" y="4343400"/>
            <a:ext cx="609600" cy="609600"/>
          </a:xfrm>
          <a:prstGeom prst="rect">
            <a:avLst/>
          </a:prstGeom>
          <a:solidFill>
            <a:srgbClr val="FF0000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9462" name="Rectangle 7"/>
          <p:cNvSpPr>
            <a:spLocks noChangeArrowheads="1"/>
          </p:cNvSpPr>
          <p:nvPr/>
        </p:nvSpPr>
        <p:spPr bwMode="auto">
          <a:xfrm>
            <a:off x="4191000" y="4953000"/>
            <a:ext cx="609600" cy="609600"/>
          </a:xfrm>
          <a:prstGeom prst="rect">
            <a:avLst/>
          </a:prstGeom>
          <a:solidFill>
            <a:srgbClr val="FF0000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9463" name="Rectangle 8"/>
          <p:cNvSpPr>
            <a:spLocks noChangeArrowheads="1"/>
          </p:cNvSpPr>
          <p:nvPr/>
        </p:nvSpPr>
        <p:spPr bwMode="auto">
          <a:xfrm>
            <a:off x="3581400" y="4953000"/>
            <a:ext cx="609600" cy="609600"/>
          </a:xfrm>
          <a:prstGeom prst="rect">
            <a:avLst/>
          </a:prstGeom>
          <a:solidFill>
            <a:schemeClr val="tx1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B7B3F9A-628D-465E-AEE5-2A5E1270BF89}" type="slidenum">
              <a:rPr smtClean="0"/>
              <a:pPr>
                <a:defRPr/>
              </a:pPr>
              <a:t>16</a:t>
            </a:fld>
            <a:endParaRPr dirty="0"/>
          </a:p>
        </p:txBody>
      </p:sp>
    </p:spTree>
  </p:cSld>
  <p:clrMapOvr>
    <a:masterClrMapping/>
  </p:clrMapOvr>
  <p:transition>
    <p:split orient="vert" dir="in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36"/>
          <p:cNvGrpSpPr>
            <a:grpSpLocks/>
          </p:cNvGrpSpPr>
          <p:nvPr/>
        </p:nvGrpSpPr>
        <p:grpSpPr bwMode="auto">
          <a:xfrm>
            <a:off x="4781550" y="3352800"/>
            <a:ext cx="2457450" cy="2438400"/>
            <a:chOff x="3156" y="2112"/>
            <a:chExt cx="1548" cy="1536"/>
          </a:xfrm>
        </p:grpSpPr>
        <p:sp>
          <p:nvSpPr>
            <p:cNvPr id="20609" name="Line 47" descr="10%"/>
            <p:cNvSpPr>
              <a:spLocks noChangeShapeType="1"/>
            </p:cNvSpPr>
            <p:nvPr/>
          </p:nvSpPr>
          <p:spPr bwMode="auto">
            <a:xfrm rot="-10295978">
              <a:off x="3156" y="2175"/>
              <a:ext cx="816" cy="240"/>
            </a:xfrm>
            <a:prstGeom prst="line">
              <a:avLst/>
            </a:prstGeom>
            <a:noFill/>
            <a:ln w="9525">
              <a:solidFill>
                <a:schemeClr val="bg2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20610" name="Rectangle 48" descr="10%"/>
            <p:cNvSpPr>
              <a:spLocks noChangeArrowheads="1"/>
            </p:cNvSpPr>
            <p:nvPr/>
          </p:nvSpPr>
          <p:spPr bwMode="auto">
            <a:xfrm>
              <a:off x="3168" y="2688"/>
              <a:ext cx="192" cy="192"/>
            </a:xfrm>
            <a:prstGeom prst="rect">
              <a:avLst/>
            </a:prstGeom>
            <a:pattFill prst="pct10">
              <a:fgClr>
                <a:schemeClr val="tx1"/>
              </a:fgClr>
              <a:bgClr>
                <a:schemeClr val="bg1"/>
              </a:bgClr>
            </a:patt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20611" name="Rectangle 49" descr="10%"/>
            <p:cNvSpPr>
              <a:spLocks noChangeArrowheads="1"/>
            </p:cNvSpPr>
            <p:nvPr/>
          </p:nvSpPr>
          <p:spPr bwMode="auto">
            <a:xfrm>
              <a:off x="3360" y="2688"/>
              <a:ext cx="192" cy="192"/>
            </a:xfrm>
            <a:prstGeom prst="rect">
              <a:avLst/>
            </a:prstGeom>
            <a:pattFill prst="pct10">
              <a:fgClr>
                <a:schemeClr val="tx1"/>
              </a:fgClr>
              <a:bgClr>
                <a:schemeClr val="bg1"/>
              </a:bgClr>
            </a:patt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20612" name="Rectangle 50" descr="10%"/>
            <p:cNvSpPr>
              <a:spLocks noChangeArrowheads="1"/>
            </p:cNvSpPr>
            <p:nvPr/>
          </p:nvSpPr>
          <p:spPr bwMode="auto">
            <a:xfrm>
              <a:off x="3552" y="2688"/>
              <a:ext cx="192" cy="192"/>
            </a:xfrm>
            <a:prstGeom prst="rect">
              <a:avLst/>
            </a:prstGeom>
            <a:pattFill prst="pct10">
              <a:fgClr>
                <a:schemeClr val="tx1"/>
              </a:fgClr>
              <a:bgClr>
                <a:schemeClr val="bg1"/>
              </a:bgClr>
            </a:patt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20613" name="Rectangle 51" descr="10%"/>
            <p:cNvSpPr>
              <a:spLocks noChangeArrowheads="1"/>
            </p:cNvSpPr>
            <p:nvPr/>
          </p:nvSpPr>
          <p:spPr bwMode="auto">
            <a:xfrm>
              <a:off x="3168" y="2496"/>
              <a:ext cx="192" cy="192"/>
            </a:xfrm>
            <a:prstGeom prst="rect">
              <a:avLst/>
            </a:prstGeom>
            <a:pattFill prst="pct10">
              <a:fgClr>
                <a:schemeClr val="tx1"/>
              </a:fgClr>
              <a:bgClr>
                <a:schemeClr val="bg1"/>
              </a:bgClr>
            </a:patt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20614" name="Rectangle 52" descr="10%"/>
            <p:cNvSpPr>
              <a:spLocks noChangeArrowheads="1"/>
            </p:cNvSpPr>
            <p:nvPr/>
          </p:nvSpPr>
          <p:spPr bwMode="auto">
            <a:xfrm>
              <a:off x="3360" y="2496"/>
              <a:ext cx="192" cy="192"/>
            </a:xfrm>
            <a:prstGeom prst="rect">
              <a:avLst/>
            </a:prstGeom>
            <a:pattFill prst="pct10">
              <a:fgClr>
                <a:schemeClr val="tx1"/>
              </a:fgClr>
              <a:bgClr>
                <a:schemeClr val="bg1"/>
              </a:bgClr>
            </a:patt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20615" name="Rectangle 53" descr="10%"/>
            <p:cNvSpPr>
              <a:spLocks noChangeArrowheads="1"/>
            </p:cNvSpPr>
            <p:nvPr/>
          </p:nvSpPr>
          <p:spPr bwMode="auto">
            <a:xfrm>
              <a:off x="3552" y="2496"/>
              <a:ext cx="192" cy="192"/>
            </a:xfrm>
            <a:prstGeom prst="rect">
              <a:avLst/>
            </a:prstGeom>
            <a:pattFill prst="pct10">
              <a:fgClr>
                <a:schemeClr val="tx1"/>
              </a:fgClr>
              <a:bgClr>
                <a:schemeClr val="bg1"/>
              </a:bgClr>
            </a:patt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20616" name="Rectangle 54" descr="10%"/>
            <p:cNvSpPr>
              <a:spLocks noChangeArrowheads="1"/>
            </p:cNvSpPr>
            <p:nvPr/>
          </p:nvSpPr>
          <p:spPr bwMode="auto">
            <a:xfrm>
              <a:off x="3744" y="2496"/>
              <a:ext cx="192" cy="192"/>
            </a:xfrm>
            <a:prstGeom prst="rect">
              <a:avLst/>
            </a:prstGeom>
            <a:pattFill prst="pct10">
              <a:fgClr>
                <a:schemeClr val="tx1"/>
              </a:fgClr>
              <a:bgClr>
                <a:schemeClr val="bg1"/>
              </a:bgClr>
            </a:patt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20617" name="Rectangle 55" descr="10%"/>
            <p:cNvSpPr>
              <a:spLocks noChangeArrowheads="1"/>
            </p:cNvSpPr>
            <p:nvPr/>
          </p:nvSpPr>
          <p:spPr bwMode="auto">
            <a:xfrm>
              <a:off x="3168" y="2304"/>
              <a:ext cx="192" cy="192"/>
            </a:xfrm>
            <a:prstGeom prst="rect">
              <a:avLst/>
            </a:prstGeom>
            <a:pattFill prst="pct10">
              <a:fgClr>
                <a:schemeClr val="tx1"/>
              </a:fgClr>
              <a:bgClr>
                <a:schemeClr val="bg1"/>
              </a:bgClr>
            </a:patt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20618" name="Rectangle 56" descr="10%"/>
            <p:cNvSpPr>
              <a:spLocks noChangeArrowheads="1"/>
            </p:cNvSpPr>
            <p:nvPr/>
          </p:nvSpPr>
          <p:spPr bwMode="auto">
            <a:xfrm>
              <a:off x="3360" y="2304"/>
              <a:ext cx="192" cy="192"/>
            </a:xfrm>
            <a:prstGeom prst="rect">
              <a:avLst/>
            </a:prstGeom>
            <a:pattFill prst="pct10">
              <a:fgClr>
                <a:schemeClr val="tx1"/>
              </a:fgClr>
              <a:bgClr>
                <a:schemeClr val="bg1"/>
              </a:bgClr>
            </a:patt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20619" name="Rectangle 57" descr="10%"/>
            <p:cNvSpPr>
              <a:spLocks noChangeArrowheads="1"/>
            </p:cNvSpPr>
            <p:nvPr/>
          </p:nvSpPr>
          <p:spPr bwMode="auto">
            <a:xfrm>
              <a:off x="3552" y="2304"/>
              <a:ext cx="192" cy="192"/>
            </a:xfrm>
            <a:prstGeom prst="rect">
              <a:avLst/>
            </a:prstGeom>
            <a:pattFill prst="pct10">
              <a:fgClr>
                <a:schemeClr val="tx1"/>
              </a:fgClr>
              <a:bgClr>
                <a:schemeClr val="bg1"/>
              </a:bgClr>
            </a:patt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20620" name="Rectangle 58" descr="10%"/>
            <p:cNvSpPr>
              <a:spLocks noChangeArrowheads="1"/>
            </p:cNvSpPr>
            <p:nvPr/>
          </p:nvSpPr>
          <p:spPr bwMode="auto">
            <a:xfrm>
              <a:off x="3744" y="2304"/>
              <a:ext cx="192" cy="192"/>
            </a:xfrm>
            <a:prstGeom prst="rect">
              <a:avLst/>
            </a:prstGeom>
            <a:pattFill prst="pct10">
              <a:fgClr>
                <a:schemeClr val="tx1"/>
              </a:fgClr>
              <a:bgClr>
                <a:schemeClr val="bg1"/>
              </a:bgClr>
            </a:patt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20621" name="Rectangle 59" descr="10%"/>
            <p:cNvSpPr>
              <a:spLocks noChangeArrowheads="1"/>
            </p:cNvSpPr>
            <p:nvPr/>
          </p:nvSpPr>
          <p:spPr bwMode="auto">
            <a:xfrm>
              <a:off x="3168" y="2112"/>
              <a:ext cx="192" cy="192"/>
            </a:xfrm>
            <a:prstGeom prst="rect">
              <a:avLst/>
            </a:prstGeom>
            <a:pattFill prst="pct10">
              <a:fgClr>
                <a:schemeClr val="tx1"/>
              </a:fgClr>
              <a:bgClr>
                <a:schemeClr val="bg1"/>
              </a:bgClr>
            </a:patt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20622" name="Rectangle 60" descr="10%"/>
            <p:cNvSpPr>
              <a:spLocks noChangeArrowheads="1"/>
            </p:cNvSpPr>
            <p:nvPr/>
          </p:nvSpPr>
          <p:spPr bwMode="auto">
            <a:xfrm>
              <a:off x="3360" y="2112"/>
              <a:ext cx="192" cy="192"/>
            </a:xfrm>
            <a:prstGeom prst="rect">
              <a:avLst/>
            </a:prstGeom>
            <a:pattFill prst="pct10">
              <a:fgClr>
                <a:schemeClr val="tx1"/>
              </a:fgClr>
              <a:bgClr>
                <a:schemeClr val="bg1"/>
              </a:bgClr>
            </a:patt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20623" name="Rectangle 61" descr="10%"/>
            <p:cNvSpPr>
              <a:spLocks noChangeArrowheads="1"/>
            </p:cNvSpPr>
            <p:nvPr/>
          </p:nvSpPr>
          <p:spPr bwMode="auto">
            <a:xfrm>
              <a:off x="3552" y="2112"/>
              <a:ext cx="192" cy="192"/>
            </a:xfrm>
            <a:prstGeom prst="rect">
              <a:avLst/>
            </a:prstGeom>
            <a:pattFill prst="pct10">
              <a:fgClr>
                <a:schemeClr val="tx1"/>
              </a:fgClr>
              <a:bgClr>
                <a:schemeClr val="bg1"/>
              </a:bgClr>
            </a:patt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20624" name="Rectangle 62" descr="10%"/>
            <p:cNvSpPr>
              <a:spLocks noChangeArrowheads="1"/>
            </p:cNvSpPr>
            <p:nvPr/>
          </p:nvSpPr>
          <p:spPr bwMode="auto">
            <a:xfrm>
              <a:off x="3744" y="2112"/>
              <a:ext cx="192" cy="192"/>
            </a:xfrm>
            <a:prstGeom prst="rect">
              <a:avLst/>
            </a:prstGeom>
            <a:pattFill prst="pct10">
              <a:fgClr>
                <a:schemeClr val="tx1"/>
              </a:fgClr>
              <a:bgClr>
                <a:schemeClr val="bg1"/>
              </a:bgClr>
            </a:patt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20625" name="Rectangle 63" descr="10%"/>
            <p:cNvSpPr>
              <a:spLocks noChangeArrowheads="1"/>
            </p:cNvSpPr>
            <p:nvPr/>
          </p:nvSpPr>
          <p:spPr bwMode="auto">
            <a:xfrm>
              <a:off x="4128" y="2688"/>
              <a:ext cx="192" cy="192"/>
            </a:xfrm>
            <a:prstGeom prst="rect">
              <a:avLst/>
            </a:prstGeom>
            <a:pattFill prst="pct10">
              <a:fgClr>
                <a:schemeClr val="tx1"/>
              </a:fgClr>
              <a:bgClr>
                <a:schemeClr val="bg1"/>
              </a:bgClr>
            </a:patt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20626" name="Rectangle 64" descr="10%"/>
            <p:cNvSpPr>
              <a:spLocks noChangeArrowheads="1"/>
            </p:cNvSpPr>
            <p:nvPr/>
          </p:nvSpPr>
          <p:spPr bwMode="auto">
            <a:xfrm>
              <a:off x="4320" y="2688"/>
              <a:ext cx="192" cy="192"/>
            </a:xfrm>
            <a:prstGeom prst="rect">
              <a:avLst/>
            </a:prstGeom>
            <a:pattFill prst="pct10">
              <a:fgClr>
                <a:schemeClr val="tx1"/>
              </a:fgClr>
              <a:bgClr>
                <a:schemeClr val="bg1"/>
              </a:bgClr>
            </a:patt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20627" name="Rectangle 65" descr="10%"/>
            <p:cNvSpPr>
              <a:spLocks noChangeArrowheads="1"/>
            </p:cNvSpPr>
            <p:nvPr/>
          </p:nvSpPr>
          <p:spPr bwMode="auto">
            <a:xfrm>
              <a:off x="4512" y="2688"/>
              <a:ext cx="192" cy="192"/>
            </a:xfrm>
            <a:prstGeom prst="rect">
              <a:avLst/>
            </a:prstGeom>
            <a:pattFill prst="pct10">
              <a:fgClr>
                <a:schemeClr val="tx1"/>
              </a:fgClr>
              <a:bgClr>
                <a:schemeClr val="bg1"/>
              </a:bgClr>
            </a:patt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20628" name="Rectangle 66" descr="10%"/>
            <p:cNvSpPr>
              <a:spLocks noChangeArrowheads="1"/>
            </p:cNvSpPr>
            <p:nvPr/>
          </p:nvSpPr>
          <p:spPr bwMode="auto">
            <a:xfrm>
              <a:off x="3936" y="2496"/>
              <a:ext cx="192" cy="192"/>
            </a:xfrm>
            <a:prstGeom prst="rect">
              <a:avLst/>
            </a:prstGeom>
            <a:pattFill prst="pct10">
              <a:fgClr>
                <a:schemeClr val="tx1"/>
              </a:fgClr>
              <a:bgClr>
                <a:schemeClr val="bg1"/>
              </a:bgClr>
            </a:patt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20629" name="Rectangle 67" descr="10%"/>
            <p:cNvSpPr>
              <a:spLocks noChangeArrowheads="1"/>
            </p:cNvSpPr>
            <p:nvPr/>
          </p:nvSpPr>
          <p:spPr bwMode="auto">
            <a:xfrm>
              <a:off x="4128" y="2496"/>
              <a:ext cx="192" cy="192"/>
            </a:xfrm>
            <a:prstGeom prst="rect">
              <a:avLst/>
            </a:prstGeom>
            <a:pattFill prst="pct10">
              <a:fgClr>
                <a:schemeClr val="tx1"/>
              </a:fgClr>
              <a:bgClr>
                <a:schemeClr val="bg1"/>
              </a:bgClr>
            </a:patt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20630" name="Rectangle 68" descr="10%"/>
            <p:cNvSpPr>
              <a:spLocks noChangeArrowheads="1"/>
            </p:cNvSpPr>
            <p:nvPr/>
          </p:nvSpPr>
          <p:spPr bwMode="auto">
            <a:xfrm>
              <a:off x="4320" y="2496"/>
              <a:ext cx="192" cy="192"/>
            </a:xfrm>
            <a:prstGeom prst="rect">
              <a:avLst/>
            </a:prstGeom>
            <a:pattFill prst="pct10">
              <a:fgClr>
                <a:schemeClr val="tx1"/>
              </a:fgClr>
              <a:bgClr>
                <a:schemeClr val="bg1"/>
              </a:bgClr>
            </a:patt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20631" name="Rectangle 69" descr="10%"/>
            <p:cNvSpPr>
              <a:spLocks noChangeArrowheads="1"/>
            </p:cNvSpPr>
            <p:nvPr/>
          </p:nvSpPr>
          <p:spPr bwMode="auto">
            <a:xfrm>
              <a:off x="4512" y="2496"/>
              <a:ext cx="192" cy="192"/>
            </a:xfrm>
            <a:prstGeom prst="rect">
              <a:avLst/>
            </a:prstGeom>
            <a:pattFill prst="pct10">
              <a:fgClr>
                <a:schemeClr val="tx1"/>
              </a:fgClr>
              <a:bgClr>
                <a:schemeClr val="bg1"/>
              </a:bgClr>
            </a:patt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20632" name="Rectangle 70" descr="10%"/>
            <p:cNvSpPr>
              <a:spLocks noChangeArrowheads="1"/>
            </p:cNvSpPr>
            <p:nvPr/>
          </p:nvSpPr>
          <p:spPr bwMode="auto">
            <a:xfrm>
              <a:off x="3936" y="2304"/>
              <a:ext cx="192" cy="192"/>
            </a:xfrm>
            <a:prstGeom prst="rect">
              <a:avLst/>
            </a:prstGeom>
            <a:pattFill prst="pct10">
              <a:fgClr>
                <a:schemeClr val="tx1"/>
              </a:fgClr>
              <a:bgClr>
                <a:schemeClr val="bg1"/>
              </a:bgClr>
            </a:patt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20633" name="Rectangle 71" descr="10%"/>
            <p:cNvSpPr>
              <a:spLocks noChangeArrowheads="1"/>
            </p:cNvSpPr>
            <p:nvPr/>
          </p:nvSpPr>
          <p:spPr bwMode="auto">
            <a:xfrm>
              <a:off x="4128" y="2304"/>
              <a:ext cx="192" cy="192"/>
            </a:xfrm>
            <a:prstGeom prst="rect">
              <a:avLst/>
            </a:prstGeom>
            <a:pattFill prst="pct10">
              <a:fgClr>
                <a:schemeClr val="tx1"/>
              </a:fgClr>
              <a:bgClr>
                <a:schemeClr val="bg1"/>
              </a:bgClr>
            </a:patt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20634" name="Rectangle 72" descr="10%"/>
            <p:cNvSpPr>
              <a:spLocks noChangeArrowheads="1"/>
            </p:cNvSpPr>
            <p:nvPr/>
          </p:nvSpPr>
          <p:spPr bwMode="auto">
            <a:xfrm>
              <a:off x="4320" y="2304"/>
              <a:ext cx="192" cy="192"/>
            </a:xfrm>
            <a:prstGeom prst="rect">
              <a:avLst/>
            </a:prstGeom>
            <a:pattFill prst="pct10">
              <a:fgClr>
                <a:schemeClr val="tx1"/>
              </a:fgClr>
              <a:bgClr>
                <a:schemeClr val="bg1"/>
              </a:bgClr>
            </a:patt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20635" name="Rectangle 73" descr="10%"/>
            <p:cNvSpPr>
              <a:spLocks noChangeArrowheads="1"/>
            </p:cNvSpPr>
            <p:nvPr/>
          </p:nvSpPr>
          <p:spPr bwMode="auto">
            <a:xfrm>
              <a:off x="4512" y="2304"/>
              <a:ext cx="192" cy="192"/>
            </a:xfrm>
            <a:prstGeom prst="rect">
              <a:avLst/>
            </a:prstGeom>
            <a:pattFill prst="pct10">
              <a:fgClr>
                <a:schemeClr val="tx1"/>
              </a:fgClr>
              <a:bgClr>
                <a:schemeClr val="bg1"/>
              </a:bgClr>
            </a:patt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20636" name="Rectangle 74" descr="10%"/>
            <p:cNvSpPr>
              <a:spLocks noChangeArrowheads="1"/>
            </p:cNvSpPr>
            <p:nvPr/>
          </p:nvSpPr>
          <p:spPr bwMode="auto">
            <a:xfrm>
              <a:off x="3936" y="2112"/>
              <a:ext cx="192" cy="192"/>
            </a:xfrm>
            <a:prstGeom prst="rect">
              <a:avLst/>
            </a:prstGeom>
            <a:pattFill prst="pct10">
              <a:fgClr>
                <a:schemeClr val="tx1"/>
              </a:fgClr>
              <a:bgClr>
                <a:schemeClr val="bg1"/>
              </a:bgClr>
            </a:patt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20637" name="Rectangle 75" descr="10%"/>
            <p:cNvSpPr>
              <a:spLocks noChangeArrowheads="1"/>
            </p:cNvSpPr>
            <p:nvPr/>
          </p:nvSpPr>
          <p:spPr bwMode="auto">
            <a:xfrm>
              <a:off x="4128" y="2112"/>
              <a:ext cx="192" cy="192"/>
            </a:xfrm>
            <a:prstGeom prst="rect">
              <a:avLst/>
            </a:prstGeom>
            <a:pattFill prst="pct10">
              <a:fgClr>
                <a:schemeClr val="tx1"/>
              </a:fgClr>
              <a:bgClr>
                <a:schemeClr val="bg1"/>
              </a:bgClr>
            </a:patt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20638" name="Rectangle 76" descr="10%"/>
            <p:cNvSpPr>
              <a:spLocks noChangeArrowheads="1"/>
            </p:cNvSpPr>
            <p:nvPr/>
          </p:nvSpPr>
          <p:spPr bwMode="auto">
            <a:xfrm>
              <a:off x="4320" y="2112"/>
              <a:ext cx="192" cy="192"/>
            </a:xfrm>
            <a:prstGeom prst="rect">
              <a:avLst/>
            </a:prstGeom>
            <a:pattFill prst="pct10">
              <a:fgClr>
                <a:schemeClr val="tx1"/>
              </a:fgClr>
              <a:bgClr>
                <a:schemeClr val="bg1"/>
              </a:bgClr>
            </a:patt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20639" name="Rectangle 77" descr="10%"/>
            <p:cNvSpPr>
              <a:spLocks noChangeArrowheads="1"/>
            </p:cNvSpPr>
            <p:nvPr/>
          </p:nvSpPr>
          <p:spPr bwMode="auto">
            <a:xfrm>
              <a:off x="4512" y="2112"/>
              <a:ext cx="192" cy="192"/>
            </a:xfrm>
            <a:prstGeom prst="rect">
              <a:avLst/>
            </a:prstGeom>
            <a:pattFill prst="pct10">
              <a:fgClr>
                <a:schemeClr val="tx1"/>
              </a:fgClr>
              <a:bgClr>
                <a:schemeClr val="bg1"/>
              </a:bgClr>
            </a:patt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20640" name="Rectangle 78" descr="10%"/>
            <p:cNvSpPr>
              <a:spLocks noChangeArrowheads="1"/>
            </p:cNvSpPr>
            <p:nvPr/>
          </p:nvSpPr>
          <p:spPr bwMode="auto">
            <a:xfrm>
              <a:off x="3936" y="3456"/>
              <a:ext cx="192" cy="192"/>
            </a:xfrm>
            <a:prstGeom prst="rect">
              <a:avLst/>
            </a:prstGeom>
            <a:pattFill prst="pct10">
              <a:fgClr>
                <a:schemeClr val="tx1"/>
              </a:fgClr>
              <a:bgClr>
                <a:schemeClr val="bg1"/>
              </a:bgClr>
            </a:patt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20641" name="Rectangle 79" descr="10%"/>
            <p:cNvSpPr>
              <a:spLocks noChangeArrowheads="1"/>
            </p:cNvSpPr>
            <p:nvPr/>
          </p:nvSpPr>
          <p:spPr bwMode="auto">
            <a:xfrm>
              <a:off x="4128" y="3456"/>
              <a:ext cx="192" cy="192"/>
            </a:xfrm>
            <a:prstGeom prst="rect">
              <a:avLst/>
            </a:prstGeom>
            <a:pattFill prst="pct10">
              <a:fgClr>
                <a:schemeClr val="tx1"/>
              </a:fgClr>
              <a:bgClr>
                <a:schemeClr val="bg1"/>
              </a:bgClr>
            </a:patt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20642" name="Rectangle 80" descr="10%"/>
            <p:cNvSpPr>
              <a:spLocks noChangeArrowheads="1"/>
            </p:cNvSpPr>
            <p:nvPr/>
          </p:nvSpPr>
          <p:spPr bwMode="auto">
            <a:xfrm>
              <a:off x="4320" y="3456"/>
              <a:ext cx="192" cy="192"/>
            </a:xfrm>
            <a:prstGeom prst="rect">
              <a:avLst/>
            </a:prstGeom>
            <a:pattFill prst="pct10">
              <a:fgClr>
                <a:schemeClr val="tx1"/>
              </a:fgClr>
              <a:bgClr>
                <a:schemeClr val="bg1"/>
              </a:bgClr>
            </a:patt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20643" name="Rectangle 81" descr="10%"/>
            <p:cNvSpPr>
              <a:spLocks noChangeArrowheads="1"/>
            </p:cNvSpPr>
            <p:nvPr/>
          </p:nvSpPr>
          <p:spPr bwMode="auto">
            <a:xfrm>
              <a:off x="4512" y="3456"/>
              <a:ext cx="192" cy="192"/>
            </a:xfrm>
            <a:prstGeom prst="rect">
              <a:avLst/>
            </a:prstGeom>
            <a:pattFill prst="pct10">
              <a:fgClr>
                <a:schemeClr val="tx1"/>
              </a:fgClr>
              <a:bgClr>
                <a:schemeClr val="bg1"/>
              </a:bgClr>
            </a:patt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20644" name="Rectangle 82" descr="10%"/>
            <p:cNvSpPr>
              <a:spLocks noChangeArrowheads="1"/>
            </p:cNvSpPr>
            <p:nvPr/>
          </p:nvSpPr>
          <p:spPr bwMode="auto">
            <a:xfrm>
              <a:off x="3936" y="3264"/>
              <a:ext cx="192" cy="192"/>
            </a:xfrm>
            <a:prstGeom prst="rect">
              <a:avLst/>
            </a:prstGeom>
            <a:pattFill prst="pct10">
              <a:fgClr>
                <a:schemeClr val="tx1"/>
              </a:fgClr>
              <a:bgClr>
                <a:schemeClr val="bg1"/>
              </a:bgClr>
            </a:patt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20645" name="Rectangle 83" descr="10%"/>
            <p:cNvSpPr>
              <a:spLocks noChangeArrowheads="1"/>
            </p:cNvSpPr>
            <p:nvPr/>
          </p:nvSpPr>
          <p:spPr bwMode="auto">
            <a:xfrm>
              <a:off x="4128" y="3264"/>
              <a:ext cx="192" cy="192"/>
            </a:xfrm>
            <a:prstGeom prst="rect">
              <a:avLst/>
            </a:prstGeom>
            <a:pattFill prst="pct10">
              <a:fgClr>
                <a:schemeClr val="tx1"/>
              </a:fgClr>
              <a:bgClr>
                <a:schemeClr val="bg1"/>
              </a:bgClr>
            </a:patt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20646" name="Rectangle 84" descr="10%"/>
            <p:cNvSpPr>
              <a:spLocks noChangeArrowheads="1"/>
            </p:cNvSpPr>
            <p:nvPr/>
          </p:nvSpPr>
          <p:spPr bwMode="auto">
            <a:xfrm>
              <a:off x="4320" y="3264"/>
              <a:ext cx="192" cy="192"/>
            </a:xfrm>
            <a:prstGeom prst="rect">
              <a:avLst/>
            </a:prstGeom>
            <a:pattFill prst="pct10">
              <a:fgClr>
                <a:schemeClr val="tx1"/>
              </a:fgClr>
              <a:bgClr>
                <a:schemeClr val="bg1"/>
              </a:bgClr>
            </a:patt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20647" name="Rectangle 85" descr="10%"/>
            <p:cNvSpPr>
              <a:spLocks noChangeArrowheads="1"/>
            </p:cNvSpPr>
            <p:nvPr/>
          </p:nvSpPr>
          <p:spPr bwMode="auto">
            <a:xfrm>
              <a:off x="4512" y="3264"/>
              <a:ext cx="192" cy="192"/>
            </a:xfrm>
            <a:prstGeom prst="rect">
              <a:avLst/>
            </a:prstGeom>
            <a:pattFill prst="pct10">
              <a:fgClr>
                <a:schemeClr val="tx1"/>
              </a:fgClr>
              <a:bgClr>
                <a:schemeClr val="bg1"/>
              </a:bgClr>
            </a:patt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20648" name="Rectangle 86" descr="10%"/>
            <p:cNvSpPr>
              <a:spLocks noChangeArrowheads="1"/>
            </p:cNvSpPr>
            <p:nvPr/>
          </p:nvSpPr>
          <p:spPr bwMode="auto">
            <a:xfrm>
              <a:off x="3936" y="3072"/>
              <a:ext cx="192" cy="192"/>
            </a:xfrm>
            <a:prstGeom prst="rect">
              <a:avLst/>
            </a:prstGeom>
            <a:pattFill prst="pct10">
              <a:fgClr>
                <a:schemeClr val="tx1"/>
              </a:fgClr>
              <a:bgClr>
                <a:schemeClr val="bg1"/>
              </a:bgClr>
            </a:patt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20649" name="Rectangle 87" descr="10%"/>
            <p:cNvSpPr>
              <a:spLocks noChangeArrowheads="1"/>
            </p:cNvSpPr>
            <p:nvPr/>
          </p:nvSpPr>
          <p:spPr bwMode="auto">
            <a:xfrm>
              <a:off x="4128" y="3072"/>
              <a:ext cx="192" cy="192"/>
            </a:xfrm>
            <a:prstGeom prst="rect">
              <a:avLst/>
            </a:prstGeom>
            <a:pattFill prst="pct10">
              <a:fgClr>
                <a:schemeClr val="tx1"/>
              </a:fgClr>
              <a:bgClr>
                <a:schemeClr val="bg1"/>
              </a:bgClr>
            </a:patt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20650" name="Rectangle 88" descr="10%"/>
            <p:cNvSpPr>
              <a:spLocks noChangeArrowheads="1"/>
            </p:cNvSpPr>
            <p:nvPr/>
          </p:nvSpPr>
          <p:spPr bwMode="auto">
            <a:xfrm>
              <a:off x="4320" y="3072"/>
              <a:ext cx="192" cy="192"/>
            </a:xfrm>
            <a:prstGeom prst="rect">
              <a:avLst/>
            </a:prstGeom>
            <a:pattFill prst="pct10">
              <a:fgClr>
                <a:schemeClr val="tx1"/>
              </a:fgClr>
              <a:bgClr>
                <a:schemeClr val="bg1"/>
              </a:bgClr>
            </a:patt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20651" name="Rectangle 89" descr="10%"/>
            <p:cNvSpPr>
              <a:spLocks noChangeArrowheads="1"/>
            </p:cNvSpPr>
            <p:nvPr/>
          </p:nvSpPr>
          <p:spPr bwMode="auto">
            <a:xfrm>
              <a:off x="4512" y="3072"/>
              <a:ext cx="192" cy="192"/>
            </a:xfrm>
            <a:prstGeom prst="rect">
              <a:avLst/>
            </a:prstGeom>
            <a:pattFill prst="pct10">
              <a:fgClr>
                <a:schemeClr val="tx1"/>
              </a:fgClr>
              <a:bgClr>
                <a:schemeClr val="bg1"/>
              </a:bgClr>
            </a:patt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20652" name="Rectangle 90" descr="10%"/>
            <p:cNvSpPr>
              <a:spLocks noChangeArrowheads="1"/>
            </p:cNvSpPr>
            <p:nvPr/>
          </p:nvSpPr>
          <p:spPr bwMode="auto">
            <a:xfrm>
              <a:off x="4128" y="2880"/>
              <a:ext cx="192" cy="192"/>
            </a:xfrm>
            <a:prstGeom prst="rect">
              <a:avLst/>
            </a:prstGeom>
            <a:pattFill prst="pct10">
              <a:fgClr>
                <a:schemeClr val="tx1"/>
              </a:fgClr>
              <a:bgClr>
                <a:schemeClr val="bg1"/>
              </a:bgClr>
            </a:patt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20653" name="Rectangle 91" descr="10%"/>
            <p:cNvSpPr>
              <a:spLocks noChangeArrowheads="1"/>
            </p:cNvSpPr>
            <p:nvPr/>
          </p:nvSpPr>
          <p:spPr bwMode="auto">
            <a:xfrm>
              <a:off x="4320" y="2880"/>
              <a:ext cx="192" cy="192"/>
            </a:xfrm>
            <a:prstGeom prst="rect">
              <a:avLst/>
            </a:prstGeom>
            <a:pattFill prst="pct10">
              <a:fgClr>
                <a:schemeClr val="tx1"/>
              </a:fgClr>
              <a:bgClr>
                <a:schemeClr val="bg1"/>
              </a:bgClr>
            </a:patt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20654" name="Rectangle 92" descr="10%"/>
            <p:cNvSpPr>
              <a:spLocks noChangeArrowheads="1"/>
            </p:cNvSpPr>
            <p:nvPr/>
          </p:nvSpPr>
          <p:spPr bwMode="auto">
            <a:xfrm>
              <a:off x="4512" y="2880"/>
              <a:ext cx="192" cy="192"/>
            </a:xfrm>
            <a:prstGeom prst="rect">
              <a:avLst/>
            </a:prstGeom>
            <a:pattFill prst="pct10">
              <a:fgClr>
                <a:schemeClr val="tx1"/>
              </a:fgClr>
              <a:bgClr>
                <a:schemeClr val="bg1"/>
              </a:bgClr>
            </a:patt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20655" name="Rectangle 93" descr="10%"/>
            <p:cNvSpPr>
              <a:spLocks noChangeArrowheads="1"/>
            </p:cNvSpPr>
            <p:nvPr/>
          </p:nvSpPr>
          <p:spPr bwMode="auto">
            <a:xfrm>
              <a:off x="3168" y="3456"/>
              <a:ext cx="192" cy="192"/>
            </a:xfrm>
            <a:prstGeom prst="rect">
              <a:avLst/>
            </a:prstGeom>
            <a:pattFill prst="pct10">
              <a:fgClr>
                <a:schemeClr val="tx1"/>
              </a:fgClr>
              <a:bgClr>
                <a:schemeClr val="bg1"/>
              </a:bgClr>
            </a:patt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20656" name="Rectangle 94" descr="10%"/>
            <p:cNvSpPr>
              <a:spLocks noChangeArrowheads="1"/>
            </p:cNvSpPr>
            <p:nvPr/>
          </p:nvSpPr>
          <p:spPr bwMode="auto">
            <a:xfrm>
              <a:off x="3360" y="3456"/>
              <a:ext cx="192" cy="192"/>
            </a:xfrm>
            <a:prstGeom prst="rect">
              <a:avLst/>
            </a:prstGeom>
            <a:pattFill prst="pct10">
              <a:fgClr>
                <a:schemeClr val="tx1"/>
              </a:fgClr>
              <a:bgClr>
                <a:schemeClr val="bg1"/>
              </a:bgClr>
            </a:patt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20657" name="Rectangle 95" descr="10%"/>
            <p:cNvSpPr>
              <a:spLocks noChangeArrowheads="1"/>
            </p:cNvSpPr>
            <p:nvPr/>
          </p:nvSpPr>
          <p:spPr bwMode="auto">
            <a:xfrm>
              <a:off x="3552" y="3456"/>
              <a:ext cx="192" cy="192"/>
            </a:xfrm>
            <a:prstGeom prst="rect">
              <a:avLst/>
            </a:prstGeom>
            <a:pattFill prst="pct10">
              <a:fgClr>
                <a:schemeClr val="tx1"/>
              </a:fgClr>
              <a:bgClr>
                <a:schemeClr val="bg1"/>
              </a:bgClr>
            </a:patt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20658" name="Rectangle 96" descr="10%"/>
            <p:cNvSpPr>
              <a:spLocks noChangeArrowheads="1"/>
            </p:cNvSpPr>
            <p:nvPr/>
          </p:nvSpPr>
          <p:spPr bwMode="auto">
            <a:xfrm>
              <a:off x="3744" y="3456"/>
              <a:ext cx="192" cy="192"/>
            </a:xfrm>
            <a:prstGeom prst="rect">
              <a:avLst/>
            </a:prstGeom>
            <a:pattFill prst="pct10">
              <a:fgClr>
                <a:schemeClr val="tx1"/>
              </a:fgClr>
              <a:bgClr>
                <a:schemeClr val="bg1"/>
              </a:bgClr>
            </a:patt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20659" name="Rectangle 97" descr="10%"/>
            <p:cNvSpPr>
              <a:spLocks noChangeArrowheads="1"/>
            </p:cNvSpPr>
            <p:nvPr/>
          </p:nvSpPr>
          <p:spPr bwMode="auto">
            <a:xfrm>
              <a:off x="3168" y="3264"/>
              <a:ext cx="192" cy="192"/>
            </a:xfrm>
            <a:prstGeom prst="rect">
              <a:avLst/>
            </a:prstGeom>
            <a:pattFill prst="pct10">
              <a:fgClr>
                <a:schemeClr val="tx1"/>
              </a:fgClr>
              <a:bgClr>
                <a:schemeClr val="bg1"/>
              </a:bgClr>
            </a:patt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20660" name="Rectangle 98" descr="10%"/>
            <p:cNvSpPr>
              <a:spLocks noChangeArrowheads="1"/>
            </p:cNvSpPr>
            <p:nvPr/>
          </p:nvSpPr>
          <p:spPr bwMode="auto">
            <a:xfrm>
              <a:off x="3360" y="3264"/>
              <a:ext cx="192" cy="192"/>
            </a:xfrm>
            <a:prstGeom prst="rect">
              <a:avLst/>
            </a:prstGeom>
            <a:pattFill prst="pct10">
              <a:fgClr>
                <a:schemeClr val="tx1"/>
              </a:fgClr>
              <a:bgClr>
                <a:schemeClr val="bg1"/>
              </a:bgClr>
            </a:patt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20661" name="Rectangle 99" descr="10%"/>
            <p:cNvSpPr>
              <a:spLocks noChangeArrowheads="1"/>
            </p:cNvSpPr>
            <p:nvPr/>
          </p:nvSpPr>
          <p:spPr bwMode="auto">
            <a:xfrm>
              <a:off x="3552" y="3264"/>
              <a:ext cx="192" cy="192"/>
            </a:xfrm>
            <a:prstGeom prst="rect">
              <a:avLst/>
            </a:prstGeom>
            <a:pattFill prst="pct10">
              <a:fgClr>
                <a:schemeClr val="tx1"/>
              </a:fgClr>
              <a:bgClr>
                <a:schemeClr val="bg1"/>
              </a:bgClr>
            </a:patt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20662" name="Rectangle 100" descr="10%"/>
            <p:cNvSpPr>
              <a:spLocks noChangeArrowheads="1"/>
            </p:cNvSpPr>
            <p:nvPr/>
          </p:nvSpPr>
          <p:spPr bwMode="auto">
            <a:xfrm>
              <a:off x="3744" y="3264"/>
              <a:ext cx="192" cy="192"/>
            </a:xfrm>
            <a:prstGeom prst="rect">
              <a:avLst/>
            </a:prstGeom>
            <a:pattFill prst="pct10">
              <a:fgClr>
                <a:schemeClr val="tx1"/>
              </a:fgClr>
              <a:bgClr>
                <a:schemeClr val="bg1"/>
              </a:bgClr>
            </a:patt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20663" name="Rectangle 101" descr="10%"/>
            <p:cNvSpPr>
              <a:spLocks noChangeArrowheads="1"/>
            </p:cNvSpPr>
            <p:nvPr/>
          </p:nvSpPr>
          <p:spPr bwMode="auto">
            <a:xfrm>
              <a:off x="3168" y="3072"/>
              <a:ext cx="192" cy="192"/>
            </a:xfrm>
            <a:prstGeom prst="rect">
              <a:avLst/>
            </a:prstGeom>
            <a:pattFill prst="pct10">
              <a:fgClr>
                <a:schemeClr val="tx1"/>
              </a:fgClr>
              <a:bgClr>
                <a:schemeClr val="bg1"/>
              </a:bgClr>
            </a:patt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20664" name="Rectangle 102" descr="10%"/>
            <p:cNvSpPr>
              <a:spLocks noChangeArrowheads="1"/>
            </p:cNvSpPr>
            <p:nvPr/>
          </p:nvSpPr>
          <p:spPr bwMode="auto">
            <a:xfrm>
              <a:off x="3360" y="3072"/>
              <a:ext cx="192" cy="192"/>
            </a:xfrm>
            <a:prstGeom prst="rect">
              <a:avLst/>
            </a:prstGeom>
            <a:pattFill prst="pct10">
              <a:fgClr>
                <a:schemeClr val="tx1"/>
              </a:fgClr>
              <a:bgClr>
                <a:schemeClr val="bg1"/>
              </a:bgClr>
            </a:patt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20665" name="Rectangle 103" descr="10%"/>
            <p:cNvSpPr>
              <a:spLocks noChangeArrowheads="1"/>
            </p:cNvSpPr>
            <p:nvPr/>
          </p:nvSpPr>
          <p:spPr bwMode="auto">
            <a:xfrm>
              <a:off x="3552" y="3072"/>
              <a:ext cx="192" cy="192"/>
            </a:xfrm>
            <a:prstGeom prst="rect">
              <a:avLst/>
            </a:prstGeom>
            <a:pattFill prst="pct10">
              <a:fgClr>
                <a:schemeClr val="tx1"/>
              </a:fgClr>
              <a:bgClr>
                <a:schemeClr val="bg1"/>
              </a:bgClr>
            </a:patt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20666" name="Rectangle 104" descr="10%"/>
            <p:cNvSpPr>
              <a:spLocks noChangeArrowheads="1"/>
            </p:cNvSpPr>
            <p:nvPr/>
          </p:nvSpPr>
          <p:spPr bwMode="auto">
            <a:xfrm>
              <a:off x="3744" y="3072"/>
              <a:ext cx="192" cy="192"/>
            </a:xfrm>
            <a:prstGeom prst="rect">
              <a:avLst/>
            </a:prstGeom>
            <a:pattFill prst="pct10">
              <a:fgClr>
                <a:schemeClr val="tx1"/>
              </a:fgClr>
              <a:bgClr>
                <a:schemeClr val="bg1"/>
              </a:bgClr>
            </a:patt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20667" name="Rectangle 105" descr="10%"/>
            <p:cNvSpPr>
              <a:spLocks noChangeArrowheads="1"/>
            </p:cNvSpPr>
            <p:nvPr/>
          </p:nvSpPr>
          <p:spPr bwMode="auto">
            <a:xfrm>
              <a:off x="3360" y="2880"/>
              <a:ext cx="192" cy="192"/>
            </a:xfrm>
            <a:prstGeom prst="rect">
              <a:avLst/>
            </a:prstGeom>
            <a:pattFill prst="pct10">
              <a:fgClr>
                <a:schemeClr val="tx1"/>
              </a:fgClr>
              <a:bgClr>
                <a:schemeClr val="bg1"/>
              </a:bgClr>
            </a:patt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20668" name="Rectangle 106" descr="10%"/>
            <p:cNvSpPr>
              <a:spLocks noChangeArrowheads="1"/>
            </p:cNvSpPr>
            <p:nvPr/>
          </p:nvSpPr>
          <p:spPr bwMode="auto">
            <a:xfrm>
              <a:off x="3552" y="2880"/>
              <a:ext cx="192" cy="192"/>
            </a:xfrm>
            <a:prstGeom prst="rect">
              <a:avLst/>
            </a:prstGeom>
            <a:pattFill prst="pct10">
              <a:fgClr>
                <a:schemeClr val="tx1"/>
              </a:fgClr>
              <a:bgClr>
                <a:schemeClr val="bg1"/>
              </a:bgClr>
            </a:patt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20669" name="Rectangle 107" descr="10%"/>
            <p:cNvSpPr>
              <a:spLocks noChangeArrowheads="1"/>
            </p:cNvSpPr>
            <p:nvPr/>
          </p:nvSpPr>
          <p:spPr bwMode="auto">
            <a:xfrm>
              <a:off x="3744" y="2880"/>
              <a:ext cx="192" cy="192"/>
            </a:xfrm>
            <a:prstGeom prst="rect">
              <a:avLst/>
            </a:prstGeom>
            <a:pattFill prst="pct10">
              <a:fgClr>
                <a:schemeClr val="tx1"/>
              </a:fgClr>
              <a:bgClr>
                <a:schemeClr val="bg1"/>
              </a:bgClr>
            </a:patt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20670" name="Rectangle 108" descr="10%"/>
            <p:cNvSpPr>
              <a:spLocks noChangeArrowheads="1"/>
            </p:cNvSpPr>
            <p:nvPr/>
          </p:nvSpPr>
          <p:spPr bwMode="auto">
            <a:xfrm>
              <a:off x="3744" y="2688"/>
              <a:ext cx="192" cy="192"/>
            </a:xfrm>
            <a:prstGeom prst="rect">
              <a:avLst/>
            </a:prstGeom>
            <a:pattFill prst="pct10">
              <a:fgClr>
                <a:schemeClr val="tx1"/>
              </a:fgClr>
              <a:bgClr>
                <a:schemeClr val="bg1"/>
              </a:bgClr>
            </a:patt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20671" name="Rectangle 109" descr="10%"/>
            <p:cNvSpPr>
              <a:spLocks noChangeArrowheads="1"/>
            </p:cNvSpPr>
            <p:nvPr/>
          </p:nvSpPr>
          <p:spPr bwMode="auto">
            <a:xfrm>
              <a:off x="3936" y="2688"/>
              <a:ext cx="192" cy="192"/>
            </a:xfrm>
            <a:prstGeom prst="rect">
              <a:avLst/>
            </a:prstGeom>
            <a:pattFill prst="pct10">
              <a:fgClr>
                <a:schemeClr val="tx1"/>
              </a:fgClr>
              <a:bgClr>
                <a:schemeClr val="bg1"/>
              </a:bgClr>
            </a:patt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20672" name="Rectangle 110" descr="10%"/>
            <p:cNvSpPr>
              <a:spLocks noChangeArrowheads="1"/>
            </p:cNvSpPr>
            <p:nvPr/>
          </p:nvSpPr>
          <p:spPr bwMode="auto">
            <a:xfrm>
              <a:off x="3168" y="2880"/>
              <a:ext cx="192" cy="192"/>
            </a:xfrm>
            <a:prstGeom prst="rect">
              <a:avLst/>
            </a:prstGeom>
            <a:pattFill prst="pct10">
              <a:fgClr>
                <a:schemeClr val="tx1"/>
              </a:fgClr>
              <a:bgClr>
                <a:schemeClr val="bg1"/>
              </a:bgClr>
            </a:patt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20673" name="Rectangle 132" descr="10%"/>
            <p:cNvSpPr>
              <a:spLocks noChangeArrowheads="1"/>
            </p:cNvSpPr>
            <p:nvPr/>
          </p:nvSpPr>
          <p:spPr bwMode="auto">
            <a:xfrm>
              <a:off x="3936" y="2880"/>
              <a:ext cx="192" cy="192"/>
            </a:xfrm>
            <a:prstGeom prst="rect">
              <a:avLst/>
            </a:prstGeom>
            <a:pattFill prst="pct10">
              <a:fgClr>
                <a:schemeClr val="tx1"/>
              </a:fgClr>
              <a:bgClr>
                <a:schemeClr val="bg1"/>
              </a:bgClr>
            </a:patt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20674" name="Rectangle 134"/>
            <p:cNvSpPr>
              <a:spLocks noChangeArrowheads="1"/>
            </p:cNvSpPr>
            <p:nvPr/>
          </p:nvSpPr>
          <p:spPr bwMode="auto">
            <a:xfrm>
              <a:off x="3360" y="2880"/>
              <a:ext cx="192" cy="192"/>
            </a:xfrm>
            <a:prstGeom prst="rect">
              <a:avLst/>
            </a:prstGeom>
            <a:solidFill>
              <a:schemeClr val="tx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</p:grpSp>
      <p:sp>
        <p:nvSpPr>
          <p:cNvPr id="20483" name="Rectangle 2"/>
          <p:cNvSpPr>
            <a:spLocks noGrp="1" noChangeArrowheads="1"/>
          </p:cNvSpPr>
          <p:nvPr>
            <p:ph type="title"/>
          </p:nvPr>
        </p:nvSpPr>
        <p:spPr>
          <a:xfrm>
            <a:off x="5508625" y="549275"/>
            <a:ext cx="3455988" cy="622300"/>
          </a:xfrm>
        </p:spPr>
        <p:txBody>
          <a:bodyPr/>
          <a:lstStyle/>
          <a:p>
            <a:r>
              <a:rPr lang="en-US" sz="2400" b="1"/>
              <a:t>Sketch of The Solution</a:t>
            </a:r>
          </a:p>
        </p:txBody>
      </p:sp>
      <p:grpSp>
        <p:nvGrpSpPr>
          <p:cNvPr id="3" name="Group 25"/>
          <p:cNvGrpSpPr>
            <a:grpSpLocks/>
          </p:cNvGrpSpPr>
          <p:nvPr/>
        </p:nvGrpSpPr>
        <p:grpSpPr bwMode="auto">
          <a:xfrm>
            <a:off x="1981200" y="1143000"/>
            <a:ext cx="6096000" cy="1219200"/>
            <a:chOff x="1248" y="720"/>
            <a:chExt cx="3840" cy="768"/>
          </a:xfrm>
        </p:grpSpPr>
        <p:grpSp>
          <p:nvGrpSpPr>
            <p:cNvPr id="20589" name="Group 4"/>
            <p:cNvGrpSpPr>
              <a:grpSpLocks/>
            </p:cNvGrpSpPr>
            <p:nvPr/>
          </p:nvGrpSpPr>
          <p:grpSpPr bwMode="auto">
            <a:xfrm>
              <a:off x="1248" y="720"/>
              <a:ext cx="768" cy="768"/>
              <a:chOff x="1056" y="720"/>
              <a:chExt cx="768" cy="768"/>
            </a:xfrm>
          </p:grpSpPr>
          <p:sp>
            <p:nvSpPr>
              <p:cNvPr id="20605" name="Rectangle 5"/>
              <p:cNvSpPr>
                <a:spLocks noChangeArrowheads="1"/>
              </p:cNvSpPr>
              <p:nvPr/>
            </p:nvSpPr>
            <p:spPr bwMode="auto">
              <a:xfrm>
                <a:off x="1056" y="720"/>
                <a:ext cx="384" cy="384"/>
              </a:xfrm>
              <a:prstGeom prst="rect">
                <a:avLst/>
              </a:prstGeom>
              <a:solidFill>
                <a:srgbClr val="FF0000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20606" name="Rectangle 6"/>
              <p:cNvSpPr>
                <a:spLocks noChangeArrowheads="1"/>
              </p:cNvSpPr>
              <p:nvPr/>
            </p:nvSpPr>
            <p:spPr bwMode="auto">
              <a:xfrm>
                <a:off x="1440" y="720"/>
                <a:ext cx="384" cy="384"/>
              </a:xfrm>
              <a:prstGeom prst="rect">
                <a:avLst/>
              </a:prstGeom>
              <a:solidFill>
                <a:srgbClr val="FF0000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20607" name="Rectangle 7"/>
              <p:cNvSpPr>
                <a:spLocks noChangeArrowheads="1"/>
              </p:cNvSpPr>
              <p:nvPr/>
            </p:nvSpPr>
            <p:spPr bwMode="auto">
              <a:xfrm>
                <a:off x="1440" y="1104"/>
                <a:ext cx="384" cy="384"/>
              </a:xfrm>
              <a:prstGeom prst="rect">
                <a:avLst/>
              </a:prstGeom>
              <a:solidFill>
                <a:srgbClr val="FF0000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20608" name="Rectangle 8"/>
              <p:cNvSpPr>
                <a:spLocks noChangeArrowheads="1"/>
              </p:cNvSpPr>
              <p:nvPr/>
            </p:nvSpPr>
            <p:spPr bwMode="auto">
              <a:xfrm>
                <a:off x="1056" y="1104"/>
                <a:ext cx="384" cy="384"/>
              </a:xfrm>
              <a:prstGeom prst="rect">
                <a:avLst/>
              </a:prstGeom>
              <a:solidFill>
                <a:schemeClr val="tx1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endParaRPr lang="en-US"/>
              </a:p>
            </p:txBody>
          </p:sp>
        </p:grpSp>
        <p:grpSp>
          <p:nvGrpSpPr>
            <p:cNvPr id="20590" name="Group 9"/>
            <p:cNvGrpSpPr>
              <a:grpSpLocks/>
            </p:cNvGrpSpPr>
            <p:nvPr/>
          </p:nvGrpSpPr>
          <p:grpSpPr bwMode="auto">
            <a:xfrm>
              <a:off x="2304" y="720"/>
              <a:ext cx="768" cy="768"/>
              <a:chOff x="2112" y="720"/>
              <a:chExt cx="768" cy="768"/>
            </a:xfrm>
          </p:grpSpPr>
          <p:sp>
            <p:nvSpPr>
              <p:cNvPr id="20601" name="Rectangle 10"/>
              <p:cNvSpPr>
                <a:spLocks noChangeArrowheads="1"/>
              </p:cNvSpPr>
              <p:nvPr/>
            </p:nvSpPr>
            <p:spPr bwMode="auto">
              <a:xfrm>
                <a:off x="2112" y="720"/>
                <a:ext cx="384" cy="384"/>
              </a:xfrm>
              <a:prstGeom prst="rect">
                <a:avLst/>
              </a:prstGeom>
              <a:solidFill>
                <a:srgbClr val="FF0000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20602" name="Rectangle 11"/>
              <p:cNvSpPr>
                <a:spLocks noChangeArrowheads="1"/>
              </p:cNvSpPr>
              <p:nvPr/>
            </p:nvSpPr>
            <p:spPr bwMode="auto">
              <a:xfrm>
                <a:off x="2496" y="720"/>
                <a:ext cx="384" cy="384"/>
              </a:xfrm>
              <a:prstGeom prst="rect">
                <a:avLst/>
              </a:prstGeom>
              <a:solidFill>
                <a:srgbClr val="FF0000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20603" name="Rectangle 12"/>
              <p:cNvSpPr>
                <a:spLocks noChangeArrowheads="1"/>
              </p:cNvSpPr>
              <p:nvPr/>
            </p:nvSpPr>
            <p:spPr bwMode="auto">
              <a:xfrm>
                <a:off x="2496" y="1104"/>
                <a:ext cx="384" cy="384"/>
              </a:xfrm>
              <a:prstGeom prst="rect">
                <a:avLst/>
              </a:prstGeom>
              <a:solidFill>
                <a:schemeClr val="tx1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20604" name="Rectangle 13"/>
              <p:cNvSpPr>
                <a:spLocks noChangeArrowheads="1"/>
              </p:cNvSpPr>
              <p:nvPr/>
            </p:nvSpPr>
            <p:spPr bwMode="auto">
              <a:xfrm>
                <a:off x="2112" y="1104"/>
                <a:ext cx="384" cy="384"/>
              </a:xfrm>
              <a:prstGeom prst="rect">
                <a:avLst/>
              </a:prstGeom>
              <a:solidFill>
                <a:srgbClr val="FF0000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endParaRPr lang="en-US"/>
              </a:p>
            </p:txBody>
          </p:sp>
        </p:grpSp>
        <p:grpSp>
          <p:nvGrpSpPr>
            <p:cNvPr id="20591" name="Group 14"/>
            <p:cNvGrpSpPr>
              <a:grpSpLocks/>
            </p:cNvGrpSpPr>
            <p:nvPr/>
          </p:nvGrpSpPr>
          <p:grpSpPr bwMode="auto">
            <a:xfrm>
              <a:off x="3312" y="720"/>
              <a:ext cx="768" cy="768"/>
              <a:chOff x="3120" y="720"/>
              <a:chExt cx="768" cy="768"/>
            </a:xfrm>
          </p:grpSpPr>
          <p:sp>
            <p:nvSpPr>
              <p:cNvPr id="20597" name="Rectangle 15"/>
              <p:cNvSpPr>
                <a:spLocks noChangeArrowheads="1"/>
              </p:cNvSpPr>
              <p:nvPr/>
            </p:nvSpPr>
            <p:spPr bwMode="auto">
              <a:xfrm>
                <a:off x="3120" y="720"/>
                <a:ext cx="384" cy="384"/>
              </a:xfrm>
              <a:prstGeom prst="rect">
                <a:avLst/>
              </a:prstGeom>
              <a:solidFill>
                <a:srgbClr val="FF0000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20598" name="Rectangle 16"/>
              <p:cNvSpPr>
                <a:spLocks noChangeArrowheads="1"/>
              </p:cNvSpPr>
              <p:nvPr/>
            </p:nvSpPr>
            <p:spPr bwMode="auto">
              <a:xfrm>
                <a:off x="3504" y="720"/>
                <a:ext cx="384" cy="384"/>
              </a:xfrm>
              <a:prstGeom prst="rect">
                <a:avLst/>
              </a:prstGeom>
              <a:solidFill>
                <a:schemeClr val="tx1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20599" name="Rectangle 17"/>
              <p:cNvSpPr>
                <a:spLocks noChangeArrowheads="1"/>
              </p:cNvSpPr>
              <p:nvPr/>
            </p:nvSpPr>
            <p:spPr bwMode="auto">
              <a:xfrm>
                <a:off x="3504" y="1104"/>
                <a:ext cx="384" cy="384"/>
              </a:xfrm>
              <a:prstGeom prst="rect">
                <a:avLst/>
              </a:prstGeom>
              <a:solidFill>
                <a:srgbClr val="FF0000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20600" name="Rectangle 18"/>
              <p:cNvSpPr>
                <a:spLocks noChangeArrowheads="1"/>
              </p:cNvSpPr>
              <p:nvPr/>
            </p:nvSpPr>
            <p:spPr bwMode="auto">
              <a:xfrm>
                <a:off x="3120" y="1104"/>
                <a:ext cx="384" cy="384"/>
              </a:xfrm>
              <a:prstGeom prst="rect">
                <a:avLst/>
              </a:prstGeom>
              <a:solidFill>
                <a:srgbClr val="FF0000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endParaRPr lang="en-US"/>
              </a:p>
            </p:txBody>
          </p:sp>
        </p:grpSp>
        <p:grpSp>
          <p:nvGrpSpPr>
            <p:cNvPr id="20592" name="Group 19"/>
            <p:cNvGrpSpPr>
              <a:grpSpLocks/>
            </p:cNvGrpSpPr>
            <p:nvPr/>
          </p:nvGrpSpPr>
          <p:grpSpPr bwMode="auto">
            <a:xfrm>
              <a:off x="4320" y="720"/>
              <a:ext cx="768" cy="768"/>
              <a:chOff x="4128" y="720"/>
              <a:chExt cx="768" cy="768"/>
            </a:xfrm>
          </p:grpSpPr>
          <p:sp>
            <p:nvSpPr>
              <p:cNvPr id="20593" name="Rectangle 20"/>
              <p:cNvSpPr>
                <a:spLocks noChangeArrowheads="1"/>
              </p:cNvSpPr>
              <p:nvPr/>
            </p:nvSpPr>
            <p:spPr bwMode="auto">
              <a:xfrm>
                <a:off x="4128" y="720"/>
                <a:ext cx="384" cy="384"/>
              </a:xfrm>
              <a:prstGeom prst="rect">
                <a:avLst/>
              </a:prstGeom>
              <a:solidFill>
                <a:schemeClr val="tx1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20594" name="Rectangle 21"/>
              <p:cNvSpPr>
                <a:spLocks noChangeArrowheads="1"/>
              </p:cNvSpPr>
              <p:nvPr/>
            </p:nvSpPr>
            <p:spPr bwMode="auto">
              <a:xfrm>
                <a:off x="4512" y="720"/>
                <a:ext cx="384" cy="384"/>
              </a:xfrm>
              <a:prstGeom prst="rect">
                <a:avLst/>
              </a:prstGeom>
              <a:solidFill>
                <a:srgbClr val="FF0000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20595" name="Rectangle 22"/>
              <p:cNvSpPr>
                <a:spLocks noChangeArrowheads="1"/>
              </p:cNvSpPr>
              <p:nvPr/>
            </p:nvSpPr>
            <p:spPr bwMode="auto">
              <a:xfrm>
                <a:off x="4512" y="1104"/>
                <a:ext cx="384" cy="384"/>
              </a:xfrm>
              <a:prstGeom prst="rect">
                <a:avLst/>
              </a:prstGeom>
              <a:solidFill>
                <a:srgbClr val="FF0000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20596" name="Rectangle 23"/>
              <p:cNvSpPr>
                <a:spLocks noChangeArrowheads="1"/>
              </p:cNvSpPr>
              <p:nvPr/>
            </p:nvSpPr>
            <p:spPr bwMode="auto">
              <a:xfrm>
                <a:off x="4128" y="1104"/>
                <a:ext cx="384" cy="384"/>
              </a:xfrm>
              <a:prstGeom prst="rect">
                <a:avLst/>
              </a:prstGeom>
              <a:solidFill>
                <a:srgbClr val="FF0000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endParaRPr lang="en-US"/>
              </a:p>
            </p:txBody>
          </p:sp>
        </p:grpSp>
      </p:grpSp>
      <p:sp>
        <p:nvSpPr>
          <p:cNvPr id="252952" name="Text Box 24"/>
          <p:cNvSpPr txBox="1">
            <a:spLocks noChangeArrowheads="1"/>
          </p:cNvSpPr>
          <p:nvPr/>
        </p:nvSpPr>
        <p:spPr bwMode="auto">
          <a:xfrm>
            <a:off x="174625" y="1447800"/>
            <a:ext cx="16160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n-US" sz="2400" b="1"/>
              <a:t>Basis Step:</a:t>
            </a:r>
          </a:p>
        </p:txBody>
      </p:sp>
      <p:sp>
        <p:nvSpPr>
          <p:cNvPr id="252954" name="Text Box 26"/>
          <p:cNvSpPr txBox="1">
            <a:spLocks noChangeArrowheads="1"/>
          </p:cNvSpPr>
          <p:nvPr/>
        </p:nvSpPr>
        <p:spPr bwMode="auto">
          <a:xfrm>
            <a:off x="144463" y="4162425"/>
            <a:ext cx="1455737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n-US" sz="2400" b="1"/>
              <a:t>Induction</a:t>
            </a:r>
          </a:p>
          <a:p>
            <a:pPr eaLnBrk="1" hangingPunct="1"/>
            <a:r>
              <a:rPr lang="en-US" sz="2400" b="1"/>
              <a:t>Step:</a:t>
            </a:r>
          </a:p>
        </p:txBody>
      </p:sp>
      <p:grpSp>
        <p:nvGrpSpPr>
          <p:cNvPr id="5" name="Group 4"/>
          <p:cNvGrpSpPr>
            <a:grpSpLocks/>
          </p:cNvGrpSpPr>
          <p:nvPr/>
        </p:nvGrpSpPr>
        <p:grpSpPr bwMode="auto">
          <a:xfrm>
            <a:off x="1692275" y="4114800"/>
            <a:ext cx="1263650" cy="1981200"/>
            <a:chOff x="1692275" y="4114800"/>
            <a:chExt cx="1263650" cy="1981200"/>
          </a:xfrm>
        </p:grpSpPr>
        <p:sp>
          <p:nvSpPr>
            <p:cNvPr id="20571" name="Text Box 27"/>
            <p:cNvSpPr txBox="1">
              <a:spLocks noChangeArrowheads="1"/>
            </p:cNvSpPr>
            <p:nvPr/>
          </p:nvSpPr>
          <p:spPr bwMode="auto">
            <a:xfrm>
              <a:off x="1692275" y="5454650"/>
              <a:ext cx="1263650" cy="6413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eaLnBrk="1" hangingPunct="1"/>
              <a:r>
                <a:rPr lang="en-US" b="1"/>
                <a:t>Inductive</a:t>
              </a:r>
            </a:p>
            <a:p>
              <a:pPr algn="ctr" eaLnBrk="1" hangingPunct="1"/>
              <a:r>
                <a:rPr lang="en-US" b="1"/>
                <a:t>Hypothesis</a:t>
              </a:r>
            </a:p>
          </p:txBody>
        </p:sp>
        <p:grpSp>
          <p:nvGrpSpPr>
            <p:cNvPr id="20572" name="Group 3"/>
            <p:cNvGrpSpPr>
              <a:grpSpLocks/>
            </p:cNvGrpSpPr>
            <p:nvPr/>
          </p:nvGrpSpPr>
          <p:grpSpPr bwMode="auto">
            <a:xfrm>
              <a:off x="1692275" y="4114800"/>
              <a:ext cx="1219200" cy="1219200"/>
              <a:chOff x="1692275" y="4114800"/>
              <a:chExt cx="1219200" cy="1219200"/>
            </a:xfrm>
          </p:grpSpPr>
          <p:sp>
            <p:nvSpPr>
              <p:cNvPr id="20573" name="Rectangle 29"/>
              <p:cNvSpPr>
                <a:spLocks noChangeArrowheads="1"/>
              </p:cNvSpPr>
              <p:nvPr/>
            </p:nvSpPr>
            <p:spPr bwMode="auto">
              <a:xfrm>
                <a:off x="1692275" y="5029200"/>
                <a:ext cx="304800" cy="304800"/>
              </a:xfrm>
              <a:prstGeom prst="rect">
                <a:avLst/>
              </a:prstGeom>
              <a:solidFill>
                <a:schemeClr val="accent2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20574" name="Rectangle 30"/>
              <p:cNvSpPr>
                <a:spLocks noChangeArrowheads="1"/>
              </p:cNvSpPr>
              <p:nvPr/>
            </p:nvSpPr>
            <p:spPr bwMode="auto">
              <a:xfrm>
                <a:off x="1997075" y="5029200"/>
                <a:ext cx="304800" cy="304800"/>
              </a:xfrm>
              <a:prstGeom prst="rect">
                <a:avLst/>
              </a:prstGeom>
              <a:solidFill>
                <a:schemeClr val="accent2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20575" name="Rectangle 31"/>
              <p:cNvSpPr>
                <a:spLocks noChangeArrowheads="1"/>
              </p:cNvSpPr>
              <p:nvPr/>
            </p:nvSpPr>
            <p:spPr bwMode="auto">
              <a:xfrm>
                <a:off x="2301875" y="5029200"/>
                <a:ext cx="304800" cy="304800"/>
              </a:xfrm>
              <a:prstGeom prst="rect">
                <a:avLst/>
              </a:prstGeom>
              <a:solidFill>
                <a:srgbClr val="003399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20576" name="Rectangle 32"/>
              <p:cNvSpPr>
                <a:spLocks noChangeArrowheads="1"/>
              </p:cNvSpPr>
              <p:nvPr/>
            </p:nvSpPr>
            <p:spPr bwMode="auto">
              <a:xfrm>
                <a:off x="2606675" y="5029200"/>
                <a:ext cx="304800" cy="304800"/>
              </a:xfrm>
              <a:prstGeom prst="rect">
                <a:avLst/>
              </a:prstGeom>
              <a:solidFill>
                <a:srgbClr val="003399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20577" name="Rectangle 33"/>
              <p:cNvSpPr>
                <a:spLocks noChangeArrowheads="1"/>
              </p:cNvSpPr>
              <p:nvPr/>
            </p:nvSpPr>
            <p:spPr bwMode="auto">
              <a:xfrm>
                <a:off x="1692275" y="4724400"/>
                <a:ext cx="304800" cy="304800"/>
              </a:xfrm>
              <a:prstGeom prst="rect">
                <a:avLst/>
              </a:prstGeom>
              <a:solidFill>
                <a:schemeClr val="accent2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20578" name="Rectangle 34"/>
              <p:cNvSpPr>
                <a:spLocks noChangeArrowheads="1"/>
              </p:cNvSpPr>
              <p:nvPr/>
            </p:nvSpPr>
            <p:spPr bwMode="auto">
              <a:xfrm>
                <a:off x="1997075" y="4724400"/>
                <a:ext cx="304800" cy="304800"/>
              </a:xfrm>
              <a:prstGeom prst="rect">
                <a:avLst/>
              </a:prstGeom>
              <a:solidFill>
                <a:srgbClr val="FFFF00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20579" name="Rectangle 35"/>
              <p:cNvSpPr>
                <a:spLocks noChangeArrowheads="1"/>
              </p:cNvSpPr>
              <p:nvPr/>
            </p:nvSpPr>
            <p:spPr bwMode="auto">
              <a:xfrm>
                <a:off x="2301875" y="4724400"/>
                <a:ext cx="304800" cy="304800"/>
              </a:xfrm>
              <a:prstGeom prst="rect">
                <a:avLst/>
              </a:prstGeom>
              <a:solidFill>
                <a:schemeClr val="tx1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20580" name="Rectangle 36"/>
              <p:cNvSpPr>
                <a:spLocks noChangeArrowheads="1"/>
              </p:cNvSpPr>
              <p:nvPr/>
            </p:nvSpPr>
            <p:spPr bwMode="auto">
              <a:xfrm>
                <a:off x="2606675" y="4724400"/>
                <a:ext cx="304800" cy="304800"/>
              </a:xfrm>
              <a:prstGeom prst="rect">
                <a:avLst/>
              </a:prstGeom>
              <a:solidFill>
                <a:srgbClr val="003399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20581" name="Rectangle 37"/>
              <p:cNvSpPr>
                <a:spLocks noChangeArrowheads="1"/>
              </p:cNvSpPr>
              <p:nvPr/>
            </p:nvSpPr>
            <p:spPr bwMode="auto">
              <a:xfrm>
                <a:off x="1692275" y="4419600"/>
                <a:ext cx="304800" cy="304800"/>
              </a:xfrm>
              <a:prstGeom prst="rect">
                <a:avLst/>
              </a:prstGeom>
              <a:solidFill>
                <a:schemeClr val="tx2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20582" name="Rectangle 38"/>
              <p:cNvSpPr>
                <a:spLocks noChangeArrowheads="1"/>
              </p:cNvSpPr>
              <p:nvPr/>
            </p:nvSpPr>
            <p:spPr bwMode="auto">
              <a:xfrm>
                <a:off x="1997075" y="4419600"/>
                <a:ext cx="304800" cy="304800"/>
              </a:xfrm>
              <a:prstGeom prst="rect">
                <a:avLst/>
              </a:prstGeom>
              <a:solidFill>
                <a:srgbClr val="FFFF00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20583" name="Rectangle 39"/>
              <p:cNvSpPr>
                <a:spLocks noChangeArrowheads="1"/>
              </p:cNvSpPr>
              <p:nvPr/>
            </p:nvSpPr>
            <p:spPr bwMode="auto">
              <a:xfrm>
                <a:off x="2301875" y="4419600"/>
                <a:ext cx="304800" cy="304800"/>
              </a:xfrm>
              <a:prstGeom prst="rect">
                <a:avLst/>
              </a:prstGeom>
              <a:solidFill>
                <a:srgbClr val="FFFF00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20584" name="Rectangle 40"/>
              <p:cNvSpPr>
                <a:spLocks noChangeArrowheads="1"/>
              </p:cNvSpPr>
              <p:nvPr/>
            </p:nvSpPr>
            <p:spPr bwMode="auto">
              <a:xfrm>
                <a:off x="2606675" y="4419600"/>
                <a:ext cx="304800" cy="304800"/>
              </a:xfrm>
              <a:prstGeom prst="rect">
                <a:avLst/>
              </a:prstGeom>
              <a:solidFill>
                <a:schemeClr val="accent2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20585" name="Rectangle 41"/>
              <p:cNvSpPr>
                <a:spLocks noChangeArrowheads="1"/>
              </p:cNvSpPr>
              <p:nvPr/>
            </p:nvSpPr>
            <p:spPr bwMode="auto">
              <a:xfrm>
                <a:off x="1692275" y="4114800"/>
                <a:ext cx="304800" cy="304800"/>
              </a:xfrm>
              <a:prstGeom prst="rect">
                <a:avLst/>
              </a:prstGeom>
              <a:solidFill>
                <a:schemeClr val="tx2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20586" name="Rectangle 42"/>
              <p:cNvSpPr>
                <a:spLocks noChangeArrowheads="1"/>
              </p:cNvSpPr>
              <p:nvPr/>
            </p:nvSpPr>
            <p:spPr bwMode="auto">
              <a:xfrm>
                <a:off x="1997075" y="4114800"/>
                <a:ext cx="304800" cy="304800"/>
              </a:xfrm>
              <a:prstGeom prst="rect">
                <a:avLst/>
              </a:prstGeom>
              <a:solidFill>
                <a:schemeClr val="tx2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20587" name="Rectangle 43"/>
              <p:cNvSpPr>
                <a:spLocks noChangeArrowheads="1"/>
              </p:cNvSpPr>
              <p:nvPr/>
            </p:nvSpPr>
            <p:spPr bwMode="auto">
              <a:xfrm>
                <a:off x="2301875" y="4114800"/>
                <a:ext cx="304800" cy="304800"/>
              </a:xfrm>
              <a:prstGeom prst="rect">
                <a:avLst/>
              </a:prstGeom>
              <a:solidFill>
                <a:schemeClr val="accent2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20588" name="Rectangle 44"/>
              <p:cNvSpPr>
                <a:spLocks noChangeArrowheads="1"/>
              </p:cNvSpPr>
              <p:nvPr/>
            </p:nvSpPr>
            <p:spPr bwMode="auto">
              <a:xfrm>
                <a:off x="2606675" y="4114800"/>
                <a:ext cx="304800" cy="304800"/>
              </a:xfrm>
              <a:prstGeom prst="rect">
                <a:avLst/>
              </a:prstGeom>
              <a:solidFill>
                <a:schemeClr val="accent2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</p:grpSp>
      </p:grpSp>
      <p:grpSp>
        <p:nvGrpSpPr>
          <p:cNvPr id="10" name="Group 111"/>
          <p:cNvGrpSpPr>
            <a:grpSpLocks/>
          </p:cNvGrpSpPr>
          <p:nvPr/>
        </p:nvGrpSpPr>
        <p:grpSpPr bwMode="auto">
          <a:xfrm>
            <a:off x="3482975" y="4572000"/>
            <a:ext cx="2536825" cy="2051050"/>
            <a:chOff x="2098" y="2879"/>
            <a:chExt cx="1598" cy="1292"/>
          </a:xfrm>
        </p:grpSpPr>
        <p:sp>
          <p:nvSpPr>
            <p:cNvPr id="20551" name="Line 112"/>
            <p:cNvSpPr>
              <a:spLocks noChangeShapeType="1"/>
            </p:cNvSpPr>
            <p:nvPr/>
          </p:nvSpPr>
          <p:spPr bwMode="auto">
            <a:xfrm flipH="1">
              <a:off x="2688" y="3072"/>
              <a:ext cx="432" cy="671"/>
            </a:xfrm>
            <a:prstGeom prst="line">
              <a:avLst/>
            </a:prstGeom>
            <a:noFill/>
            <a:ln w="9525">
              <a:solidFill>
                <a:schemeClr val="bg2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endParaRPr lang="en-US"/>
            </a:p>
          </p:txBody>
        </p:sp>
        <p:grpSp>
          <p:nvGrpSpPr>
            <p:cNvPr id="20552" name="Group 113"/>
            <p:cNvGrpSpPr>
              <a:grpSpLocks/>
            </p:cNvGrpSpPr>
            <p:nvPr/>
          </p:nvGrpSpPr>
          <p:grpSpPr bwMode="auto">
            <a:xfrm>
              <a:off x="2098" y="2879"/>
              <a:ext cx="1598" cy="1292"/>
              <a:chOff x="2098" y="2879"/>
              <a:chExt cx="1598" cy="1292"/>
            </a:xfrm>
          </p:grpSpPr>
          <p:grpSp>
            <p:nvGrpSpPr>
              <p:cNvPr id="20553" name="Group 114"/>
              <p:cNvGrpSpPr>
                <a:grpSpLocks/>
              </p:cNvGrpSpPr>
              <p:nvPr/>
            </p:nvGrpSpPr>
            <p:grpSpPr bwMode="auto">
              <a:xfrm>
                <a:off x="2928" y="2879"/>
                <a:ext cx="768" cy="768"/>
                <a:chOff x="2928" y="2879"/>
                <a:chExt cx="768" cy="768"/>
              </a:xfrm>
            </p:grpSpPr>
            <p:sp>
              <p:nvSpPr>
                <p:cNvPr id="20555" name="Rectangle 115"/>
                <p:cNvSpPr>
                  <a:spLocks noChangeArrowheads="1"/>
                </p:cNvSpPr>
                <p:nvPr/>
              </p:nvSpPr>
              <p:spPr bwMode="auto">
                <a:xfrm>
                  <a:off x="2928" y="3455"/>
                  <a:ext cx="192" cy="192"/>
                </a:xfrm>
                <a:prstGeom prst="rect">
                  <a:avLst/>
                </a:prstGeom>
                <a:solidFill>
                  <a:schemeClr val="tx2"/>
                </a:solidFill>
                <a:ln w="2540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anchor="ctr"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20556" name="Rectangle 116"/>
                <p:cNvSpPr>
                  <a:spLocks noChangeArrowheads="1"/>
                </p:cNvSpPr>
                <p:nvPr/>
              </p:nvSpPr>
              <p:spPr bwMode="auto">
                <a:xfrm>
                  <a:off x="3120" y="3455"/>
                  <a:ext cx="192" cy="192"/>
                </a:xfrm>
                <a:prstGeom prst="rect">
                  <a:avLst/>
                </a:prstGeom>
                <a:solidFill>
                  <a:schemeClr val="tx2"/>
                </a:solidFill>
                <a:ln w="2540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anchor="ctr"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20557" name="Rectangle 117"/>
                <p:cNvSpPr>
                  <a:spLocks noChangeArrowheads="1"/>
                </p:cNvSpPr>
                <p:nvPr/>
              </p:nvSpPr>
              <p:spPr bwMode="auto">
                <a:xfrm>
                  <a:off x="3312" y="3455"/>
                  <a:ext cx="192" cy="192"/>
                </a:xfrm>
                <a:prstGeom prst="rect">
                  <a:avLst/>
                </a:prstGeom>
                <a:solidFill>
                  <a:schemeClr val="accent1"/>
                </a:solidFill>
                <a:ln w="2540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anchor="ctr"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20558" name="Rectangle 118"/>
                <p:cNvSpPr>
                  <a:spLocks noChangeArrowheads="1"/>
                </p:cNvSpPr>
                <p:nvPr/>
              </p:nvSpPr>
              <p:spPr bwMode="auto">
                <a:xfrm>
                  <a:off x="3504" y="3455"/>
                  <a:ext cx="192" cy="192"/>
                </a:xfrm>
                <a:prstGeom prst="rect">
                  <a:avLst/>
                </a:prstGeom>
                <a:solidFill>
                  <a:schemeClr val="accent1"/>
                </a:solidFill>
                <a:ln w="2540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anchor="ctr"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20559" name="Rectangle 119"/>
                <p:cNvSpPr>
                  <a:spLocks noChangeArrowheads="1"/>
                </p:cNvSpPr>
                <p:nvPr/>
              </p:nvSpPr>
              <p:spPr bwMode="auto">
                <a:xfrm>
                  <a:off x="2928" y="3263"/>
                  <a:ext cx="192" cy="192"/>
                </a:xfrm>
                <a:prstGeom prst="rect">
                  <a:avLst/>
                </a:prstGeom>
                <a:solidFill>
                  <a:schemeClr val="tx2"/>
                </a:solidFill>
                <a:ln w="2540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anchor="ctr"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20560" name="Rectangle 120"/>
                <p:cNvSpPr>
                  <a:spLocks noChangeArrowheads="1"/>
                </p:cNvSpPr>
                <p:nvPr/>
              </p:nvSpPr>
              <p:spPr bwMode="auto">
                <a:xfrm>
                  <a:off x="3120" y="3263"/>
                  <a:ext cx="192" cy="192"/>
                </a:xfrm>
                <a:prstGeom prst="rect">
                  <a:avLst/>
                </a:prstGeom>
                <a:solidFill>
                  <a:srgbClr val="003399"/>
                </a:solidFill>
                <a:ln w="2540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anchor="ctr"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20561" name="Rectangle 121"/>
                <p:cNvSpPr>
                  <a:spLocks noChangeArrowheads="1"/>
                </p:cNvSpPr>
                <p:nvPr/>
              </p:nvSpPr>
              <p:spPr bwMode="auto">
                <a:xfrm>
                  <a:off x="3312" y="3263"/>
                  <a:ext cx="192" cy="192"/>
                </a:xfrm>
                <a:prstGeom prst="rect">
                  <a:avLst/>
                </a:prstGeom>
                <a:solidFill>
                  <a:srgbClr val="003399"/>
                </a:solidFill>
                <a:ln w="2540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anchor="ctr"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20562" name="Rectangle 122"/>
                <p:cNvSpPr>
                  <a:spLocks noChangeArrowheads="1"/>
                </p:cNvSpPr>
                <p:nvPr/>
              </p:nvSpPr>
              <p:spPr bwMode="auto">
                <a:xfrm>
                  <a:off x="3504" y="3263"/>
                  <a:ext cx="192" cy="192"/>
                </a:xfrm>
                <a:prstGeom prst="rect">
                  <a:avLst/>
                </a:prstGeom>
                <a:solidFill>
                  <a:schemeClr val="accent1"/>
                </a:solidFill>
                <a:ln w="2540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anchor="ctr"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20563" name="Rectangle 123"/>
                <p:cNvSpPr>
                  <a:spLocks noChangeArrowheads="1"/>
                </p:cNvSpPr>
                <p:nvPr/>
              </p:nvSpPr>
              <p:spPr bwMode="auto">
                <a:xfrm>
                  <a:off x="2928" y="3071"/>
                  <a:ext cx="192" cy="192"/>
                </a:xfrm>
                <a:prstGeom prst="rect">
                  <a:avLst/>
                </a:prstGeom>
                <a:solidFill>
                  <a:schemeClr val="accent1"/>
                </a:solidFill>
                <a:ln w="2540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anchor="ctr"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20564" name="Rectangle 124"/>
                <p:cNvSpPr>
                  <a:spLocks noChangeArrowheads="1"/>
                </p:cNvSpPr>
                <p:nvPr/>
              </p:nvSpPr>
              <p:spPr bwMode="auto">
                <a:xfrm>
                  <a:off x="3120" y="3071"/>
                  <a:ext cx="192" cy="192"/>
                </a:xfrm>
                <a:prstGeom prst="rect">
                  <a:avLst/>
                </a:prstGeom>
                <a:solidFill>
                  <a:schemeClr val="accent1"/>
                </a:solidFill>
                <a:ln w="2540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anchor="ctr"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20565" name="Rectangle 125"/>
                <p:cNvSpPr>
                  <a:spLocks noChangeArrowheads="1"/>
                </p:cNvSpPr>
                <p:nvPr/>
              </p:nvSpPr>
              <p:spPr bwMode="auto">
                <a:xfrm>
                  <a:off x="3312" y="3071"/>
                  <a:ext cx="192" cy="192"/>
                </a:xfrm>
                <a:prstGeom prst="rect">
                  <a:avLst/>
                </a:prstGeom>
                <a:solidFill>
                  <a:srgbClr val="003399"/>
                </a:solidFill>
                <a:ln w="2540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anchor="ctr"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20566" name="Rectangle 126"/>
                <p:cNvSpPr>
                  <a:spLocks noChangeArrowheads="1"/>
                </p:cNvSpPr>
                <p:nvPr/>
              </p:nvSpPr>
              <p:spPr bwMode="auto">
                <a:xfrm>
                  <a:off x="3504" y="3071"/>
                  <a:ext cx="192" cy="192"/>
                </a:xfrm>
                <a:prstGeom prst="rect">
                  <a:avLst/>
                </a:prstGeom>
                <a:solidFill>
                  <a:schemeClr val="accent2"/>
                </a:solidFill>
                <a:ln w="2540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anchor="ctr"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20567" name="Rectangle 127"/>
                <p:cNvSpPr>
                  <a:spLocks noChangeArrowheads="1"/>
                </p:cNvSpPr>
                <p:nvPr/>
              </p:nvSpPr>
              <p:spPr bwMode="auto">
                <a:xfrm>
                  <a:off x="2928" y="2879"/>
                  <a:ext cx="192" cy="192"/>
                </a:xfrm>
                <a:prstGeom prst="rect">
                  <a:avLst/>
                </a:prstGeom>
                <a:solidFill>
                  <a:schemeClr val="accent1"/>
                </a:solidFill>
                <a:ln w="2540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anchor="ctr"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20568" name="Rectangle 128"/>
                <p:cNvSpPr>
                  <a:spLocks noChangeArrowheads="1"/>
                </p:cNvSpPr>
                <p:nvPr/>
              </p:nvSpPr>
              <p:spPr bwMode="auto">
                <a:xfrm>
                  <a:off x="3120" y="2879"/>
                  <a:ext cx="192" cy="192"/>
                </a:xfrm>
                <a:prstGeom prst="rect">
                  <a:avLst/>
                </a:prstGeom>
                <a:solidFill>
                  <a:schemeClr val="tx1"/>
                </a:solidFill>
                <a:ln w="2540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anchor="ctr"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20569" name="Rectangle 129"/>
                <p:cNvSpPr>
                  <a:spLocks noChangeArrowheads="1"/>
                </p:cNvSpPr>
                <p:nvPr/>
              </p:nvSpPr>
              <p:spPr bwMode="auto">
                <a:xfrm>
                  <a:off x="3312" y="2879"/>
                  <a:ext cx="192" cy="192"/>
                </a:xfrm>
                <a:prstGeom prst="rect">
                  <a:avLst/>
                </a:prstGeom>
                <a:solidFill>
                  <a:schemeClr val="accent2"/>
                </a:solidFill>
                <a:ln w="2540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anchor="ctr"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20570" name="Rectangle 130"/>
                <p:cNvSpPr>
                  <a:spLocks noChangeArrowheads="1"/>
                </p:cNvSpPr>
                <p:nvPr/>
              </p:nvSpPr>
              <p:spPr bwMode="auto">
                <a:xfrm>
                  <a:off x="3504" y="2879"/>
                  <a:ext cx="192" cy="192"/>
                </a:xfrm>
                <a:prstGeom prst="rect">
                  <a:avLst/>
                </a:prstGeom>
                <a:solidFill>
                  <a:schemeClr val="accent2"/>
                </a:solidFill>
                <a:ln w="2540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anchor="ctr">
                  <a:spAutoFit/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20554" name="Text Box 131"/>
              <p:cNvSpPr txBox="1">
                <a:spLocks noChangeArrowheads="1"/>
              </p:cNvSpPr>
              <p:nvPr/>
            </p:nvSpPr>
            <p:spPr bwMode="auto">
              <a:xfrm>
                <a:off x="2098" y="3767"/>
                <a:ext cx="1260" cy="4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eaLnBrk="1" hangingPunct="1"/>
                <a:r>
                  <a:rPr lang="en-US" b="1"/>
                  <a:t>Subsquare having </a:t>
                </a:r>
              </a:p>
              <a:p>
                <a:pPr eaLnBrk="1" hangingPunct="1"/>
                <a:r>
                  <a:rPr lang="en-US" b="1"/>
                  <a:t>the real hole</a:t>
                </a:r>
              </a:p>
            </p:txBody>
          </p:sp>
        </p:grpSp>
      </p:grpSp>
      <p:grpSp>
        <p:nvGrpSpPr>
          <p:cNvPr id="13" name="Group 230"/>
          <p:cNvGrpSpPr>
            <a:grpSpLocks/>
          </p:cNvGrpSpPr>
          <p:nvPr/>
        </p:nvGrpSpPr>
        <p:grpSpPr bwMode="auto">
          <a:xfrm>
            <a:off x="2667000" y="2711450"/>
            <a:ext cx="3352800" cy="1860550"/>
            <a:chOff x="1824" y="1708"/>
            <a:chExt cx="2112" cy="1172"/>
          </a:xfrm>
        </p:grpSpPr>
        <p:sp>
          <p:nvSpPr>
            <p:cNvPr id="20533" name="Text Box 211"/>
            <p:cNvSpPr txBox="1">
              <a:spLocks noChangeArrowheads="1"/>
            </p:cNvSpPr>
            <p:nvPr/>
          </p:nvSpPr>
          <p:spPr bwMode="auto">
            <a:xfrm>
              <a:off x="1824" y="1708"/>
              <a:ext cx="1740" cy="4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/>
              <a:r>
                <a:rPr lang="en-US" b="1"/>
                <a:t>Subsquare with ‘artificial’</a:t>
              </a:r>
            </a:p>
            <a:p>
              <a:pPr eaLnBrk="1" hangingPunct="1"/>
              <a:r>
                <a:rPr lang="en-US" b="1"/>
                <a:t>hole at lower right corner</a:t>
              </a:r>
            </a:p>
          </p:txBody>
        </p:sp>
        <p:grpSp>
          <p:nvGrpSpPr>
            <p:cNvPr id="20534" name="Group 213"/>
            <p:cNvGrpSpPr>
              <a:grpSpLocks/>
            </p:cNvGrpSpPr>
            <p:nvPr/>
          </p:nvGrpSpPr>
          <p:grpSpPr bwMode="auto">
            <a:xfrm>
              <a:off x="3168" y="2112"/>
              <a:ext cx="768" cy="768"/>
              <a:chOff x="2928" y="2111"/>
              <a:chExt cx="768" cy="768"/>
            </a:xfrm>
          </p:grpSpPr>
          <p:sp>
            <p:nvSpPr>
              <p:cNvPr id="20536" name="Rectangle 214"/>
              <p:cNvSpPr>
                <a:spLocks noChangeArrowheads="1"/>
              </p:cNvSpPr>
              <p:nvPr/>
            </p:nvSpPr>
            <p:spPr bwMode="auto">
              <a:xfrm>
                <a:off x="2928" y="2687"/>
                <a:ext cx="192" cy="192"/>
              </a:xfrm>
              <a:prstGeom prst="rect">
                <a:avLst/>
              </a:prstGeom>
              <a:solidFill>
                <a:schemeClr val="tx2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20537" name="Rectangle 215"/>
              <p:cNvSpPr>
                <a:spLocks noChangeArrowheads="1"/>
              </p:cNvSpPr>
              <p:nvPr/>
            </p:nvSpPr>
            <p:spPr bwMode="auto">
              <a:xfrm>
                <a:off x="3120" y="2687"/>
                <a:ext cx="192" cy="192"/>
              </a:xfrm>
              <a:prstGeom prst="rect">
                <a:avLst/>
              </a:prstGeom>
              <a:solidFill>
                <a:schemeClr val="tx2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20538" name="Rectangle 216"/>
              <p:cNvSpPr>
                <a:spLocks noChangeArrowheads="1"/>
              </p:cNvSpPr>
              <p:nvPr/>
            </p:nvSpPr>
            <p:spPr bwMode="auto">
              <a:xfrm>
                <a:off x="3312" y="2687"/>
                <a:ext cx="192" cy="192"/>
              </a:xfrm>
              <a:prstGeom prst="rect">
                <a:avLst/>
              </a:prstGeom>
              <a:solidFill>
                <a:srgbClr val="003399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20539" name="Rectangle 217"/>
              <p:cNvSpPr>
                <a:spLocks noChangeArrowheads="1"/>
              </p:cNvSpPr>
              <p:nvPr/>
            </p:nvSpPr>
            <p:spPr bwMode="auto">
              <a:xfrm>
                <a:off x="2928" y="2495"/>
                <a:ext cx="192" cy="192"/>
              </a:xfrm>
              <a:prstGeom prst="rect">
                <a:avLst/>
              </a:prstGeom>
              <a:solidFill>
                <a:schemeClr val="tx2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20540" name="Rectangle 218"/>
              <p:cNvSpPr>
                <a:spLocks noChangeArrowheads="1"/>
              </p:cNvSpPr>
              <p:nvPr/>
            </p:nvSpPr>
            <p:spPr bwMode="auto">
              <a:xfrm>
                <a:off x="3120" y="2495"/>
                <a:ext cx="192" cy="192"/>
              </a:xfrm>
              <a:prstGeom prst="rect">
                <a:avLst/>
              </a:prstGeom>
              <a:solidFill>
                <a:schemeClr val="accent1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20541" name="Rectangle 219"/>
              <p:cNvSpPr>
                <a:spLocks noChangeArrowheads="1"/>
              </p:cNvSpPr>
              <p:nvPr/>
            </p:nvSpPr>
            <p:spPr bwMode="auto">
              <a:xfrm>
                <a:off x="3312" y="2495"/>
                <a:ext cx="192" cy="192"/>
              </a:xfrm>
              <a:prstGeom prst="rect">
                <a:avLst/>
              </a:prstGeom>
              <a:solidFill>
                <a:srgbClr val="003399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20542" name="Rectangle 220"/>
              <p:cNvSpPr>
                <a:spLocks noChangeArrowheads="1"/>
              </p:cNvSpPr>
              <p:nvPr/>
            </p:nvSpPr>
            <p:spPr bwMode="auto">
              <a:xfrm>
                <a:off x="3504" y="2495"/>
                <a:ext cx="192" cy="192"/>
              </a:xfrm>
              <a:prstGeom prst="rect">
                <a:avLst/>
              </a:prstGeom>
              <a:solidFill>
                <a:srgbClr val="003399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20543" name="Rectangle 221"/>
              <p:cNvSpPr>
                <a:spLocks noChangeArrowheads="1"/>
              </p:cNvSpPr>
              <p:nvPr/>
            </p:nvSpPr>
            <p:spPr bwMode="auto">
              <a:xfrm>
                <a:off x="2928" y="2303"/>
                <a:ext cx="192" cy="192"/>
              </a:xfrm>
              <a:prstGeom prst="rect">
                <a:avLst/>
              </a:prstGeom>
              <a:solidFill>
                <a:srgbClr val="003399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20544" name="Rectangle 222"/>
              <p:cNvSpPr>
                <a:spLocks noChangeArrowheads="1"/>
              </p:cNvSpPr>
              <p:nvPr/>
            </p:nvSpPr>
            <p:spPr bwMode="auto">
              <a:xfrm>
                <a:off x="3120" y="2303"/>
                <a:ext cx="192" cy="192"/>
              </a:xfrm>
              <a:prstGeom prst="rect">
                <a:avLst/>
              </a:prstGeom>
              <a:solidFill>
                <a:schemeClr val="accent1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20545" name="Rectangle 223"/>
              <p:cNvSpPr>
                <a:spLocks noChangeArrowheads="1"/>
              </p:cNvSpPr>
              <p:nvPr/>
            </p:nvSpPr>
            <p:spPr bwMode="auto">
              <a:xfrm>
                <a:off x="3312" y="2303"/>
                <a:ext cx="192" cy="192"/>
              </a:xfrm>
              <a:prstGeom prst="rect">
                <a:avLst/>
              </a:prstGeom>
              <a:solidFill>
                <a:schemeClr val="accent1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20546" name="Rectangle 224"/>
              <p:cNvSpPr>
                <a:spLocks noChangeArrowheads="1"/>
              </p:cNvSpPr>
              <p:nvPr/>
            </p:nvSpPr>
            <p:spPr bwMode="auto">
              <a:xfrm>
                <a:off x="3504" y="2303"/>
                <a:ext cx="192" cy="192"/>
              </a:xfrm>
              <a:prstGeom prst="rect">
                <a:avLst/>
              </a:prstGeom>
              <a:solidFill>
                <a:schemeClr val="accent2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20547" name="Rectangle 225"/>
              <p:cNvSpPr>
                <a:spLocks noChangeArrowheads="1"/>
              </p:cNvSpPr>
              <p:nvPr/>
            </p:nvSpPr>
            <p:spPr bwMode="auto">
              <a:xfrm>
                <a:off x="2928" y="2111"/>
                <a:ext cx="192" cy="192"/>
              </a:xfrm>
              <a:prstGeom prst="rect">
                <a:avLst/>
              </a:prstGeom>
              <a:solidFill>
                <a:srgbClr val="003399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20548" name="Rectangle 226"/>
              <p:cNvSpPr>
                <a:spLocks noChangeArrowheads="1"/>
              </p:cNvSpPr>
              <p:nvPr/>
            </p:nvSpPr>
            <p:spPr bwMode="auto">
              <a:xfrm>
                <a:off x="3120" y="2111"/>
                <a:ext cx="192" cy="192"/>
              </a:xfrm>
              <a:prstGeom prst="rect">
                <a:avLst/>
              </a:prstGeom>
              <a:solidFill>
                <a:srgbClr val="003399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20549" name="Rectangle 227"/>
              <p:cNvSpPr>
                <a:spLocks noChangeArrowheads="1"/>
              </p:cNvSpPr>
              <p:nvPr/>
            </p:nvSpPr>
            <p:spPr bwMode="auto">
              <a:xfrm>
                <a:off x="3312" y="2111"/>
                <a:ext cx="192" cy="192"/>
              </a:xfrm>
              <a:prstGeom prst="rect">
                <a:avLst/>
              </a:prstGeom>
              <a:solidFill>
                <a:schemeClr val="accent2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20550" name="Rectangle 228"/>
              <p:cNvSpPr>
                <a:spLocks noChangeArrowheads="1"/>
              </p:cNvSpPr>
              <p:nvPr/>
            </p:nvSpPr>
            <p:spPr bwMode="auto">
              <a:xfrm>
                <a:off x="3504" y="2111"/>
                <a:ext cx="192" cy="192"/>
              </a:xfrm>
              <a:prstGeom prst="rect">
                <a:avLst/>
              </a:prstGeom>
              <a:solidFill>
                <a:schemeClr val="accent2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</p:grpSp>
        <p:sp>
          <p:nvSpPr>
            <p:cNvPr id="20535" name="Line 212"/>
            <p:cNvSpPr>
              <a:spLocks noChangeShapeType="1"/>
            </p:cNvSpPr>
            <p:nvPr/>
          </p:nvSpPr>
          <p:spPr bwMode="auto">
            <a:xfrm rot="-10106994">
              <a:off x="2736" y="2304"/>
              <a:ext cx="1105" cy="336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endParaRPr lang="en-US"/>
            </a:p>
          </p:txBody>
        </p:sp>
      </p:grpSp>
      <p:grpSp>
        <p:nvGrpSpPr>
          <p:cNvPr id="15" name="Group 231"/>
          <p:cNvGrpSpPr>
            <a:grpSpLocks/>
          </p:cNvGrpSpPr>
          <p:nvPr/>
        </p:nvGrpSpPr>
        <p:grpSpPr bwMode="auto">
          <a:xfrm>
            <a:off x="6000750" y="2667000"/>
            <a:ext cx="2838450" cy="2103438"/>
            <a:chOff x="2160" y="1728"/>
            <a:chExt cx="1788" cy="1325"/>
          </a:xfrm>
        </p:grpSpPr>
        <p:grpSp>
          <p:nvGrpSpPr>
            <p:cNvPr id="20515" name="Group 232"/>
            <p:cNvGrpSpPr>
              <a:grpSpLocks/>
            </p:cNvGrpSpPr>
            <p:nvPr/>
          </p:nvGrpSpPr>
          <p:grpSpPr bwMode="auto">
            <a:xfrm>
              <a:off x="2160" y="2160"/>
              <a:ext cx="768" cy="768"/>
              <a:chOff x="3696" y="2111"/>
              <a:chExt cx="768" cy="768"/>
            </a:xfrm>
          </p:grpSpPr>
          <p:sp>
            <p:nvSpPr>
              <p:cNvPr id="20518" name="Rectangle 233"/>
              <p:cNvSpPr>
                <a:spLocks noChangeArrowheads="1"/>
              </p:cNvSpPr>
              <p:nvPr/>
            </p:nvSpPr>
            <p:spPr bwMode="auto">
              <a:xfrm>
                <a:off x="3888" y="2687"/>
                <a:ext cx="192" cy="192"/>
              </a:xfrm>
              <a:prstGeom prst="rect">
                <a:avLst/>
              </a:prstGeom>
              <a:solidFill>
                <a:schemeClr val="accent1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20519" name="Rectangle 234"/>
              <p:cNvSpPr>
                <a:spLocks noChangeArrowheads="1"/>
              </p:cNvSpPr>
              <p:nvPr/>
            </p:nvSpPr>
            <p:spPr bwMode="auto">
              <a:xfrm>
                <a:off x="4080" y="2687"/>
                <a:ext cx="192" cy="192"/>
              </a:xfrm>
              <a:prstGeom prst="rect">
                <a:avLst/>
              </a:prstGeom>
              <a:solidFill>
                <a:schemeClr val="tx2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20520" name="Rectangle 235"/>
              <p:cNvSpPr>
                <a:spLocks noChangeArrowheads="1"/>
              </p:cNvSpPr>
              <p:nvPr/>
            </p:nvSpPr>
            <p:spPr bwMode="auto">
              <a:xfrm>
                <a:off x="4272" y="2687"/>
                <a:ext cx="192" cy="192"/>
              </a:xfrm>
              <a:prstGeom prst="rect">
                <a:avLst/>
              </a:prstGeom>
              <a:solidFill>
                <a:schemeClr val="tx2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20521" name="Rectangle 236"/>
              <p:cNvSpPr>
                <a:spLocks noChangeArrowheads="1"/>
              </p:cNvSpPr>
              <p:nvPr/>
            </p:nvSpPr>
            <p:spPr bwMode="auto">
              <a:xfrm>
                <a:off x="3696" y="2495"/>
                <a:ext cx="192" cy="192"/>
              </a:xfrm>
              <a:prstGeom prst="rect">
                <a:avLst/>
              </a:prstGeom>
              <a:solidFill>
                <a:schemeClr val="accent1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20522" name="Rectangle 237"/>
              <p:cNvSpPr>
                <a:spLocks noChangeArrowheads="1"/>
              </p:cNvSpPr>
              <p:nvPr/>
            </p:nvSpPr>
            <p:spPr bwMode="auto">
              <a:xfrm>
                <a:off x="3888" y="2495"/>
                <a:ext cx="192" cy="192"/>
              </a:xfrm>
              <a:prstGeom prst="rect">
                <a:avLst/>
              </a:prstGeom>
              <a:solidFill>
                <a:schemeClr val="accent1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20523" name="Rectangle 238"/>
              <p:cNvSpPr>
                <a:spLocks noChangeArrowheads="1"/>
              </p:cNvSpPr>
              <p:nvPr/>
            </p:nvSpPr>
            <p:spPr bwMode="auto">
              <a:xfrm>
                <a:off x="4080" y="2495"/>
                <a:ext cx="192" cy="192"/>
              </a:xfrm>
              <a:prstGeom prst="rect">
                <a:avLst/>
              </a:prstGeom>
              <a:solidFill>
                <a:srgbClr val="003399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20524" name="Rectangle 239"/>
              <p:cNvSpPr>
                <a:spLocks noChangeArrowheads="1"/>
              </p:cNvSpPr>
              <p:nvPr/>
            </p:nvSpPr>
            <p:spPr bwMode="auto">
              <a:xfrm>
                <a:off x="4272" y="2495"/>
                <a:ext cx="192" cy="192"/>
              </a:xfrm>
              <a:prstGeom prst="rect">
                <a:avLst/>
              </a:prstGeom>
              <a:solidFill>
                <a:schemeClr val="tx2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20525" name="Rectangle 240"/>
              <p:cNvSpPr>
                <a:spLocks noChangeArrowheads="1"/>
              </p:cNvSpPr>
              <p:nvPr/>
            </p:nvSpPr>
            <p:spPr bwMode="auto">
              <a:xfrm>
                <a:off x="3696" y="2303"/>
                <a:ext cx="192" cy="192"/>
              </a:xfrm>
              <a:prstGeom prst="rect">
                <a:avLst/>
              </a:prstGeom>
              <a:solidFill>
                <a:schemeClr val="tx2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20526" name="Rectangle 241"/>
              <p:cNvSpPr>
                <a:spLocks noChangeArrowheads="1"/>
              </p:cNvSpPr>
              <p:nvPr/>
            </p:nvSpPr>
            <p:spPr bwMode="auto">
              <a:xfrm>
                <a:off x="3888" y="2303"/>
                <a:ext cx="192" cy="192"/>
              </a:xfrm>
              <a:prstGeom prst="rect">
                <a:avLst/>
              </a:prstGeom>
              <a:solidFill>
                <a:srgbClr val="003399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20527" name="Rectangle 242"/>
              <p:cNvSpPr>
                <a:spLocks noChangeArrowheads="1"/>
              </p:cNvSpPr>
              <p:nvPr/>
            </p:nvSpPr>
            <p:spPr bwMode="auto">
              <a:xfrm>
                <a:off x="4080" y="2303"/>
                <a:ext cx="192" cy="192"/>
              </a:xfrm>
              <a:prstGeom prst="rect">
                <a:avLst/>
              </a:prstGeom>
              <a:solidFill>
                <a:srgbClr val="003399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20528" name="Rectangle 243"/>
              <p:cNvSpPr>
                <a:spLocks noChangeArrowheads="1"/>
              </p:cNvSpPr>
              <p:nvPr/>
            </p:nvSpPr>
            <p:spPr bwMode="auto">
              <a:xfrm>
                <a:off x="4272" y="2303"/>
                <a:ext cx="192" cy="192"/>
              </a:xfrm>
              <a:prstGeom prst="rect">
                <a:avLst/>
              </a:prstGeom>
              <a:solidFill>
                <a:schemeClr val="accent2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20529" name="Rectangle 244"/>
              <p:cNvSpPr>
                <a:spLocks noChangeArrowheads="1"/>
              </p:cNvSpPr>
              <p:nvPr/>
            </p:nvSpPr>
            <p:spPr bwMode="auto">
              <a:xfrm>
                <a:off x="3696" y="2111"/>
                <a:ext cx="192" cy="192"/>
              </a:xfrm>
              <a:prstGeom prst="rect">
                <a:avLst/>
              </a:prstGeom>
              <a:solidFill>
                <a:schemeClr val="tx2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20530" name="Rectangle 245"/>
              <p:cNvSpPr>
                <a:spLocks noChangeArrowheads="1"/>
              </p:cNvSpPr>
              <p:nvPr/>
            </p:nvSpPr>
            <p:spPr bwMode="auto">
              <a:xfrm>
                <a:off x="3888" y="2111"/>
                <a:ext cx="192" cy="192"/>
              </a:xfrm>
              <a:prstGeom prst="rect">
                <a:avLst/>
              </a:prstGeom>
              <a:solidFill>
                <a:schemeClr val="tx2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20531" name="Rectangle 246"/>
              <p:cNvSpPr>
                <a:spLocks noChangeArrowheads="1"/>
              </p:cNvSpPr>
              <p:nvPr/>
            </p:nvSpPr>
            <p:spPr bwMode="auto">
              <a:xfrm>
                <a:off x="4080" y="2111"/>
                <a:ext cx="192" cy="192"/>
              </a:xfrm>
              <a:prstGeom prst="rect">
                <a:avLst/>
              </a:prstGeom>
              <a:solidFill>
                <a:schemeClr val="accent2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20532" name="Rectangle 247"/>
              <p:cNvSpPr>
                <a:spLocks noChangeArrowheads="1"/>
              </p:cNvSpPr>
              <p:nvPr/>
            </p:nvSpPr>
            <p:spPr bwMode="auto">
              <a:xfrm>
                <a:off x="4272" y="2111"/>
                <a:ext cx="192" cy="192"/>
              </a:xfrm>
              <a:prstGeom prst="rect">
                <a:avLst/>
              </a:prstGeom>
              <a:solidFill>
                <a:schemeClr val="accent2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</p:grpSp>
        <p:sp>
          <p:nvSpPr>
            <p:cNvPr id="20516" name="Line 248"/>
            <p:cNvSpPr>
              <a:spLocks noChangeShapeType="1"/>
            </p:cNvSpPr>
            <p:nvPr/>
          </p:nvSpPr>
          <p:spPr bwMode="auto">
            <a:xfrm rot="-2743626">
              <a:off x="2182" y="2333"/>
              <a:ext cx="1105" cy="336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20517" name="Text Box 249"/>
            <p:cNvSpPr txBox="1">
              <a:spLocks noChangeArrowheads="1"/>
            </p:cNvSpPr>
            <p:nvPr/>
          </p:nvSpPr>
          <p:spPr bwMode="auto">
            <a:xfrm>
              <a:off x="2208" y="1728"/>
              <a:ext cx="1740" cy="4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/>
              <a:r>
                <a:rPr lang="en-US" b="1"/>
                <a:t>Subsquare with ‘artificial’</a:t>
              </a:r>
            </a:p>
            <a:p>
              <a:pPr eaLnBrk="1" hangingPunct="1"/>
              <a:r>
                <a:rPr lang="en-US" b="1"/>
                <a:t>hole at lower left corner</a:t>
              </a:r>
            </a:p>
          </p:txBody>
        </p:sp>
      </p:grpSp>
      <p:grpSp>
        <p:nvGrpSpPr>
          <p:cNvPr id="17" name="Group 250"/>
          <p:cNvGrpSpPr>
            <a:grpSpLocks/>
          </p:cNvGrpSpPr>
          <p:nvPr/>
        </p:nvGrpSpPr>
        <p:grpSpPr bwMode="auto">
          <a:xfrm>
            <a:off x="6019800" y="4572000"/>
            <a:ext cx="3048000" cy="2087563"/>
            <a:chOff x="2160" y="2928"/>
            <a:chExt cx="1920" cy="1315"/>
          </a:xfrm>
        </p:grpSpPr>
        <p:grpSp>
          <p:nvGrpSpPr>
            <p:cNvPr id="20497" name="Group 251"/>
            <p:cNvGrpSpPr>
              <a:grpSpLocks/>
            </p:cNvGrpSpPr>
            <p:nvPr/>
          </p:nvGrpSpPr>
          <p:grpSpPr bwMode="auto">
            <a:xfrm>
              <a:off x="2160" y="2928"/>
              <a:ext cx="768" cy="768"/>
              <a:chOff x="3696" y="2879"/>
              <a:chExt cx="768" cy="768"/>
            </a:xfrm>
          </p:grpSpPr>
          <p:sp>
            <p:nvSpPr>
              <p:cNvPr id="20500" name="Rectangle 252"/>
              <p:cNvSpPr>
                <a:spLocks noChangeArrowheads="1"/>
              </p:cNvSpPr>
              <p:nvPr/>
            </p:nvSpPr>
            <p:spPr bwMode="auto">
              <a:xfrm>
                <a:off x="3696" y="3455"/>
                <a:ext cx="192" cy="192"/>
              </a:xfrm>
              <a:prstGeom prst="rect">
                <a:avLst/>
              </a:prstGeom>
              <a:solidFill>
                <a:schemeClr val="accent2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20501" name="Rectangle 253"/>
              <p:cNvSpPr>
                <a:spLocks noChangeArrowheads="1"/>
              </p:cNvSpPr>
              <p:nvPr/>
            </p:nvSpPr>
            <p:spPr bwMode="auto">
              <a:xfrm>
                <a:off x="3888" y="3455"/>
                <a:ext cx="192" cy="192"/>
              </a:xfrm>
              <a:prstGeom prst="rect">
                <a:avLst/>
              </a:prstGeom>
              <a:solidFill>
                <a:schemeClr val="accent2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20502" name="Rectangle 254"/>
              <p:cNvSpPr>
                <a:spLocks noChangeArrowheads="1"/>
              </p:cNvSpPr>
              <p:nvPr/>
            </p:nvSpPr>
            <p:spPr bwMode="auto">
              <a:xfrm>
                <a:off x="4080" y="3455"/>
                <a:ext cx="192" cy="192"/>
              </a:xfrm>
              <a:prstGeom prst="rect">
                <a:avLst/>
              </a:prstGeom>
              <a:solidFill>
                <a:srgbClr val="003399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20503" name="Rectangle 255"/>
              <p:cNvSpPr>
                <a:spLocks noChangeArrowheads="1"/>
              </p:cNvSpPr>
              <p:nvPr/>
            </p:nvSpPr>
            <p:spPr bwMode="auto">
              <a:xfrm>
                <a:off x="4272" y="3455"/>
                <a:ext cx="192" cy="192"/>
              </a:xfrm>
              <a:prstGeom prst="rect">
                <a:avLst/>
              </a:prstGeom>
              <a:solidFill>
                <a:srgbClr val="003399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20504" name="Rectangle 256"/>
              <p:cNvSpPr>
                <a:spLocks noChangeArrowheads="1"/>
              </p:cNvSpPr>
              <p:nvPr/>
            </p:nvSpPr>
            <p:spPr bwMode="auto">
              <a:xfrm>
                <a:off x="3696" y="3263"/>
                <a:ext cx="192" cy="192"/>
              </a:xfrm>
              <a:prstGeom prst="rect">
                <a:avLst/>
              </a:prstGeom>
              <a:solidFill>
                <a:schemeClr val="accent2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20505" name="Rectangle 257"/>
              <p:cNvSpPr>
                <a:spLocks noChangeArrowheads="1"/>
              </p:cNvSpPr>
              <p:nvPr/>
            </p:nvSpPr>
            <p:spPr bwMode="auto">
              <a:xfrm>
                <a:off x="3888" y="3263"/>
                <a:ext cx="192" cy="192"/>
              </a:xfrm>
              <a:prstGeom prst="rect">
                <a:avLst/>
              </a:prstGeom>
              <a:solidFill>
                <a:schemeClr val="accent1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20506" name="Rectangle 258"/>
              <p:cNvSpPr>
                <a:spLocks noChangeArrowheads="1"/>
              </p:cNvSpPr>
              <p:nvPr/>
            </p:nvSpPr>
            <p:spPr bwMode="auto">
              <a:xfrm>
                <a:off x="4080" y="3263"/>
                <a:ext cx="192" cy="192"/>
              </a:xfrm>
              <a:prstGeom prst="rect">
                <a:avLst/>
              </a:prstGeom>
              <a:solidFill>
                <a:schemeClr val="accent1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20507" name="Rectangle 259"/>
              <p:cNvSpPr>
                <a:spLocks noChangeArrowheads="1"/>
              </p:cNvSpPr>
              <p:nvPr/>
            </p:nvSpPr>
            <p:spPr bwMode="auto">
              <a:xfrm>
                <a:off x="4272" y="3263"/>
                <a:ext cx="192" cy="192"/>
              </a:xfrm>
              <a:prstGeom prst="rect">
                <a:avLst/>
              </a:prstGeom>
              <a:solidFill>
                <a:srgbClr val="003399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20508" name="Rectangle 260"/>
              <p:cNvSpPr>
                <a:spLocks noChangeArrowheads="1"/>
              </p:cNvSpPr>
              <p:nvPr/>
            </p:nvSpPr>
            <p:spPr bwMode="auto">
              <a:xfrm>
                <a:off x="3696" y="3071"/>
                <a:ext cx="192" cy="192"/>
              </a:xfrm>
              <a:prstGeom prst="rect">
                <a:avLst/>
              </a:prstGeom>
              <a:solidFill>
                <a:srgbClr val="003399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20509" name="Rectangle 261"/>
              <p:cNvSpPr>
                <a:spLocks noChangeArrowheads="1"/>
              </p:cNvSpPr>
              <p:nvPr/>
            </p:nvSpPr>
            <p:spPr bwMode="auto">
              <a:xfrm>
                <a:off x="3888" y="3071"/>
                <a:ext cx="192" cy="192"/>
              </a:xfrm>
              <a:prstGeom prst="rect">
                <a:avLst/>
              </a:prstGeom>
              <a:solidFill>
                <a:srgbClr val="003399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20510" name="Rectangle 262"/>
              <p:cNvSpPr>
                <a:spLocks noChangeArrowheads="1"/>
              </p:cNvSpPr>
              <p:nvPr/>
            </p:nvSpPr>
            <p:spPr bwMode="auto">
              <a:xfrm>
                <a:off x="4080" y="3071"/>
                <a:ext cx="192" cy="192"/>
              </a:xfrm>
              <a:prstGeom prst="rect">
                <a:avLst/>
              </a:prstGeom>
              <a:solidFill>
                <a:schemeClr val="accent1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20511" name="Rectangle 263"/>
              <p:cNvSpPr>
                <a:spLocks noChangeArrowheads="1"/>
              </p:cNvSpPr>
              <p:nvPr/>
            </p:nvSpPr>
            <p:spPr bwMode="auto">
              <a:xfrm>
                <a:off x="4272" y="3071"/>
                <a:ext cx="192" cy="192"/>
              </a:xfrm>
              <a:prstGeom prst="rect">
                <a:avLst/>
              </a:prstGeom>
              <a:solidFill>
                <a:schemeClr val="accent2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20512" name="Rectangle 264"/>
              <p:cNvSpPr>
                <a:spLocks noChangeArrowheads="1"/>
              </p:cNvSpPr>
              <p:nvPr/>
            </p:nvSpPr>
            <p:spPr bwMode="auto">
              <a:xfrm>
                <a:off x="3888" y="2879"/>
                <a:ext cx="192" cy="192"/>
              </a:xfrm>
              <a:prstGeom prst="rect">
                <a:avLst/>
              </a:prstGeom>
              <a:solidFill>
                <a:srgbClr val="003399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20513" name="Rectangle 265"/>
              <p:cNvSpPr>
                <a:spLocks noChangeArrowheads="1"/>
              </p:cNvSpPr>
              <p:nvPr/>
            </p:nvSpPr>
            <p:spPr bwMode="auto">
              <a:xfrm>
                <a:off x="4080" y="2879"/>
                <a:ext cx="192" cy="192"/>
              </a:xfrm>
              <a:prstGeom prst="rect">
                <a:avLst/>
              </a:prstGeom>
              <a:solidFill>
                <a:schemeClr val="accent2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20514" name="Rectangle 266"/>
              <p:cNvSpPr>
                <a:spLocks noChangeArrowheads="1"/>
              </p:cNvSpPr>
              <p:nvPr/>
            </p:nvSpPr>
            <p:spPr bwMode="auto">
              <a:xfrm>
                <a:off x="4272" y="2879"/>
                <a:ext cx="192" cy="192"/>
              </a:xfrm>
              <a:prstGeom prst="rect">
                <a:avLst/>
              </a:prstGeom>
              <a:solidFill>
                <a:schemeClr val="accent2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</p:grpSp>
        <p:sp>
          <p:nvSpPr>
            <p:cNvPr id="20498" name="Line 267"/>
            <p:cNvSpPr>
              <a:spLocks noChangeShapeType="1"/>
            </p:cNvSpPr>
            <p:nvPr/>
          </p:nvSpPr>
          <p:spPr bwMode="auto">
            <a:xfrm>
              <a:off x="2256" y="3024"/>
              <a:ext cx="528" cy="81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20499" name="Text Box 268"/>
            <p:cNvSpPr txBox="1">
              <a:spLocks noChangeArrowheads="1"/>
            </p:cNvSpPr>
            <p:nvPr/>
          </p:nvSpPr>
          <p:spPr bwMode="auto">
            <a:xfrm>
              <a:off x="2304" y="3839"/>
              <a:ext cx="1776" cy="4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/>
              <a:r>
                <a:rPr lang="en-US" b="1"/>
                <a:t>Subsquare with ‘artificial’ hole at upper left corner</a:t>
              </a:r>
            </a:p>
          </p:txBody>
        </p:sp>
      </p:grpSp>
      <p:grpSp>
        <p:nvGrpSpPr>
          <p:cNvPr id="19" name="Group 269"/>
          <p:cNvGrpSpPr>
            <a:grpSpLocks/>
          </p:cNvGrpSpPr>
          <p:nvPr/>
        </p:nvGrpSpPr>
        <p:grpSpPr bwMode="auto">
          <a:xfrm>
            <a:off x="5715000" y="4265613"/>
            <a:ext cx="609600" cy="609600"/>
            <a:chOff x="3504" y="2687"/>
            <a:chExt cx="384" cy="384"/>
          </a:xfrm>
        </p:grpSpPr>
        <p:sp>
          <p:nvSpPr>
            <p:cNvPr id="20494" name="Rectangle 270" descr="Plaid"/>
            <p:cNvSpPr>
              <a:spLocks noChangeArrowheads="1"/>
            </p:cNvSpPr>
            <p:nvPr/>
          </p:nvSpPr>
          <p:spPr bwMode="auto">
            <a:xfrm>
              <a:off x="3504" y="2687"/>
              <a:ext cx="192" cy="192"/>
            </a:xfrm>
            <a:prstGeom prst="rect">
              <a:avLst/>
            </a:prstGeom>
            <a:pattFill prst="plaid">
              <a:fgClr>
                <a:schemeClr val="tx2"/>
              </a:fgClr>
              <a:bgClr>
                <a:schemeClr val="bg2"/>
              </a:bgClr>
            </a:patt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20495" name="Rectangle 271" descr="Plaid"/>
            <p:cNvSpPr>
              <a:spLocks noChangeArrowheads="1"/>
            </p:cNvSpPr>
            <p:nvPr/>
          </p:nvSpPr>
          <p:spPr bwMode="auto">
            <a:xfrm>
              <a:off x="3696" y="2687"/>
              <a:ext cx="192" cy="192"/>
            </a:xfrm>
            <a:prstGeom prst="rect">
              <a:avLst/>
            </a:prstGeom>
            <a:pattFill prst="plaid">
              <a:fgClr>
                <a:schemeClr val="tx2"/>
              </a:fgClr>
              <a:bgClr>
                <a:schemeClr val="bg2"/>
              </a:bgClr>
            </a:patt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20496" name="Rectangle 272" descr="Plaid"/>
            <p:cNvSpPr>
              <a:spLocks noChangeArrowheads="1"/>
            </p:cNvSpPr>
            <p:nvPr/>
          </p:nvSpPr>
          <p:spPr bwMode="auto">
            <a:xfrm>
              <a:off x="3696" y="2879"/>
              <a:ext cx="192" cy="192"/>
            </a:xfrm>
            <a:prstGeom prst="rect">
              <a:avLst/>
            </a:prstGeom>
            <a:pattFill prst="plaid">
              <a:fgClr>
                <a:schemeClr val="tx2"/>
              </a:fgClr>
              <a:bgClr>
                <a:schemeClr val="bg2"/>
              </a:bgClr>
            </a:patt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</p:grpSp>
      <p:sp>
        <p:nvSpPr>
          <p:cNvPr id="194" name="Slide Number Placeholder 19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97312F9-0044-4632-A1B2-499F1CF66872}" type="slidenum">
              <a:rPr smtClean="0"/>
              <a:pPr>
                <a:defRPr/>
              </a:pPr>
              <a:t>17</a:t>
            </a:fld>
            <a:endParaRPr dirty="0"/>
          </a:p>
        </p:txBody>
      </p:sp>
    </p:spTree>
  </p:cSld>
  <p:clrMapOvr>
    <a:masterClrMapping/>
  </p:clrMapOvr>
  <p:transition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9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1" dur="1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9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6" dur="1" fill="hold"/>
                                        <p:tgtEl>
                                          <p:spTgt spid="25295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5" dur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 nodeType="clickPar">
                      <p:stCondLst>
                        <p:cond delay="indefinite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2952" grpId="0"/>
      <p:bldP spid="25295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593725" y="857250"/>
            <a:ext cx="8154988" cy="641350"/>
          </a:xfrm>
        </p:spPr>
        <p:txBody>
          <a:bodyPr/>
          <a:lstStyle/>
          <a:p>
            <a:r>
              <a:rPr lang="en-US"/>
              <a:t>Section 5.2: Strong Induction and Well Ordering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95300" y="1571625"/>
            <a:ext cx="8064500" cy="5000625"/>
          </a:xfrm>
        </p:spPr>
        <p:txBody>
          <a:bodyPr>
            <a:normAutofit fontScale="92500" lnSpcReduction="10000"/>
          </a:bodyPr>
          <a:lstStyle/>
          <a:p>
            <a:pPr marL="457200" indent="-457200">
              <a:defRPr/>
            </a:pPr>
            <a:r>
              <a:rPr lang="en-US" dirty="0"/>
              <a:t>Strong induction is similar to the mathematical induction in both requiring a basis step.</a:t>
            </a:r>
          </a:p>
          <a:p>
            <a:pPr marL="457200" indent="-457200">
              <a:defRPr/>
            </a:pPr>
            <a:r>
              <a:rPr lang="en-US" dirty="0">
                <a:sym typeface="Symbol" pitchFamily="18" charset="2"/>
              </a:rPr>
              <a:t>Strong induction differs in the inductive step, where we assume that the statement P(j) is true for all j </a:t>
            </a:r>
            <a:r>
              <a:rPr lang="en-US" dirty="0">
                <a:sym typeface="Symbol"/>
              </a:rPr>
              <a:t> k, and then prove that P holds for j=k+1.</a:t>
            </a:r>
            <a:endParaRPr lang="en-US" dirty="0">
              <a:sym typeface="Symbol" pitchFamily="18" charset="2"/>
            </a:endParaRPr>
          </a:p>
          <a:p>
            <a:pPr marL="457200" indent="-457200">
              <a:defRPr/>
            </a:pPr>
            <a:r>
              <a:rPr lang="en-US" dirty="0">
                <a:sym typeface="Symbol" pitchFamily="18" charset="2"/>
              </a:rPr>
              <a:t>The validity of both mathematical induction and strong induction follow from the well-ordering property.</a:t>
            </a:r>
          </a:p>
          <a:p>
            <a:pPr marL="857250" lvl="1" indent="-457200">
              <a:defRPr/>
            </a:pPr>
            <a:r>
              <a:rPr lang="en-US" dirty="0">
                <a:sym typeface="Symbol" pitchFamily="18" charset="2"/>
              </a:rPr>
              <a:t>In fact, mathematical induction, strong induction, and well-ordering are all equivalent principles.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637A9B6-7331-445A-B8B1-EAD0F51B012D}" type="slidenum">
              <a:rPr smtClean="0"/>
              <a:pPr>
                <a:defRPr/>
              </a:pPr>
              <a:t>18</a:t>
            </a:fld>
            <a:endParaRPr dirty="0"/>
          </a:p>
        </p:txBody>
      </p:sp>
    </p:spTree>
  </p:cSld>
  <p:clrMapOvr>
    <a:masterClrMapping/>
  </p:clrMapOvr>
  <p:transition>
    <p:split orient="vert" dir="in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593725" y="857250"/>
            <a:ext cx="8154988" cy="641350"/>
          </a:xfrm>
        </p:spPr>
        <p:txBody>
          <a:bodyPr/>
          <a:lstStyle/>
          <a:p>
            <a:r>
              <a:rPr lang="en-US"/>
              <a:t>Strong Induction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95300" y="1571625"/>
            <a:ext cx="8324850" cy="5000625"/>
          </a:xfrm>
        </p:spPr>
        <p:txBody>
          <a:bodyPr/>
          <a:lstStyle/>
          <a:p>
            <a:pPr marL="457200" indent="-457200"/>
            <a:r>
              <a:rPr lang="en-US"/>
              <a:t>Basis Step: P(1) is shown to be true</a:t>
            </a:r>
          </a:p>
          <a:p>
            <a:pPr marL="457200" indent="-457200"/>
            <a:r>
              <a:rPr lang="en-US"/>
              <a:t>Inductive Step: </a:t>
            </a:r>
          </a:p>
          <a:p>
            <a:pPr marL="457200" indent="-457200">
              <a:buFontTx/>
              <a:buNone/>
            </a:pPr>
            <a:r>
              <a:rPr lang="en-US"/>
              <a:t>		[P(1) </a:t>
            </a:r>
            <a:r>
              <a:rPr lang="en-US">
                <a:sym typeface="Symbol" pitchFamily="18" charset="2"/>
              </a:rPr>
              <a:t> P(2)  …  P(n)]  P(n+1) </a:t>
            </a:r>
          </a:p>
          <a:p>
            <a:pPr marL="457200" indent="-457200">
              <a:buFontTx/>
              <a:buNone/>
            </a:pPr>
            <a:r>
              <a:rPr lang="en-US">
                <a:sym typeface="Symbol" pitchFamily="18" charset="2"/>
              </a:rPr>
              <a:t>	is shown to be true for every positive integer 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BF05DDB-F1CD-4D3D-ACFD-55BBAA0FE0F5}" type="slidenum">
              <a:rPr smtClean="0"/>
              <a:pPr>
                <a:defRPr/>
              </a:pPr>
              <a:t>19</a:t>
            </a:fld>
            <a:endParaRPr dirty="0"/>
          </a:p>
        </p:txBody>
      </p:sp>
    </p:spTree>
  </p:cSld>
  <p:clrMapOvr>
    <a:masterClrMapping/>
  </p:clrMapOvr>
  <p:transition>
    <p:split orient="vert" dir="in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>
          <a:xfrm>
            <a:off x="473075" y="857250"/>
            <a:ext cx="8077200" cy="641350"/>
          </a:xfrm>
        </p:spPr>
        <p:txBody>
          <a:bodyPr/>
          <a:lstStyle/>
          <a:p>
            <a:r>
              <a:rPr lang="en-US"/>
              <a:t>Reading Assignment</a:t>
            </a:r>
          </a:p>
        </p:txBody>
      </p:sp>
      <p:sp>
        <p:nvSpPr>
          <p:cNvPr id="5123" name="Content Placeholder 2"/>
          <p:cNvSpPr>
            <a:spLocks noGrp="1"/>
          </p:cNvSpPr>
          <p:nvPr>
            <p:ph idx="1"/>
          </p:nvPr>
        </p:nvSpPr>
        <p:spPr>
          <a:xfrm>
            <a:off x="495300" y="1571625"/>
            <a:ext cx="8064500" cy="5000625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dirty="0"/>
              <a:t>K. H. Rosen, </a:t>
            </a:r>
            <a:r>
              <a:rPr lang="en-US" i="1" u="sng" dirty="0">
                <a:hlinkClick r:id="rId2"/>
              </a:rPr>
              <a:t>Discrete Mathematics and Its Applications</a:t>
            </a:r>
            <a:r>
              <a:rPr lang="en-US" dirty="0"/>
              <a:t>, 6</a:t>
            </a:r>
            <a:r>
              <a:rPr lang="en-US" baseline="30000" dirty="0"/>
              <a:t>th</a:t>
            </a:r>
            <a:r>
              <a:rPr lang="en-US" dirty="0"/>
              <a:t> Ed., McGraw-Hill, 2006. </a:t>
            </a:r>
          </a:p>
          <a:p>
            <a:pPr lvl="1" eaLnBrk="1" hangingPunct="1">
              <a:lnSpc>
                <a:spcPct val="80000"/>
              </a:lnSpc>
            </a:pPr>
            <a:r>
              <a:rPr lang="en-US" dirty="0"/>
              <a:t>Chapter 5 Sections 5.1, 5.2 and 5.3 (only tree examples. Generalized Induction is excluded)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797CD7A-C7BE-41B3-B13D-F9E6D1A31552}" type="slidenum">
              <a:rPr smtClean="0"/>
              <a:pPr>
                <a:defRPr/>
              </a:pPr>
              <a:t>2</a:t>
            </a:fld>
            <a:endParaRPr dirty="0"/>
          </a:p>
        </p:txBody>
      </p:sp>
    </p:spTree>
  </p:cSld>
  <p:clrMapOvr>
    <a:masterClrMapping/>
  </p:clrMapOvr>
  <p:transition>
    <p:split orient="vert" dir="in"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le 1"/>
          <p:cNvSpPr>
            <a:spLocks noGrp="1"/>
          </p:cNvSpPr>
          <p:nvPr>
            <p:ph type="title"/>
          </p:nvPr>
        </p:nvSpPr>
        <p:spPr>
          <a:xfrm>
            <a:off x="473075" y="857250"/>
            <a:ext cx="8077200" cy="641350"/>
          </a:xfrm>
        </p:spPr>
        <p:txBody>
          <a:bodyPr/>
          <a:lstStyle/>
          <a:p>
            <a:r>
              <a:rPr lang="en-US"/>
              <a:t>Examples</a:t>
            </a:r>
          </a:p>
        </p:txBody>
      </p:sp>
      <p:sp>
        <p:nvSpPr>
          <p:cNvPr id="23555" name="Content Placeholder 2"/>
          <p:cNvSpPr>
            <a:spLocks noGrp="1"/>
          </p:cNvSpPr>
          <p:nvPr>
            <p:ph idx="1"/>
          </p:nvPr>
        </p:nvSpPr>
        <p:spPr>
          <a:xfrm>
            <a:off x="495300" y="1571625"/>
            <a:ext cx="8064500" cy="5000625"/>
          </a:xfrm>
        </p:spPr>
        <p:txBody>
          <a:bodyPr/>
          <a:lstStyle/>
          <a:p>
            <a:r>
              <a:rPr lang="en-US"/>
              <a:t>Suppose we can reach the first and second rungs of an infinite ladder, and we know that if we can reach a rung, then we can reach two rungs higher. </a:t>
            </a:r>
          </a:p>
          <a:p>
            <a:pPr lvl="1"/>
            <a:r>
              <a:rPr lang="en-US"/>
              <a:t>Can we prove that we can reach every rung using the principle of mathematical induction? </a:t>
            </a:r>
          </a:p>
          <a:p>
            <a:pPr lvl="1"/>
            <a:r>
              <a:rPr lang="en-US"/>
              <a:t>Can we prove that we can reach every rung using strong induction?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5F02D9B-62D3-4FD8-BEF9-62914CA16D90}" type="slidenum">
              <a:rPr smtClean="0"/>
              <a:pPr>
                <a:defRPr/>
              </a:pPr>
              <a:t>20</a:t>
            </a:fld>
            <a:endParaRPr dirty="0"/>
          </a:p>
        </p:txBody>
      </p:sp>
    </p:spTree>
  </p:cSld>
  <p:clrMapOvr>
    <a:masterClrMapping/>
  </p:clrMapOvr>
  <p:transition>
    <p:split orient="vert" dir="in"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tle 1"/>
          <p:cNvSpPr>
            <a:spLocks noGrp="1"/>
          </p:cNvSpPr>
          <p:nvPr>
            <p:ph type="title"/>
          </p:nvPr>
        </p:nvSpPr>
        <p:spPr>
          <a:xfrm>
            <a:off x="473075" y="857250"/>
            <a:ext cx="8077200" cy="641350"/>
          </a:xfrm>
        </p:spPr>
        <p:txBody>
          <a:bodyPr/>
          <a:lstStyle/>
          <a:p>
            <a:r>
              <a:rPr lang="en-US"/>
              <a:t>Examples</a:t>
            </a:r>
          </a:p>
        </p:txBody>
      </p:sp>
      <p:sp>
        <p:nvSpPr>
          <p:cNvPr id="24579" name="Content Placeholder 2"/>
          <p:cNvSpPr>
            <a:spLocks noGrp="1"/>
          </p:cNvSpPr>
          <p:nvPr>
            <p:ph idx="1"/>
          </p:nvPr>
        </p:nvSpPr>
        <p:spPr>
          <a:xfrm>
            <a:off x="495300" y="1571625"/>
            <a:ext cx="8253413" cy="5000625"/>
          </a:xfrm>
        </p:spPr>
        <p:txBody>
          <a:bodyPr/>
          <a:lstStyle/>
          <a:p>
            <a:r>
              <a:rPr lang="en-US"/>
              <a:t>Show that if n is an integer greater than 1, then n can be written as the product of primes.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44702C7-97AA-4500-8B82-FDCE55BE0017}" type="slidenum">
              <a:rPr smtClean="0"/>
              <a:pPr>
                <a:defRPr/>
              </a:pPr>
              <a:t>21</a:t>
            </a:fld>
            <a:endParaRPr dirty="0"/>
          </a:p>
        </p:txBody>
      </p:sp>
    </p:spTree>
  </p:cSld>
  <p:clrMapOvr>
    <a:masterClrMapping/>
  </p:clrMapOvr>
  <p:transition>
    <p:split orient="vert" dir="in"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itle 1"/>
          <p:cNvSpPr>
            <a:spLocks noGrp="1"/>
          </p:cNvSpPr>
          <p:nvPr>
            <p:ph type="title"/>
          </p:nvPr>
        </p:nvSpPr>
        <p:spPr>
          <a:xfrm>
            <a:off x="473075" y="857250"/>
            <a:ext cx="8077200" cy="641350"/>
          </a:xfrm>
        </p:spPr>
        <p:txBody>
          <a:bodyPr/>
          <a:lstStyle/>
          <a:p>
            <a:r>
              <a:rPr lang="en-US"/>
              <a:t>Examples</a:t>
            </a:r>
          </a:p>
        </p:txBody>
      </p:sp>
      <p:sp>
        <p:nvSpPr>
          <p:cNvPr id="25603" name="Content Placeholder 2"/>
          <p:cNvSpPr>
            <a:spLocks noGrp="1"/>
          </p:cNvSpPr>
          <p:nvPr>
            <p:ph idx="1"/>
          </p:nvPr>
        </p:nvSpPr>
        <p:spPr>
          <a:xfrm>
            <a:off x="495300" y="1571625"/>
            <a:ext cx="8064500" cy="5000625"/>
          </a:xfrm>
        </p:spPr>
        <p:txBody>
          <a:bodyPr/>
          <a:lstStyle/>
          <a:p>
            <a:r>
              <a:rPr lang="en-US"/>
              <a:t>Prove that every amount of postage of 12 cents or more can be formed using just 4-cent and 5-cent stamps.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806A369-B50B-4568-BC7B-B7280CD2BB8F}" type="slidenum">
              <a:rPr smtClean="0"/>
              <a:pPr>
                <a:defRPr/>
              </a:pPr>
              <a:t>22</a:t>
            </a:fld>
            <a:endParaRPr dirty="0"/>
          </a:p>
        </p:txBody>
      </p:sp>
    </p:spTree>
  </p:cSld>
  <p:clrMapOvr>
    <a:masterClrMapping/>
  </p:clrMapOvr>
  <p:transition>
    <p:split orient="vert" dir="in"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itle 1"/>
          <p:cNvSpPr>
            <a:spLocks noGrp="1"/>
          </p:cNvSpPr>
          <p:nvPr>
            <p:ph type="title"/>
          </p:nvPr>
        </p:nvSpPr>
        <p:spPr>
          <a:xfrm>
            <a:off x="473075" y="857250"/>
            <a:ext cx="8077200" cy="641350"/>
          </a:xfrm>
        </p:spPr>
        <p:txBody>
          <a:bodyPr/>
          <a:lstStyle/>
          <a:p>
            <a:r>
              <a:rPr lang="en-US"/>
              <a:t>Well Ordering Property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5300" y="1571625"/>
            <a:ext cx="8064500" cy="5000625"/>
          </a:xfrm>
        </p:spPr>
        <p:txBody>
          <a:bodyPr/>
          <a:lstStyle/>
          <a:p>
            <a:pPr marL="457200" indent="-457200">
              <a:defRPr/>
            </a:pPr>
            <a:r>
              <a:rPr lang="en-US" dirty="0"/>
              <a:t>Mathematical induction follows from the following fundamental axiom</a:t>
            </a:r>
          </a:p>
          <a:p>
            <a:pPr marL="457200" indent="-457200">
              <a:buFontTx/>
              <a:buNone/>
              <a:defRPr/>
            </a:pPr>
            <a:r>
              <a:rPr lang="en-US" dirty="0"/>
              <a:t>	</a:t>
            </a:r>
            <a:r>
              <a:rPr lang="en-US" b="1" dirty="0"/>
              <a:t>The Well Ordering Property</a:t>
            </a:r>
            <a:r>
              <a:rPr lang="en-US" dirty="0"/>
              <a:t>: Every non-empty set of nonnegative integers has a least element</a:t>
            </a:r>
          </a:p>
          <a:p>
            <a:pPr marL="514350" indent="-514350">
              <a:defRPr/>
            </a:pPr>
            <a:r>
              <a:rPr lang="en-US" dirty="0"/>
              <a:t>The well ordering property can often be used directly in proofs. </a:t>
            </a:r>
          </a:p>
          <a:p>
            <a:pPr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08CDB11-9EEE-459D-9060-036A37842DD0}" type="slidenum">
              <a:rPr smtClean="0"/>
              <a:pPr>
                <a:defRPr/>
              </a:pPr>
              <a:t>23</a:t>
            </a:fld>
            <a:endParaRPr dirty="0"/>
          </a:p>
        </p:txBody>
      </p:sp>
    </p:spTree>
  </p:cSld>
  <p:clrMapOvr>
    <a:masterClrMapping/>
  </p:clrMapOvr>
  <p:transition>
    <p:split orient="vert" dir="in"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itle 1"/>
          <p:cNvSpPr>
            <a:spLocks noGrp="1"/>
          </p:cNvSpPr>
          <p:nvPr>
            <p:ph type="title"/>
          </p:nvPr>
        </p:nvSpPr>
        <p:spPr>
          <a:xfrm>
            <a:off x="473075" y="857250"/>
            <a:ext cx="8077200" cy="641350"/>
          </a:xfrm>
        </p:spPr>
        <p:txBody>
          <a:bodyPr/>
          <a:lstStyle/>
          <a:p>
            <a:r>
              <a:rPr lang="en-US"/>
              <a:t>Example</a:t>
            </a:r>
          </a:p>
        </p:txBody>
      </p:sp>
      <p:sp>
        <p:nvSpPr>
          <p:cNvPr id="27651" name="Content Placeholder 2"/>
          <p:cNvSpPr>
            <a:spLocks noGrp="1"/>
          </p:cNvSpPr>
          <p:nvPr>
            <p:ph idx="1"/>
          </p:nvPr>
        </p:nvSpPr>
        <p:spPr>
          <a:xfrm>
            <a:off x="611560" y="1209438"/>
            <a:ext cx="8064500" cy="5000625"/>
          </a:xfrm>
        </p:spPr>
        <p:txBody>
          <a:bodyPr/>
          <a:lstStyle/>
          <a:p>
            <a:r>
              <a:rPr lang="en-US" dirty="0"/>
              <a:t>In a round-robin tournament every player plays every other player exactly once and each match has a winner and a loser. We say that the players </a:t>
            </a:r>
            <a:r>
              <a:rPr lang="en-US" i="1" dirty="0">
                <a:latin typeface="MTMI"/>
              </a:rPr>
              <a:t>p</a:t>
            </a:r>
            <a:r>
              <a:rPr lang="en-US" sz="2400" dirty="0"/>
              <a:t>1</a:t>
            </a:r>
            <a:r>
              <a:rPr lang="en-US" i="1" dirty="0">
                <a:latin typeface="MTMI"/>
              </a:rPr>
              <a:t>, p</a:t>
            </a:r>
            <a:r>
              <a:rPr lang="en-US" sz="2400" dirty="0"/>
              <a:t>2</a:t>
            </a:r>
            <a:r>
              <a:rPr lang="en-US" i="1" dirty="0">
                <a:latin typeface="MTMI"/>
              </a:rPr>
              <a:t>, . . . , p</a:t>
            </a:r>
            <a:r>
              <a:rPr lang="en-US" sz="2400" i="1" dirty="0">
                <a:latin typeface="MTMI"/>
              </a:rPr>
              <a:t>m </a:t>
            </a:r>
            <a:r>
              <a:rPr lang="en-US" dirty="0"/>
              <a:t>form a </a:t>
            </a:r>
            <a:r>
              <a:rPr lang="en-US" i="1" dirty="0"/>
              <a:t>cycle </a:t>
            </a:r>
            <a:r>
              <a:rPr lang="en-US" dirty="0"/>
              <a:t>if </a:t>
            </a:r>
            <a:r>
              <a:rPr lang="en-US" i="1" dirty="0">
                <a:latin typeface="MTMI"/>
              </a:rPr>
              <a:t>p</a:t>
            </a:r>
            <a:r>
              <a:rPr lang="en-US" sz="2400" dirty="0"/>
              <a:t>1 </a:t>
            </a:r>
            <a:r>
              <a:rPr lang="en-US" dirty="0"/>
              <a:t>beats </a:t>
            </a:r>
            <a:r>
              <a:rPr lang="en-US" i="1" dirty="0">
                <a:latin typeface="MTMI"/>
              </a:rPr>
              <a:t>p</a:t>
            </a:r>
            <a:r>
              <a:rPr lang="en-US" sz="2400" dirty="0"/>
              <a:t>2</a:t>
            </a:r>
            <a:r>
              <a:rPr lang="en-US" dirty="0"/>
              <a:t>, </a:t>
            </a:r>
            <a:r>
              <a:rPr lang="en-US" i="1" dirty="0">
                <a:latin typeface="MTMI"/>
              </a:rPr>
              <a:t>p</a:t>
            </a:r>
            <a:r>
              <a:rPr lang="en-US" sz="2400" dirty="0"/>
              <a:t>2 </a:t>
            </a:r>
            <a:r>
              <a:rPr lang="en-US" dirty="0"/>
              <a:t>beats </a:t>
            </a:r>
            <a:r>
              <a:rPr lang="en-US" i="1" dirty="0">
                <a:latin typeface="MTMI"/>
              </a:rPr>
              <a:t>p</a:t>
            </a:r>
            <a:r>
              <a:rPr lang="en-US" sz="2400" dirty="0"/>
              <a:t>3</a:t>
            </a:r>
            <a:r>
              <a:rPr lang="en-US" i="1" dirty="0">
                <a:latin typeface="MTMI"/>
              </a:rPr>
              <a:t>, . . . , p</a:t>
            </a:r>
            <a:r>
              <a:rPr lang="en-US" sz="2400" i="1" dirty="0">
                <a:latin typeface="MTMI"/>
              </a:rPr>
              <a:t>m</a:t>
            </a:r>
            <a:r>
              <a:rPr lang="en-US" sz="2400" dirty="0">
                <a:latin typeface="MTSYN"/>
              </a:rPr>
              <a:t>−</a:t>
            </a:r>
            <a:r>
              <a:rPr lang="en-US" sz="2400" dirty="0"/>
              <a:t>1 </a:t>
            </a:r>
            <a:r>
              <a:rPr lang="en-US" dirty="0"/>
              <a:t>beats </a:t>
            </a:r>
            <a:r>
              <a:rPr lang="en-US" i="1" dirty="0">
                <a:latin typeface="MTMI"/>
              </a:rPr>
              <a:t>p</a:t>
            </a:r>
            <a:r>
              <a:rPr lang="en-US" sz="2400" i="1" dirty="0">
                <a:latin typeface="MTMI"/>
              </a:rPr>
              <a:t>m</a:t>
            </a:r>
            <a:r>
              <a:rPr lang="en-US" dirty="0"/>
              <a:t>, and </a:t>
            </a:r>
            <a:r>
              <a:rPr lang="en-US" i="1" dirty="0">
                <a:latin typeface="MTMI"/>
              </a:rPr>
              <a:t>p</a:t>
            </a:r>
            <a:r>
              <a:rPr lang="en-US" sz="2400" i="1" dirty="0">
                <a:latin typeface="MTMI"/>
              </a:rPr>
              <a:t>m </a:t>
            </a:r>
            <a:r>
              <a:rPr lang="en-US" dirty="0"/>
              <a:t>beats </a:t>
            </a:r>
            <a:r>
              <a:rPr lang="en-US" i="1" dirty="0">
                <a:latin typeface="MTMI"/>
              </a:rPr>
              <a:t>p</a:t>
            </a:r>
            <a:r>
              <a:rPr lang="en-US" sz="2400" dirty="0"/>
              <a:t>1</a:t>
            </a:r>
            <a:r>
              <a:rPr lang="en-US" dirty="0"/>
              <a:t>. Use the well-ordering principle to show that if there is a cycle of length </a:t>
            </a:r>
            <a:r>
              <a:rPr lang="en-US" i="1" dirty="0">
                <a:latin typeface="MTMI"/>
              </a:rPr>
              <a:t>m (m </a:t>
            </a:r>
            <a:r>
              <a:rPr lang="en-US" dirty="0">
                <a:latin typeface="MTSYN"/>
              </a:rPr>
              <a:t>≥ </a:t>
            </a:r>
            <a:r>
              <a:rPr lang="en-US" dirty="0"/>
              <a:t>3</a:t>
            </a:r>
            <a:r>
              <a:rPr lang="en-US" i="1" dirty="0">
                <a:latin typeface="MTMI"/>
              </a:rPr>
              <a:t>) </a:t>
            </a:r>
            <a:r>
              <a:rPr lang="en-US" dirty="0"/>
              <a:t>among the players in a round-robin tournament, there must be a cycle of three of these players.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6619EFD-3E8A-4F5F-A43E-89C865C20FCE}" type="slidenum">
              <a:rPr smtClean="0"/>
              <a:pPr>
                <a:defRPr/>
              </a:pPr>
              <a:t>24</a:t>
            </a:fld>
            <a:endParaRPr dirty="0"/>
          </a:p>
        </p:txBody>
      </p:sp>
    </p:spTree>
  </p:cSld>
  <p:clrMapOvr>
    <a:masterClrMapping/>
  </p:clrMapOvr>
  <p:transition>
    <p:split orient="vert" dir="in"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itle 1"/>
          <p:cNvSpPr>
            <a:spLocks noGrp="1"/>
          </p:cNvSpPr>
          <p:nvPr>
            <p:ph type="title"/>
          </p:nvPr>
        </p:nvSpPr>
        <p:spPr>
          <a:xfrm>
            <a:off x="473075" y="1131888"/>
            <a:ext cx="8077200" cy="641350"/>
          </a:xfrm>
        </p:spPr>
        <p:txBody>
          <a:bodyPr/>
          <a:lstStyle/>
          <a:p>
            <a:r>
              <a:rPr lang="en-US"/>
              <a:t>Section 5.3: Recursive Definitions and Structural Induction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39588BE-1F31-44E6-8EAF-7A76FEBB5E37}" type="slidenum">
              <a:rPr smtClean="0"/>
              <a:pPr>
                <a:defRPr/>
              </a:pPr>
              <a:t>25</a:t>
            </a:fld>
            <a:endParaRPr dirty="0"/>
          </a:p>
        </p:txBody>
      </p:sp>
      <p:pic>
        <p:nvPicPr>
          <p:cNvPr id="2867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875" y="3573463"/>
            <a:ext cx="3960813" cy="293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495300" y="2147888"/>
            <a:ext cx="8064500" cy="1497012"/>
          </a:xfrm>
        </p:spPr>
        <p:txBody>
          <a:bodyPr>
            <a:normAutofit fontScale="85000" lnSpcReduction="10000"/>
          </a:bodyPr>
          <a:lstStyle/>
          <a:p>
            <a:pPr>
              <a:defRPr/>
            </a:pPr>
            <a:r>
              <a:rPr lang="en-US" dirty="0"/>
              <a:t>Sometimes it is difficult to define an object explicitly. However, it may be easy to define this object in terms of itself. This process is called recursion.</a:t>
            </a:r>
          </a:p>
        </p:txBody>
      </p:sp>
    </p:spTree>
  </p:cSld>
  <p:clrMapOvr>
    <a:masterClrMapping/>
  </p:clrMapOvr>
  <p:transition>
    <p:split orient="vert" dir="in"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itle 1"/>
          <p:cNvSpPr>
            <a:spLocks noGrp="1"/>
          </p:cNvSpPr>
          <p:nvPr>
            <p:ph type="title"/>
          </p:nvPr>
        </p:nvSpPr>
        <p:spPr>
          <a:xfrm>
            <a:off x="473075" y="857250"/>
            <a:ext cx="8077200" cy="641350"/>
          </a:xfrm>
        </p:spPr>
        <p:txBody>
          <a:bodyPr/>
          <a:lstStyle/>
          <a:p>
            <a:r>
              <a:rPr lang="en-US"/>
              <a:t>Recursive Definitions and Structural Induction</a:t>
            </a:r>
          </a:p>
        </p:txBody>
      </p:sp>
      <p:sp>
        <p:nvSpPr>
          <p:cNvPr id="29699" name="Content Placeholder 2"/>
          <p:cNvSpPr>
            <a:spLocks noGrp="1"/>
          </p:cNvSpPr>
          <p:nvPr>
            <p:ph idx="1"/>
          </p:nvPr>
        </p:nvSpPr>
        <p:spPr>
          <a:xfrm>
            <a:off x="395288" y="1412875"/>
            <a:ext cx="8424862" cy="5111750"/>
          </a:xfrm>
        </p:spPr>
        <p:txBody>
          <a:bodyPr/>
          <a:lstStyle/>
          <a:p>
            <a:r>
              <a:rPr lang="en-US"/>
              <a:t>Recursion can be used to define sequences, functions and sets</a:t>
            </a:r>
          </a:p>
          <a:p>
            <a:pPr lvl="1"/>
            <a:r>
              <a:rPr lang="en-US"/>
              <a:t>Sequences:                 can also be defined as </a:t>
            </a:r>
          </a:p>
          <a:p>
            <a:pPr lvl="1"/>
            <a:endParaRPr lang="en-US"/>
          </a:p>
          <a:p>
            <a:pPr lvl="1"/>
            <a:endParaRPr lang="en-US"/>
          </a:p>
          <a:p>
            <a:pPr lvl="1"/>
            <a:endParaRPr lang="en-US"/>
          </a:p>
          <a:p>
            <a:pPr lvl="1"/>
            <a:r>
              <a:rPr lang="en-US"/>
              <a:t>Functions: Similar to sequences</a:t>
            </a:r>
          </a:p>
          <a:p>
            <a:pPr lvl="2"/>
            <a:r>
              <a:rPr lang="en-US"/>
              <a:t>After all, sequences are, themselves, functions!</a:t>
            </a:r>
          </a:p>
          <a:p>
            <a:pPr lvl="1"/>
            <a:r>
              <a:rPr lang="en-US"/>
              <a:t>Sets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803E39-14A9-414C-AF48-5654B61CD2B5}" type="slidenum">
              <a:rPr smtClean="0"/>
              <a:pPr>
                <a:defRPr/>
              </a:pPr>
              <a:t>26</a:t>
            </a:fld>
            <a:endParaRPr dirty="0"/>
          </a:p>
        </p:txBody>
      </p:sp>
      <p:graphicFrame>
        <p:nvGraphicFramePr>
          <p:cNvPr id="29701" name="Object 2"/>
          <p:cNvGraphicFramePr>
            <a:graphicFrameLocks noChangeAspect="1"/>
          </p:cNvGraphicFramePr>
          <p:nvPr/>
        </p:nvGraphicFramePr>
        <p:xfrm>
          <a:off x="2987675" y="2420938"/>
          <a:ext cx="1296988" cy="647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3" name="Equation" r:id="rId3" imgW="482391" imgH="241195" progId="Equation.DSMT4">
                  <p:embed/>
                </p:oleObj>
              </mc:Choice>
              <mc:Fallback>
                <p:oleObj name="Equation" r:id="rId3" imgW="482391" imgH="241195" progId="Equation.DSMT4">
                  <p:embed/>
                  <p:pic>
                    <p:nvPicPr>
                      <p:cNvPr id="29701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87675" y="2420938"/>
                        <a:ext cx="1296988" cy="6477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9702" name="Object 3"/>
          <p:cNvGraphicFramePr>
            <a:graphicFrameLocks noChangeAspect="1"/>
          </p:cNvGraphicFramePr>
          <p:nvPr/>
        </p:nvGraphicFramePr>
        <p:xfrm>
          <a:off x="2989263" y="2925763"/>
          <a:ext cx="3311525" cy="1295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4" name="Equation" r:id="rId5" imgW="1231366" imgH="482391" progId="Equation.DSMT4">
                  <p:embed/>
                </p:oleObj>
              </mc:Choice>
              <mc:Fallback>
                <p:oleObj name="Equation" r:id="rId5" imgW="1231366" imgH="482391" progId="Equation.DSMT4">
                  <p:embed/>
                  <p:pic>
                    <p:nvPicPr>
                      <p:cNvPr id="29702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89263" y="2925763"/>
                        <a:ext cx="3311525" cy="1295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>
    <p:split orient="vert" dir="in"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itle 1"/>
          <p:cNvSpPr>
            <a:spLocks noGrp="1"/>
          </p:cNvSpPr>
          <p:nvPr>
            <p:ph type="title"/>
          </p:nvPr>
        </p:nvSpPr>
        <p:spPr>
          <a:xfrm>
            <a:off x="473075" y="857250"/>
            <a:ext cx="8077200" cy="641350"/>
          </a:xfrm>
        </p:spPr>
        <p:txBody>
          <a:bodyPr/>
          <a:lstStyle/>
          <a:p>
            <a:r>
              <a:rPr lang="en-US"/>
              <a:t>Recursively Defined Functions</a:t>
            </a:r>
          </a:p>
        </p:txBody>
      </p:sp>
      <p:sp>
        <p:nvSpPr>
          <p:cNvPr id="30723" name="Content Placeholder 2"/>
          <p:cNvSpPr>
            <a:spLocks noGrp="1"/>
          </p:cNvSpPr>
          <p:nvPr>
            <p:ph idx="1"/>
          </p:nvPr>
        </p:nvSpPr>
        <p:spPr>
          <a:xfrm>
            <a:off x="495300" y="1571625"/>
            <a:ext cx="8064500" cy="5000625"/>
          </a:xfrm>
        </p:spPr>
        <p:txBody>
          <a:bodyPr/>
          <a:lstStyle/>
          <a:p>
            <a:r>
              <a:rPr lang="en-US"/>
              <a:t>Q2 pp 351: Find f(2), f(3), f(4), and f(5) if f is defined recursively by f(0) = –1, f(l) = 2 and for n = 1,2, ...</a:t>
            </a:r>
          </a:p>
          <a:p>
            <a:pPr lvl="1">
              <a:buFontTx/>
              <a:buNone/>
            </a:pPr>
            <a:r>
              <a:rPr lang="en-US"/>
              <a:t>a) f(n + 1) = f(n) + 3f(n – 1).</a:t>
            </a:r>
          </a:p>
          <a:p>
            <a:pPr lvl="1">
              <a:buFontTx/>
              <a:buNone/>
            </a:pPr>
            <a:r>
              <a:rPr lang="en-US"/>
              <a:t>b) f(n + 1) = f(n)</a:t>
            </a:r>
            <a:r>
              <a:rPr lang="en-US" baseline="30000"/>
              <a:t>2</a:t>
            </a:r>
            <a:r>
              <a:rPr lang="en-US"/>
              <a:t> f(n – 1).</a:t>
            </a:r>
          </a:p>
          <a:p>
            <a:pPr lvl="1">
              <a:buFontTx/>
              <a:buNone/>
            </a:pPr>
            <a:r>
              <a:rPr lang="en-US"/>
              <a:t>c) f(n + 1) = 3f(n)</a:t>
            </a:r>
            <a:r>
              <a:rPr lang="en-US" baseline="30000"/>
              <a:t>2</a:t>
            </a:r>
            <a:r>
              <a:rPr lang="en-US"/>
              <a:t> – 4f(n – 1)</a:t>
            </a:r>
            <a:r>
              <a:rPr lang="en-US" baseline="30000"/>
              <a:t>2</a:t>
            </a:r>
            <a:r>
              <a:rPr lang="en-US"/>
              <a:t>.</a:t>
            </a:r>
          </a:p>
          <a:p>
            <a:pPr lvl="1">
              <a:buFontTx/>
              <a:buNone/>
            </a:pPr>
            <a:r>
              <a:rPr lang="en-US"/>
              <a:t>d) f(n + 1) = f(n – l)/f(n).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389CDAC-CF8A-4AFD-AF4B-0D78D499BBC1}" type="slidenum">
              <a:rPr smtClean="0"/>
              <a:pPr>
                <a:defRPr/>
              </a:pPr>
              <a:t>27</a:t>
            </a:fld>
            <a:endParaRPr dirty="0"/>
          </a:p>
        </p:txBody>
      </p:sp>
    </p:spTree>
  </p:cSld>
  <p:clrMapOvr>
    <a:masterClrMapping/>
  </p:clrMapOvr>
  <p:transition>
    <p:split orient="vert" dir="in"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itle 1"/>
          <p:cNvSpPr>
            <a:spLocks noGrp="1"/>
          </p:cNvSpPr>
          <p:nvPr>
            <p:ph type="title"/>
          </p:nvPr>
        </p:nvSpPr>
        <p:spPr>
          <a:xfrm>
            <a:off x="473075" y="857250"/>
            <a:ext cx="8077200" cy="641350"/>
          </a:xfrm>
        </p:spPr>
        <p:txBody>
          <a:bodyPr/>
          <a:lstStyle/>
          <a:p>
            <a:r>
              <a:rPr lang="en-US"/>
              <a:t>Recursively Defined Functions</a:t>
            </a:r>
          </a:p>
        </p:txBody>
      </p:sp>
      <p:sp>
        <p:nvSpPr>
          <p:cNvPr id="31747" name="Content Placeholder 2"/>
          <p:cNvSpPr>
            <a:spLocks noGrp="1"/>
          </p:cNvSpPr>
          <p:nvPr>
            <p:ph idx="1"/>
          </p:nvPr>
        </p:nvSpPr>
        <p:spPr>
          <a:xfrm>
            <a:off x="495300" y="1571625"/>
            <a:ext cx="8064500" cy="5000625"/>
          </a:xfrm>
        </p:spPr>
        <p:txBody>
          <a:bodyPr/>
          <a:lstStyle/>
          <a:p>
            <a:r>
              <a:rPr lang="en-US"/>
              <a:t>Give an inductive definition of the factorial function F(n) = n!.</a:t>
            </a:r>
          </a:p>
          <a:p>
            <a:endParaRPr lang="en-US"/>
          </a:p>
          <a:p>
            <a:endParaRPr lang="en-US"/>
          </a:p>
          <a:p>
            <a:r>
              <a:rPr lang="en-US"/>
              <a:t>Give a recursive definition of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A5A5006-DA3C-424F-818B-795E821CDE2E}" type="slidenum">
              <a:rPr smtClean="0"/>
              <a:pPr>
                <a:defRPr/>
              </a:pPr>
              <a:t>28</a:t>
            </a:fld>
            <a:endParaRPr dirty="0"/>
          </a:p>
        </p:txBody>
      </p:sp>
      <p:graphicFrame>
        <p:nvGraphicFramePr>
          <p:cNvPr id="31749" name="Object 3"/>
          <p:cNvGraphicFramePr>
            <a:graphicFrameLocks noChangeAspect="1"/>
          </p:cNvGraphicFramePr>
          <p:nvPr/>
        </p:nvGraphicFramePr>
        <p:xfrm>
          <a:off x="5940425" y="3500438"/>
          <a:ext cx="1023938" cy="1158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4" name="Equation" r:id="rId3" imgW="380835" imgH="431613" progId="Equation.DSMT4">
                  <p:embed/>
                </p:oleObj>
              </mc:Choice>
              <mc:Fallback>
                <p:oleObj name="Equation" r:id="rId3" imgW="380835" imgH="431613" progId="Equation.DSMT4">
                  <p:embed/>
                  <p:pic>
                    <p:nvPicPr>
                      <p:cNvPr id="31749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40425" y="3500438"/>
                        <a:ext cx="1023938" cy="11588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>
    <p:split orient="vert" dir="in"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itle 1"/>
          <p:cNvSpPr>
            <a:spLocks noGrp="1"/>
          </p:cNvSpPr>
          <p:nvPr>
            <p:ph type="title"/>
          </p:nvPr>
        </p:nvSpPr>
        <p:spPr>
          <a:xfrm>
            <a:off x="473075" y="857250"/>
            <a:ext cx="8077200" cy="641350"/>
          </a:xfrm>
        </p:spPr>
        <p:txBody>
          <a:bodyPr/>
          <a:lstStyle/>
          <a:p>
            <a:r>
              <a:rPr lang="en-US"/>
              <a:t>Fibonacci Numbers</a:t>
            </a:r>
          </a:p>
        </p:txBody>
      </p:sp>
      <p:sp>
        <p:nvSpPr>
          <p:cNvPr id="32771" name="Content Placeholder 2"/>
          <p:cNvSpPr>
            <a:spLocks noGrp="1"/>
          </p:cNvSpPr>
          <p:nvPr>
            <p:ph idx="1"/>
          </p:nvPr>
        </p:nvSpPr>
        <p:spPr>
          <a:xfrm>
            <a:off x="495300" y="1571625"/>
            <a:ext cx="8064500" cy="5000625"/>
          </a:xfrm>
        </p:spPr>
        <p:txBody>
          <a:bodyPr/>
          <a:lstStyle/>
          <a:p>
            <a:r>
              <a:rPr lang="en-US"/>
              <a:t>Definition: The Fibonacci numbers, </a:t>
            </a:r>
            <a:r>
              <a:rPr lang="en-US" i="1"/>
              <a:t>f</a:t>
            </a:r>
            <a:r>
              <a:rPr lang="en-US" baseline="-25000"/>
              <a:t>0</a:t>
            </a:r>
            <a:r>
              <a:rPr lang="en-US"/>
              <a:t>, </a:t>
            </a:r>
            <a:r>
              <a:rPr lang="en-US" i="1"/>
              <a:t>f</a:t>
            </a:r>
            <a:r>
              <a:rPr lang="en-US" baseline="-25000"/>
              <a:t>1</a:t>
            </a:r>
            <a:r>
              <a:rPr lang="en-US"/>
              <a:t>, </a:t>
            </a:r>
            <a:r>
              <a:rPr lang="en-US" i="1"/>
              <a:t>f</a:t>
            </a:r>
            <a:r>
              <a:rPr lang="en-US" baseline="-25000"/>
              <a:t>2</a:t>
            </a:r>
            <a:r>
              <a:rPr lang="en-US"/>
              <a:t>, . . . , are defined by the equations </a:t>
            </a:r>
            <a:r>
              <a:rPr lang="en-US" i="1"/>
              <a:t>f</a:t>
            </a:r>
            <a:r>
              <a:rPr lang="en-US" baseline="-25000"/>
              <a:t>0</a:t>
            </a:r>
            <a:r>
              <a:rPr lang="en-US"/>
              <a:t> = 0, </a:t>
            </a:r>
            <a:r>
              <a:rPr lang="en-US" i="1"/>
              <a:t>f</a:t>
            </a:r>
            <a:r>
              <a:rPr lang="en-US" baseline="-25000"/>
              <a:t>1</a:t>
            </a:r>
            <a:r>
              <a:rPr lang="en-US"/>
              <a:t> = 1, and </a:t>
            </a:r>
            <a:r>
              <a:rPr lang="en-US" i="1"/>
              <a:t>f</a:t>
            </a:r>
            <a:r>
              <a:rPr lang="en-US" i="1" baseline="-25000"/>
              <a:t>n</a:t>
            </a:r>
            <a:r>
              <a:rPr lang="en-US"/>
              <a:t> = </a:t>
            </a:r>
            <a:r>
              <a:rPr lang="en-US" i="1"/>
              <a:t>f</a:t>
            </a:r>
            <a:r>
              <a:rPr lang="en-US" i="1" baseline="-25000"/>
              <a:t>n</a:t>
            </a:r>
            <a:r>
              <a:rPr lang="en-US" i="1"/>
              <a:t> </a:t>
            </a:r>
            <a:r>
              <a:rPr lang="en-US" i="1" baseline="-25000"/>
              <a:t>– l </a:t>
            </a:r>
            <a:r>
              <a:rPr lang="en-US"/>
              <a:t> + </a:t>
            </a:r>
            <a:r>
              <a:rPr lang="en-US" i="1"/>
              <a:t>f</a:t>
            </a:r>
            <a:r>
              <a:rPr lang="en-US" i="1" baseline="-25000"/>
              <a:t>n – 2  </a:t>
            </a:r>
            <a:r>
              <a:rPr lang="en-US"/>
              <a:t>for </a:t>
            </a:r>
            <a:r>
              <a:rPr lang="en-US" i="1"/>
              <a:t>n</a:t>
            </a:r>
            <a:r>
              <a:rPr lang="en-US"/>
              <a:t> = 2, 3, 4, . . . .</a:t>
            </a:r>
          </a:p>
          <a:p>
            <a:r>
              <a:rPr lang="en-US"/>
              <a:t>Show that whenever n </a:t>
            </a:r>
            <a:r>
              <a:rPr lang="en-US">
                <a:sym typeface="Symbol" pitchFamily="18" charset="2"/>
              </a:rPr>
              <a:t></a:t>
            </a:r>
            <a:r>
              <a:rPr lang="en-US"/>
              <a:t> 3, </a:t>
            </a:r>
            <a:r>
              <a:rPr lang="en-US" i="1"/>
              <a:t>f</a:t>
            </a:r>
            <a:r>
              <a:rPr lang="en-US" i="1" baseline="-25000"/>
              <a:t>n</a:t>
            </a:r>
            <a:r>
              <a:rPr lang="en-US"/>
              <a:t> &gt; </a:t>
            </a:r>
            <a:r>
              <a:rPr lang="en-US">
                <a:sym typeface="Symbol" pitchFamily="18" charset="2"/>
              </a:rPr>
              <a:t></a:t>
            </a:r>
            <a:r>
              <a:rPr lang="en-US" i="1">
                <a:sym typeface="Symbol" pitchFamily="18" charset="2"/>
              </a:rPr>
              <a:t></a:t>
            </a:r>
            <a:r>
              <a:rPr lang="en-US"/>
              <a:t> </a:t>
            </a:r>
            <a:r>
              <a:rPr lang="en-US" i="1" baseline="30000"/>
              <a:t>n</a:t>
            </a:r>
            <a:r>
              <a:rPr lang="en-US" baseline="30000"/>
              <a:t> – 2 </a:t>
            </a:r>
            <a:r>
              <a:rPr lang="en-US"/>
              <a:t>, where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14BCCC1-3C4A-44B4-9E41-5D9C5B214B27}" type="slidenum">
              <a:rPr smtClean="0"/>
              <a:pPr>
                <a:defRPr/>
              </a:pPr>
              <a:t>29</a:t>
            </a:fld>
            <a:endParaRPr dirty="0"/>
          </a:p>
        </p:txBody>
      </p:sp>
      <p:graphicFrame>
        <p:nvGraphicFramePr>
          <p:cNvPr id="32773" name="Object 2"/>
          <p:cNvGraphicFramePr>
            <a:graphicFrameLocks noChangeAspect="1"/>
          </p:cNvGraphicFramePr>
          <p:nvPr/>
        </p:nvGraphicFramePr>
        <p:xfrm>
          <a:off x="1016000" y="3789363"/>
          <a:ext cx="1706563" cy="10556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48" name="Equation" r:id="rId4" imgW="698197" imgH="431613" progId="Equation.DSMT4">
                  <p:embed/>
                </p:oleObj>
              </mc:Choice>
              <mc:Fallback>
                <p:oleObj name="Equation" r:id="rId4" imgW="698197" imgH="431613" progId="Equation.DSMT4">
                  <p:embed/>
                  <p:pic>
                    <p:nvPicPr>
                      <p:cNvPr id="32773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16000" y="3789363"/>
                        <a:ext cx="1706563" cy="10556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>
    <p:split orient="vert" dir="in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>
          <a:xfrm>
            <a:off x="473075" y="857250"/>
            <a:ext cx="8077200" cy="641350"/>
          </a:xfrm>
        </p:spPr>
        <p:txBody>
          <a:bodyPr/>
          <a:lstStyle/>
          <a:p>
            <a:r>
              <a:rPr lang="en-US"/>
              <a:t>Introduction</a:t>
            </a:r>
          </a:p>
        </p:txBody>
      </p:sp>
      <p:sp>
        <p:nvSpPr>
          <p:cNvPr id="6147" name="Content Placeholder 2"/>
          <p:cNvSpPr>
            <a:spLocks noGrp="1"/>
          </p:cNvSpPr>
          <p:nvPr>
            <p:ph idx="1"/>
          </p:nvPr>
        </p:nvSpPr>
        <p:spPr>
          <a:xfrm>
            <a:off x="495300" y="1571625"/>
            <a:ext cx="8064500" cy="5000625"/>
          </a:xfrm>
        </p:spPr>
        <p:txBody>
          <a:bodyPr/>
          <a:lstStyle/>
          <a:p>
            <a:r>
              <a:rPr lang="en-US"/>
              <a:t>Many mathematical statements assert that a property is true for all positive integers.</a:t>
            </a:r>
          </a:p>
          <a:p>
            <a:pPr lvl="1"/>
            <a:r>
              <a:rPr lang="en-US"/>
              <a:t>e.g. n! </a:t>
            </a:r>
            <a:r>
              <a:rPr lang="en-US">
                <a:sym typeface="Symbol" pitchFamily="18" charset="2"/>
              </a:rPr>
              <a:t> n</a:t>
            </a:r>
            <a:r>
              <a:rPr lang="en-US" baseline="30000">
                <a:sym typeface="Symbol" pitchFamily="18" charset="2"/>
              </a:rPr>
              <a:t>n</a:t>
            </a:r>
            <a:endParaRPr lang="en-US">
              <a:sym typeface="Symbol" pitchFamily="18" charset="2"/>
            </a:endParaRPr>
          </a:p>
          <a:p>
            <a:r>
              <a:rPr lang="en-US">
                <a:sym typeface="Symbol" pitchFamily="18" charset="2"/>
              </a:rPr>
              <a:t>Many functions are defined based on certain “rules”</a:t>
            </a:r>
          </a:p>
          <a:p>
            <a:pPr lvl="1"/>
            <a:r>
              <a:rPr lang="en-US">
                <a:sym typeface="Symbol" pitchFamily="18" charset="2"/>
              </a:rPr>
              <a:t>i.e. recursively.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20248A0-4F4D-4B68-88B1-EBD654F093DD}" type="slidenum">
              <a:rPr smtClean="0"/>
              <a:pPr>
                <a:defRPr/>
              </a:pPr>
              <a:t>3</a:t>
            </a:fld>
            <a:endParaRPr dirty="0"/>
          </a:p>
        </p:txBody>
      </p:sp>
    </p:spTree>
  </p:cSld>
  <p:clrMapOvr>
    <a:masterClrMapping/>
  </p:clrMapOvr>
  <p:transition>
    <p:split orient="vert" dir="in"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itle 1"/>
          <p:cNvSpPr>
            <a:spLocks noGrp="1"/>
          </p:cNvSpPr>
          <p:nvPr>
            <p:ph type="title"/>
          </p:nvPr>
        </p:nvSpPr>
        <p:spPr>
          <a:xfrm>
            <a:off x="473075" y="857250"/>
            <a:ext cx="8077200" cy="641350"/>
          </a:xfrm>
        </p:spPr>
        <p:txBody>
          <a:bodyPr/>
          <a:lstStyle/>
          <a:p>
            <a:r>
              <a:rPr lang="en-US"/>
              <a:t>Recursively Defined Sets and Structures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5300" y="1571625"/>
            <a:ext cx="8064500" cy="5000625"/>
          </a:xfrm>
        </p:spPr>
        <p:txBody>
          <a:bodyPr>
            <a:normAutofit fontScale="92500" lnSpcReduction="20000"/>
          </a:bodyPr>
          <a:lstStyle/>
          <a:p>
            <a:pPr>
              <a:defRPr/>
            </a:pPr>
            <a:r>
              <a:rPr lang="en-US" dirty="0"/>
              <a:t>In recursively defined sets, the basis step defines some initial elements and the recursive step defines a rule for constructing new elements from those already in the set. </a:t>
            </a:r>
          </a:p>
          <a:p>
            <a:pPr>
              <a:defRPr/>
            </a:pPr>
            <a:r>
              <a:rPr lang="en-US" dirty="0"/>
              <a:t>Recursive definitions may also include an </a:t>
            </a:r>
            <a:r>
              <a:rPr lang="en-US" b="1" i="1" dirty="0"/>
              <a:t>exclusion rule</a:t>
            </a:r>
            <a:r>
              <a:rPr lang="en-US" dirty="0"/>
              <a:t>, which specifies that a recursively defined set contains nothing other than those elements specified in the basis step or generated by applications of the recursive step.</a:t>
            </a:r>
          </a:p>
          <a:p>
            <a:pPr lvl="1">
              <a:defRPr/>
            </a:pPr>
            <a:r>
              <a:rPr lang="en-US" dirty="0"/>
              <a:t>We will assume that it always holds.</a:t>
            </a:r>
          </a:p>
          <a:p>
            <a:pPr>
              <a:defRPr/>
            </a:pPr>
            <a:r>
              <a:rPr lang="en-US" dirty="0"/>
              <a:t>To prove results about recursively defined sets we use a method called </a:t>
            </a:r>
            <a:r>
              <a:rPr lang="en-US" b="1" i="1" dirty="0"/>
              <a:t>structural induction</a:t>
            </a:r>
            <a:r>
              <a:rPr lang="en-US" dirty="0"/>
              <a:t>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951465D-B45F-48B0-8782-0430AC9674B7}" type="slidenum">
              <a:rPr smtClean="0"/>
              <a:pPr>
                <a:defRPr/>
              </a:pPr>
              <a:t>30</a:t>
            </a:fld>
            <a:endParaRPr dirty="0"/>
          </a:p>
        </p:txBody>
      </p:sp>
    </p:spTree>
  </p:cSld>
  <p:clrMapOvr>
    <a:masterClrMapping/>
  </p:clrMapOvr>
  <p:transition>
    <p:split orient="vert" dir="in"/>
  </p:transition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itle 1"/>
          <p:cNvSpPr>
            <a:spLocks noGrp="1"/>
          </p:cNvSpPr>
          <p:nvPr>
            <p:ph type="title"/>
          </p:nvPr>
        </p:nvSpPr>
        <p:spPr>
          <a:xfrm>
            <a:off x="473075" y="857250"/>
            <a:ext cx="8077200" cy="641350"/>
          </a:xfrm>
        </p:spPr>
        <p:txBody>
          <a:bodyPr/>
          <a:lstStyle/>
          <a:p>
            <a:r>
              <a:rPr lang="en-US"/>
              <a:t>Example</a:t>
            </a:r>
          </a:p>
        </p:txBody>
      </p:sp>
      <p:sp>
        <p:nvSpPr>
          <p:cNvPr id="34819" name="Content Placeholder 2"/>
          <p:cNvSpPr>
            <a:spLocks noGrp="1"/>
          </p:cNvSpPr>
          <p:nvPr>
            <p:ph idx="1"/>
          </p:nvPr>
        </p:nvSpPr>
        <p:spPr>
          <a:xfrm>
            <a:off x="495300" y="1571625"/>
            <a:ext cx="8064500" cy="5000625"/>
          </a:xfrm>
        </p:spPr>
        <p:txBody>
          <a:bodyPr/>
          <a:lstStyle/>
          <a:p>
            <a:r>
              <a:rPr lang="en-US"/>
              <a:t>Consider the subset S of the set of integers defined by </a:t>
            </a:r>
          </a:p>
          <a:p>
            <a:pPr lvl="1"/>
            <a:r>
              <a:rPr lang="en-US"/>
              <a:t>Basis step: 3</a:t>
            </a:r>
            <a:r>
              <a:rPr lang="en-US">
                <a:sym typeface="Symbol" pitchFamily="18" charset="2"/>
              </a:rPr>
              <a:t></a:t>
            </a:r>
            <a:r>
              <a:rPr lang="en-US"/>
              <a:t> S.</a:t>
            </a:r>
          </a:p>
          <a:p>
            <a:pPr lvl="1"/>
            <a:r>
              <a:rPr lang="en-US"/>
              <a:t>Recursive step: If x</a:t>
            </a:r>
            <a:r>
              <a:rPr lang="en-US">
                <a:sym typeface="Symbol" pitchFamily="18" charset="2"/>
              </a:rPr>
              <a:t>  </a:t>
            </a:r>
            <a:r>
              <a:rPr lang="en-US"/>
              <a:t>S and y</a:t>
            </a:r>
            <a:r>
              <a:rPr lang="en-US">
                <a:sym typeface="Symbol" pitchFamily="18" charset="2"/>
              </a:rPr>
              <a:t>  </a:t>
            </a:r>
            <a:r>
              <a:rPr lang="en-US"/>
              <a:t>S, then </a:t>
            </a:r>
          </a:p>
          <a:p>
            <a:pPr lvl="1">
              <a:buFontTx/>
              <a:buNone/>
            </a:pPr>
            <a:r>
              <a:rPr lang="en-US"/>
              <a:t>						x + y</a:t>
            </a:r>
            <a:r>
              <a:rPr lang="en-US">
                <a:sym typeface="Symbol" pitchFamily="18" charset="2"/>
              </a:rPr>
              <a:t>  </a:t>
            </a:r>
            <a:r>
              <a:rPr lang="en-US"/>
              <a:t>S.</a:t>
            </a:r>
          </a:p>
          <a:p>
            <a:r>
              <a:rPr lang="en-US"/>
              <a:t>Show that S is the set of all positive integers that are multiples of 3.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9CCBB9B-4EF9-4058-BC47-463109B079BC}" type="slidenum">
              <a:rPr smtClean="0"/>
              <a:pPr>
                <a:defRPr/>
              </a:pPr>
              <a:t>31</a:t>
            </a:fld>
            <a:endParaRPr dirty="0"/>
          </a:p>
        </p:txBody>
      </p:sp>
    </p:spTree>
  </p:cSld>
  <p:clrMapOvr>
    <a:masterClrMapping/>
  </p:clrMapOvr>
  <p:transition>
    <p:split orient="vert" dir="in"/>
  </p:transition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itle 1"/>
          <p:cNvSpPr>
            <a:spLocks noGrp="1"/>
          </p:cNvSpPr>
          <p:nvPr>
            <p:ph type="title"/>
          </p:nvPr>
        </p:nvSpPr>
        <p:spPr>
          <a:xfrm>
            <a:off x="473075" y="857250"/>
            <a:ext cx="8077200" cy="641350"/>
          </a:xfrm>
        </p:spPr>
        <p:txBody>
          <a:bodyPr/>
          <a:lstStyle/>
          <a:p>
            <a:r>
              <a:rPr lang="en-US"/>
              <a:t>Well-Formed Formulae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5300" y="1571625"/>
            <a:ext cx="8324850" cy="5000625"/>
          </a:xfrm>
        </p:spPr>
        <p:txBody>
          <a:bodyPr>
            <a:normAutofit fontScale="77500" lnSpcReduction="20000"/>
          </a:bodyPr>
          <a:lstStyle/>
          <a:p>
            <a:pPr>
              <a:defRPr/>
            </a:pPr>
            <a:r>
              <a:rPr lang="en-US" dirty="0"/>
              <a:t>Well-Formed Formulae for Compound Statement Forms </a:t>
            </a:r>
          </a:p>
          <a:p>
            <a:pPr lvl="1">
              <a:defRPr/>
            </a:pPr>
            <a:r>
              <a:rPr lang="en-US" dirty="0"/>
              <a:t>We can define the set of well-formed formulae for compound statement forms involving </a:t>
            </a:r>
            <a:r>
              <a:rPr lang="en-US" b="1" dirty="0"/>
              <a:t>T</a:t>
            </a:r>
            <a:r>
              <a:rPr lang="en-US" dirty="0"/>
              <a:t>, </a:t>
            </a:r>
            <a:r>
              <a:rPr lang="en-US" b="1" dirty="0"/>
              <a:t>F</a:t>
            </a:r>
            <a:r>
              <a:rPr lang="en-US" dirty="0"/>
              <a:t>, propositional variables, and operators from the set {</a:t>
            </a:r>
            <a:r>
              <a:rPr lang="en-US" dirty="0">
                <a:sym typeface="Symbol"/>
              </a:rPr>
              <a:t>,,,,</a:t>
            </a:r>
            <a:r>
              <a:rPr lang="en-US" dirty="0"/>
              <a:t>} as follows</a:t>
            </a:r>
          </a:p>
          <a:p>
            <a:pPr lvl="2">
              <a:defRPr/>
            </a:pPr>
            <a:r>
              <a:rPr lang="en-US" dirty="0"/>
              <a:t>Basis step: T, F, and s, where s is a propositional variable, are well-formed formulae.</a:t>
            </a:r>
          </a:p>
          <a:p>
            <a:pPr lvl="2">
              <a:defRPr/>
            </a:pPr>
            <a:r>
              <a:rPr lang="en-US" dirty="0"/>
              <a:t>Recursive step: If E and F are well-formed formulae, then (</a:t>
            </a:r>
            <a:r>
              <a:rPr lang="en-US" dirty="0">
                <a:sym typeface="Symbol"/>
              </a:rPr>
              <a:t></a:t>
            </a:r>
            <a:r>
              <a:rPr lang="en-US" dirty="0"/>
              <a:t>E), (E </a:t>
            </a:r>
            <a:r>
              <a:rPr lang="en-US" dirty="0">
                <a:sym typeface="Symbol"/>
              </a:rPr>
              <a:t></a:t>
            </a:r>
            <a:r>
              <a:rPr lang="en-US" dirty="0"/>
              <a:t> F), (E </a:t>
            </a:r>
            <a:r>
              <a:rPr lang="en-US" dirty="0">
                <a:sym typeface="Symbol"/>
              </a:rPr>
              <a:t></a:t>
            </a:r>
            <a:r>
              <a:rPr lang="en-US" dirty="0"/>
              <a:t> F), (E </a:t>
            </a:r>
            <a:r>
              <a:rPr lang="en-US" dirty="0">
                <a:sym typeface="Symbol"/>
              </a:rPr>
              <a:t></a:t>
            </a:r>
            <a:r>
              <a:rPr lang="en-US" dirty="0"/>
              <a:t> F), and (E</a:t>
            </a:r>
            <a:r>
              <a:rPr lang="en-US" dirty="0">
                <a:sym typeface="Symbol"/>
              </a:rPr>
              <a:t>  </a:t>
            </a:r>
            <a:r>
              <a:rPr lang="en-US" dirty="0"/>
              <a:t>F) are well-formed formulae.</a:t>
            </a:r>
          </a:p>
          <a:p>
            <a:pPr>
              <a:defRPr/>
            </a:pPr>
            <a:r>
              <a:rPr lang="en-US"/>
              <a:t>Is ((</a:t>
            </a:r>
            <a:r>
              <a:rPr lang="en-US" dirty="0"/>
              <a:t>p</a:t>
            </a:r>
            <a:r>
              <a:rPr lang="en-US" dirty="0">
                <a:sym typeface="Symbol"/>
              </a:rPr>
              <a:t>  q)  </a:t>
            </a:r>
            <a:r>
              <a:rPr lang="en-US" dirty="0"/>
              <a:t>(q </a:t>
            </a:r>
            <a:r>
              <a:rPr lang="en-US" dirty="0">
                <a:sym typeface="Symbol"/>
              </a:rPr>
              <a:t></a:t>
            </a:r>
            <a:r>
              <a:rPr lang="en-US" dirty="0"/>
              <a:t> </a:t>
            </a:r>
            <a:r>
              <a:rPr lang="en-US" b="1"/>
              <a:t>F</a:t>
            </a:r>
            <a:r>
              <a:rPr lang="en-US"/>
              <a:t>)) </a:t>
            </a:r>
            <a:r>
              <a:rPr lang="en-US" dirty="0"/>
              <a:t>a well-formed formula?</a:t>
            </a:r>
          </a:p>
          <a:p>
            <a:pPr>
              <a:defRPr/>
            </a:pPr>
            <a:r>
              <a:rPr lang="en-US" dirty="0"/>
              <a:t>Is p</a:t>
            </a:r>
            <a:r>
              <a:rPr lang="en-US" dirty="0">
                <a:sym typeface="Symbol"/>
              </a:rPr>
              <a:t>   q a well-formed formula?</a:t>
            </a:r>
          </a:p>
          <a:p>
            <a:pPr>
              <a:defRPr/>
            </a:pPr>
            <a:r>
              <a:rPr lang="en-US" dirty="0">
                <a:sym typeface="Symbol"/>
              </a:rPr>
              <a:t>Can you similarly define well-formed formulae for operators and operands?</a:t>
            </a:r>
          </a:p>
          <a:p>
            <a:pPr>
              <a:defRPr/>
            </a:pPr>
            <a:r>
              <a:rPr lang="en-US" dirty="0"/>
              <a:t>Show that every well-formed formulae for compound propositions contains an equal number of left and right parentheses.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5BCF3BE-7B53-45B6-9F38-1B9A0365CBB7}" type="slidenum">
              <a:rPr smtClean="0"/>
              <a:pPr>
                <a:defRPr/>
              </a:pPr>
              <a:t>32</a:t>
            </a:fld>
            <a:endParaRPr dirty="0"/>
          </a:p>
        </p:txBody>
      </p:sp>
    </p:spTree>
  </p:cSld>
  <p:clrMapOvr>
    <a:masterClrMapping/>
  </p:clrMapOvr>
  <p:transition>
    <p:split orient="vert" dir="in"/>
  </p:transition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Title 1"/>
          <p:cNvSpPr>
            <a:spLocks noGrp="1"/>
          </p:cNvSpPr>
          <p:nvPr>
            <p:ph type="title"/>
          </p:nvPr>
        </p:nvSpPr>
        <p:spPr>
          <a:xfrm>
            <a:off x="473075" y="857250"/>
            <a:ext cx="8077200" cy="641350"/>
          </a:xfrm>
        </p:spPr>
        <p:txBody>
          <a:bodyPr/>
          <a:lstStyle/>
          <a:p>
            <a:r>
              <a:rPr lang="en-US"/>
              <a:t>Rooted Trees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5300" y="1571625"/>
            <a:ext cx="8064500" cy="5000625"/>
          </a:xfrm>
        </p:spPr>
        <p:txBody>
          <a:bodyPr>
            <a:normAutofit fontScale="92500" lnSpcReduction="10000"/>
          </a:bodyPr>
          <a:lstStyle/>
          <a:p>
            <a:pPr>
              <a:defRPr/>
            </a:pPr>
            <a:r>
              <a:rPr lang="en-US" dirty="0"/>
              <a:t>Definition: The set of rooted trees, where a rooted tree consists of a set of vertices containing a distinguished vertex called the root, and edges connecting these vertices, can be defined recursively by these steps:</a:t>
            </a:r>
          </a:p>
          <a:p>
            <a:pPr lvl="1">
              <a:defRPr/>
            </a:pPr>
            <a:r>
              <a:rPr lang="en-US" dirty="0"/>
              <a:t>Basis step: A single vertex r is a rooted tree.</a:t>
            </a:r>
          </a:p>
          <a:p>
            <a:pPr lvl="1">
              <a:defRPr/>
            </a:pPr>
            <a:r>
              <a:rPr lang="en-US" dirty="0"/>
              <a:t>Recursive step: Suppose that T</a:t>
            </a:r>
            <a:r>
              <a:rPr lang="en-US" baseline="-25000" dirty="0"/>
              <a:t>1</a:t>
            </a:r>
            <a:r>
              <a:rPr lang="en-US" dirty="0"/>
              <a:t>, T</a:t>
            </a:r>
            <a:r>
              <a:rPr lang="en-US" baseline="-25000" dirty="0"/>
              <a:t>2</a:t>
            </a:r>
            <a:r>
              <a:rPr lang="en-US" dirty="0"/>
              <a:t> , . .. , </a:t>
            </a:r>
            <a:r>
              <a:rPr lang="en-US" dirty="0" err="1"/>
              <a:t>T</a:t>
            </a:r>
            <a:r>
              <a:rPr lang="en-US" baseline="-25000" dirty="0" err="1"/>
              <a:t>n</a:t>
            </a:r>
            <a:r>
              <a:rPr lang="en-US" dirty="0"/>
              <a:t> are disjoint rooted trees with roots </a:t>
            </a:r>
            <a:r>
              <a:rPr lang="en-US" dirty="0" err="1"/>
              <a:t>r</a:t>
            </a:r>
            <a:r>
              <a:rPr lang="en-US" baseline="-25000" dirty="0" err="1"/>
              <a:t>l</a:t>
            </a:r>
            <a:r>
              <a:rPr lang="en-US" dirty="0"/>
              <a:t> , r</a:t>
            </a:r>
            <a:r>
              <a:rPr lang="en-US" baseline="-25000" dirty="0"/>
              <a:t>2</a:t>
            </a:r>
            <a:r>
              <a:rPr lang="en-US" dirty="0"/>
              <a:t>, . . . , </a:t>
            </a:r>
            <a:r>
              <a:rPr lang="en-US" dirty="0" err="1"/>
              <a:t>r</a:t>
            </a:r>
            <a:r>
              <a:rPr lang="en-US" baseline="-25000" dirty="0" err="1"/>
              <a:t>n</a:t>
            </a:r>
            <a:r>
              <a:rPr lang="en-US" dirty="0"/>
              <a:t>, respectively. Then the graph formed by starting with a root r, which is not in any of the rooted trees T</a:t>
            </a:r>
            <a:r>
              <a:rPr lang="en-US" baseline="-25000" dirty="0"/>
              <a:t>1</a:t>
            </a:r>
            <a:r>
              <a:rPr lang="en-US" dirty="0"/>
              <a:t> , T</a:t>
            </a:r>
            <a:r>
              <a:rPr lang="en-US" baseline="-25000" dirty="0"/>
              <a:t>2</a:t>
            </a:r>
            <a:r>
              <a:rPr lang="en-US" dirty="0"/>
              <a:t> , . . . , </a:t>
            </a:r>
            <a:r>
              <a:rPr lang="en-US" dirty="0" err="1"/>
              <a:t>T</a:t>
            </a:r>
            <a:r>
              <a:rPr lang="en-US" baseline="-25000" dirty="0" err="1"/>
              <a:t>n</a:t>
            </a:r>
            <a:r>
              <a:rPr lang="en-US" dirty="0"/>
              <a:t>, and adding an edge from r to each of the vertices r</a:t>
            </a:r>
            <a:r>
              <a:rPr lang="en-US" baseline="-25000" dirty="0"/>
              <a:t>1</a:t>
            </a:r>
            <a:r>
              <a:rPr lang="en-US" dirty="0"/>
              <a:t> , r</a:t>
            </a:r>
            <a:r>
              <a:rPr lang="en-US" baseline="-25000" dirty="0"/>
              <a:t>2</a:t>
            </a:r>
            <a:r>
              <a:rPr lang="en-US" dirty="0"/>
              <a:t>, . . . , </a:t>
            </a:r>
            <a:r>
              <a:rPr lang="en-US" dirty="0" err="1"/>
              <a:t>r</a:t>
            </a:r>
            <a:r>
              <a:rPr lang="en-US" baseline="-25000" dirty="0" err="1"/>
              <a:t>n</a:t>
            </a:r>
            <a:r>
              <a:rPr lang="en-US" dirty="0"/>
              <a:t>, is also a rooted tree. 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838D224-37AB-4ABB-9434-62FD030A8F65}" type="slidenum">
              <a:rPr smtClean="0"/>
              <a:pPr>
                <a:defRPr/>
              </a:pPr>
              <a:t>33</a:t>
            </a:fld>
            <a:endParaRPr dirty="0"/>
          </a:p>
        </p:txBody>
      </p:sp>
    </p:spTree>
  </p:cSld>
  <p:clrMapOvr>
    <a:masterClrMapping/>
  </p:clrMapOvr>
  <p:transition>
    <p:split orient="vert" dir="in"/>
  </p:transition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Title 1"/>
          <p:cNvSpPr>
            <a:spLocks noGrp="1"/>
          </p:cNvSpPr>
          <p:nvPr>
            <p:ph type="title"/>
          </p:nvPr>
        </p:nvSpPr>
        <p:spPr>
          <a:xfrm>
            <a:off x="473075" y="857250"/>
            <a:ext cx="8077200" cy="641350"/>
          </a:xfrm>
        </p:spPr>
        <p:txBody>
          <a:bodyPr/>
          <a:lstStyle/>
          <a:p>
            <a:r>
              <a:rPr lang="en-US"/>
              <a:t>Building Up Rooted Trees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CE65C61-BF9A-4445-8B99-06AFA397CCA5}" type="slidenum">
              <a:rPr smtClean="0"/>
              <a:pPr>
                <a:defRPr/>
              </a:pPr>
              <a:t>34</a:t>
            </a:fld>
            <a:endParaRPr dirty="0"/>
          </a:p>
        </p:txBody>
      </p:sp>
      <p:grpSp>
        <p:nvGrpSpPr>
          <p:cNvPr id="40964" name="Group 12"/>
          <p:cNvGrpSpPr>
            <a:grpSpLocks/>
          </p:cNvGrpSpPr>
          <p:nvPr/>
        </p:nvGrpSpPr>
        <p:grpSpPr bwMode="auto">
          <a:xfrm>
            <a:off x="223838" y="2060575"/>
            <a:ext cx="8669337" cy="3600450"/>
            <a:chOff x="-36512" y="2060848"/>
            <a:chExt cx="8668072" cy="3600400"/>
          </a:xfrm>
        </p:grpSpPr>
        <p:pic>
          <p:nvPicPr>
            <p:cNvPr id="40965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36512" y="2060848"/>
              <a:ext cx="4248150" cy="3543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966" name="Picture 6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11960" y="3803873"/>
              <a:ext cx="4419600" cy="18573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p:transition>
    <p:split orient="vert" dir="in"/>
  </p:transition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Title 1"/>
          <p:cNvSpPr>
            <a:spLocks noGrp="1"/>
          </p:cNvSpPr>
          <p:nvPr>
            <p:ph type="title"/>
          </p:nvPr>
        </p:nvSpPr>
        <p:spPr>
          <a:xfrm>
            <a:off x="473075" y="857250"/>
            <a:ext cx="8077200" cy="641350"/>
          </a:xfrm>
        </p:spPr>
        <p:txBody>
          <a:bodyPr/>
          <a:lstStyle/>
          <a:p>
            <a:r>
              <a:rPr lang="en-US"/>
              <a:t>Extended Binary Trees</a:t>
            </a:r>
          </a:p>
        </p:txBody>
      </p:sp>
      <p:sp>
        <p:nvSpPr>
          <p:cNvPr id="41987" name="Content Placeholder 2"/>
          <p:cNvSpPr>
            <a:spLocks noGrp="1"/>
          </p:cNvSpPr>
          <p:nvPr>
            <p:ph idx="1"/>
          </p:nvPr>
        </p:nvSpPr>
        <p:spPr>
          <a:xfrm>
            <a:off x="250825" y="1571625"/>
            <a:ext cx="8569325" cy="5000625"/>
          </a:xfrm>
        </p:spPr>
        <p:txBody>
          <a:bodyPr/>
          <a:lstStyle/>
          <a:p>
            <a:r>
              <a:rPr lang="en-US"/>
              <a:t>Definition: The set of extended binary trees can be defined recursively by these steps:</a:t>
            </a:r>
          </a:p>
          <a:p>
            <a:pPr lvl="1"/>
            <a:r>
              <a:rPr lang="en-US"/>
              <a:t>Basis step: The empty set is an extended binary tree.</a:t>
            </a:r>
          </a:p>
          <a:p>
            <a:pPr lvl="1"/>
            <a:r>
              <a:rPr lang="en-US"/>
              <a:t>Recursive step: If T</a:t>
            </a:r>
            <a:r>
              <a:rPr lang="en-US" baseline="-25000"/>
              <a:t>1</a:t>
            </a:r>
            <a:r>
              <a:rPr lang="en-US"/>
              <a:t> and T</a:t>
            </a:r>
            <a:r>
              <a:rPr lang="en-US" baseline="-25000"/>
              <a:t>2</a:t>
            </a:r>
            <a:r>
              <a:rPr lang="en-US"/>
              <a:t> are disjoint extended binary trees, there is an extended binary tree, denoted by T</a:t>
            </a:r>
            <a:r>
              <a:rPr lang="en-US" baseline="-25000"/>
              <a:t>l</a:t>
            </a:r>
            <a:r>
              <a:rPr lang="en-US"/>
              <a:t> · T</a:t>
            </a:r>
            <a:r>
              <a:rPr lang="en-US" baseline="-25000"/>
              <a:t>2</a:t>
            </a:r>
            <a:r>
              <a:rPr lang="en-US"/>
              <a:t> , consisting of a root r together with edges connecting the root to each of the roots of the left subtree T</a:t>
            </a:r>
            <a:r>
              <a:rPr lang="en-US" baseline="-25000"/>
              <a:t>l</a:t>
            </a:r>
            <a:r>
              <a:rPr lang="en-US"/>
              <a:t> and the right subtree T</a:t>
            </a:r>
            <a:r>
              <a:rPr lang="en-US" baseline="-25000"/>
              <a:t>2</a:t>
            </a:r>
            <a:r>
              <a:rPr lang="en-US"/>
              <a:t> when these trees are nonempty.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F7D6541-1F00-4ABF-8FFF-5E31C756C825}" type="slidenum">
              <a:rPr smtClean="0"/>
              <a:pPr>
                <a:defRPr/>
              </a:pPr>
              <a:t>35</a:t>
            </a:fld>
            <a:endParaRPr dirty="0"/>
          </a:p>
        </p:txBody>
      </p:sp>
    </p:spTree>
  </p:cSld>
  <p:clrMapOvr>
    <a:masterClrMapping/>
  </p:clrMapOvr>
  <p:transition>
    <p:split orient="vert" dir="in"/>
  </p:transition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Title 1"/>
          <p:cNvSpPr>
            <a:spLocks noGrp="1"/>
          </p:cNvSpPr>
          <p:nvPr>
            <p:ph type="title"/>
          </p:nvPr>
        </p:nvSpPr>
        <p:spPr>
          <a:xfrm>
            <a:off x="473075" y="857250"/>
            <a:ext cx="8077200" cy="641350"/>
          </a:xfrm>
        </p:spPr>
        <p:txBody>
          <a:bodyPr/>
          <a:lstStyle/>
          <a:p>
            <a:r>
              <a:rPr lang="en-US"/>
              <a:t>Building Extended Binary Trees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C70B471-80A7-4BFD-82FB-68FB7BC56041}" type="slidenum">
              <a:rPr smtClean="0"/>
              <a:pPr>
                <a:defRPr/>
              </a:pPr>
              <a:t>36</a:t>
            </a:fld>
            <a:endParaRPr dirty="0"/>
          </a:p>
        </p:txBody>
      </p:sp>
      <p:pic>
        <p:nvPicPr>
          <p:cNvPr id="4301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4438" y="1844675"/>
            <a:ext cx="3390900" cy="209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split orient="vert" dir="in"/>
  </p:transition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Title 1"/>
          <p:cNvSpPr>
            <a:spLocks noGrp="1"/>
          </p:cNvSpPr>
          <p:nvPr>
            <p:ph type="title"/>
          </p:nvPr>
        </p:nvSpPr>
        <p:spPr>
          <a:xfrm>
            <a:off x="473075" y="857250"/>
            <a:ext cx="8077200" cy="641350"/>
          </a:xfrm>
        </p:spPr>
        <p:txBody>
          <a:bodyPr/>
          <a:lstStyle/>
          <a:p>
            <a:r>
              <a:rPr lang="en-US"/>
              <a:t>Full Binary Trees</a:t>
            </a:r>
          </a:p>
        </p:txBody>
      </p:sp>
      <p:sp>
        <p:nvSpPr>
          <p:cNvPr id="44035" name="Content Placeholder 2"/>
          <p:cNvSpPr>
            <a:spLocks noGrp="1"/>
          </p:cNvSpPr>
          <p:nvPr>
            <p:ph idx="1"/>
          </p:nvPr>
        </p:nvSpPr>
        <p:spPr>
          <a:xfrm>
            <a:off x="495300" y="1571625"/>
            <a:ext cx="8064500" cy="5000625"/>
          </a:xfrm>
        </p:spPr>
        <p:txBody>
          <a:bodyPr/>
          <a:lstStyle/>
          <a:p>
            <a:r>
              <a:rPr lang="en-US"/>
              <a:t>Definition: The set of full binary trees can be defined recursively by these steps:</a:t>
            </a:r>
          </a:p>
          <a:p>
            <a:pPr lvl="1"/>
            <a:r>
              <a:rPr lang="en-US"/>
              <a:t>Basis step: There is a full binary tree consisting only of a single vertex r.</a:t>
            </a:r>
          </a:p>
          <a:p>
            <a:pPr lvl="1"/>
            <a:r>
              <a:rPr lang="en-US"/>
              <a:t>Recursive step: If T</a:t>
            </a:r>
            <a:r>
              <a:rPr lang="en-US" baseline="-25000"/>
              <a:t>l</a:t>
            </a:r>
            <a:r>
              <a:rPr lang="en-US"/>
              <a:t> and T</a:t>
            </a:r>
            <a:r>
              <a:rPr lang="en-US" baseline="-25000"/>
              <a:t>2</a:t>
            </a:r>
            <a:r>
              <a:rPr lang="en-US"/>
              <a:t> are disjoint full binary trees, there is a full binary tree, denoted by T</a:t>
            </a:r>
            <a:r>
              <a:rPr lang="en-US" baseline="-25000"/>
              <a:t>l</a:t>
            </a:r>
            <a:r>
              <a:rPr lang="en-US"/>
              <a:t> · T</a:t>
            </a:r>
            <a:r>
              <a:rPr lang="en-US" baseline="-25000"/>
              <a:t>2</a:t>
            </a:r>
            <a:r>
              <a:rPr lang="en-US"/>
              <a:t> , consisting of a root r together with edges connecting the root to each of the roots of the left subtree T</a:t>
            </a:r>
            <a:r>
              <a:rPr lang="en-US" baseline="-25000"/>
              <a:t>l</a:t>
            </a:r>
            <a:r>
              <a:rPr lang="en-US"/>
              <a:t> and the right subtree T</a:t>
            </a:r>
            <a:r>
              <a:rPr lang="en-US" baseline="-25000"/>
              <a:t>2</a:t>
            </a:r>
            <a:r>
              <a:rPr lang="en-US"/>
              <a:t> 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F543AB4-BD58-4F1E-B64D-25E054A7B043}" type="slidenum">
              <a:rPr smtClean="0"/>
              <a:pPr>
                <a:defRPr/>
              </a:pPr>
              <a:t>37</a:t>
            </a:fld>
            <a:endParaRPr dirty="0"/>
          </a:p>
        </p:txBody>
      </p:sp>
    </p:spTree>
  </p:cSld>
  <p:clrMapOvr>
    <a:masterClrMapping/>
  </p:clrMapOvr>
  <p:transition>
    <p:split orient="vert" dir="in"/>
  </p:transition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Title 1"/>
          <p:cNvSpPr>
            <a:spLocks noGrp="1"/>
          </p:cNvSpPr>
          <p:nvPr>
            <p:ph type="title"/>
          </p:nvPr>
        </p:nvSpPr>
        <p:spPr>
          <a:xfrm>
            <a:off x="473075" y="857250"/>
            <a:ext cx="8077200" cy="641350"/>
          </a:xfrm>
        </p:spPr>
        <p:txBody>
          <a:bodyPr/>
          <a:lstStyle/>
          <a:p>
            <a:r>
              <a:rPr lang="en-US"/>
              <a:t>Examples of Full Binary Trees</a:t>
            </a:r>
          </a:p>
        </p:txBody>
      </p:sp>
      <p:sp>
        <p:nvSpPr>
          <p:cNvPr id="45059" name="Content Placeholder 2"/>
          <p:cNvSpPr>
            <a:spLocks noGrp="1"/>
          </p:cNvSpPr>
          <p:nvPr>
            <p:ph idx="1"/>
          </p:nvPr>
        </p:nvSpPr>
        <p:spPr>
          <a:xfrm>
            <a:off x="495300" y="1571625"/>
            <a:ext cx="8064500" cy="5000625"/>
          </a:xfr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1A8F5B7-0406-44C9-B3D5-E012CE35D72A}" type="slidenum">
              <a:rPr smtClean="0"/>
              <a:pPr>
                <a:defRPr/>
              </a:pPr>
              <a:t>38</a:t>
            </a:fld>
            <a:endParaRPr dirty="0"/>
          </a:p>
        </p:txBody>
      </p:sp>
    </p:spTree>
  </p:cSld>
  <p:clrMapOvr>
    <a:masterClrMapping/>
  </p:clrMapOvr>
  <p:transition>
    <p:split orient="vert" dir="in"/>
  </p:transition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Title 1"/>
          <p:cNvSpPr>
            <a:spLocks noGrp="1"/>
          </p:cNvSpPr>
          <p:nvPr>
            <p:ph type="title"/>
          </p:nvPr>
        </p:nvSpPr>
        <p:spPr>
          <a:xfrm>
            <a:off x="473075" y="857250"/>
            <a:ext cx="8077200" cy="641350"/>
          </a:xfrm>
        </p:spPr>
        <p:txBody>
          <a:bodyPr/>
          <a:lstStyle/>
          <a:p>
            <a:r>
              <a:rPr lang="en-US"/>
              <a:t>Full Binary Trees </a:t>
            </a:r>
          </a:p>
        </p:txBody>
      </p:sp>
      <p:sp>
        <p:nvSpPr>
          <p:cNvPr id="46083" name="Content Placeholder 2"/>
          <p:cNvSpPr>
            <a:spLocks noGrp="1"/>
          </p:cNvSpPr>
          <p:nvPr>
            <p:ph idx="1"/>
          </p:nvPr>
        </p:nvSpPr>
        <p:spPr>
          <a:xfrm>
            <a:off x="495300" y="1571625"/>
            <a:ext cx="8064500" cy="5000625"/>
          </a:xfrm>
        </p:spPr>
        <p:txBody>
          <a:bodyPr/>
          <a:lstStyle/>
          <a:p>
            <a:r>
              <a:rPr lang="en-US" dirty="0"/>
              <a:t>Denote the number of nodes in a full binary tree T as n(T).</a:t>
            </a:r>
          </a:p>
          <a:p>
            <a:pPr lvl="1"/>
            <a:r>
              <a:rPr lang="en-US" dirty="0"/>
              <a:t>Can you provide a recursive definition of n(T)?</a:t>
            </a:r>
          </a:p>
          <a:p>
            <a:r>
              <a:rPr lang="en-US" dirty="0"/>
              <a:t>Definition: The height h(T) of a full binary tree T recursively as follows</a:t>
            </a:r>
          </a:p>
          <a:p>
            <a:pPr lvl="1"/>
            <a:r>
              <a:rPr lang="en-US" dirty="0"/>
              <a:t>Basis step: The height of the full binary tree T consisting of only a root r is h(T) = 0.</a:t>
            </a:r>
          </a:p>
          <a:p>
            <a:pPr lvl="1"/>
            <a:r>
              <a:rPr lang="en-US" dirty="0"/>
              <a:t>Recursive step: If T</a:t>
            </a:r>
            <a:r>
              <a:rPr lang="en-US" baseline="-25000" dirty="0"/>
              <a:t>1</a:t>
            </a:r>
            <a:r>
              <a:rPr lang="en-US" dirty="0"/>
              <a:t> and T </a:t>
            </a:r>
            <a:r>
              <a:rPr lang="en-US" baseline="-25000" dirty="0"/>
              <a:t>2</a:t>
            </a:r>
            <a:r>
              <a:rPr lang="en-US" dirty="0"/>
              <a:t> are full binary trees, then the full binary tree T = T</a:t>
            </a:r>
            <a:r>
              <a:rPr lang="en-US" baseline="-25000" dirty="0"/>
              <a:t>1</a:t>
            </a:r>
            <a:r>
              <a:rPr lang="en-US" dirty="0"/>
              <a:t> · T</a:t>
            </a:r>
            <a:r>
              <a:rPr lang="en-US" baseline="-25000" dirty="0"/>
              <a:t>2 </a:t>
            </a:r>
            <a:r>
              <a:rPr lang="en-US" dirty="0"/>
              <a:t>has height h(T) = 1 + max(h(T </a:t>
            </a:r>
            <a:r>
              <a:rPr lang="en-US" baseline="-25000" dirty="0"/>
              <a:t>1</a:t>
            </a:r>
            <a:r>
              <a:rPr lang="en-US" dirty="0"/>
              <a:t> ), h(T</a:t>
            </a:r>
            <a:r>
              <a:rPr lang="en-US" baseline="-25000" dirty="0"/>
              <a:t>2</a:t>
            </a:r>
            <a:r>
              <a:rPr lang="en-US" dirty="0"/>
              <a:t>))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FACDAC-EA10-45C2-820C-1C4239482B1A}" type="slidenum">
              <a:rPr smtClean="0"/>
              <a:pPr>
                <a:defRPr/>
              </a:pPr>
              <a:t>39</a:t>
            </a:fld>
            <a:endParaRPr dirty="0"/>
          </a:p>
        </p:txBody>
      </p:sp>
    </p:spTree>
  </p:cSld>
  <p:clrMapOvr>
    <a:masterClrMapping/>
  </p:clrMapOvr>
  <p:transition>
    <p:split orient="vert" dir="in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>
          <a:xfrm>
            <a:off x="473075" y="857250"/>
            <a:ext cx="8077200" cy="641350"/>
          </a:xfrm>
        </p:spPr>
        <p:txBody>
          <a:bodyPr/>
          <a:lstStyle/>
          <a:p>
            <a:r>
              <a:rPr lang="en-US"/>
              <a:t>Section 5.1: Mathematical Induction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87FA8E7-A148-4024-A72B-5E79B92E1DA0}" type="slidenum">
              <a:rPr smtClean="0"/>
              <a:pPr>
                <a:defRPr/>
              </a:pPr>
              <a:t>4</a:t>
            </a:fld>
            <a:endParaRPr dirty="0"/>
          </a:p>
        </p:txBody>
      </p:sp>
      <p:pic>
        <p:nvPicPr>
          <p:cNvPr id="717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784475" y="1571625"/>
            <a:ext cx="3486150" cy="5000625"/>
          </a:xfrm>
          <a:noFill/>
        </p:spPr>
      </p:pic>
      <p:sp>
        <p:nvSpPr>
          <p:cNvPr id="7173" name="Freeform 5"/>
          <p:cNvSpPr>
            <a:spLocks/>
          </p:cNvSpPr>
          <p:nvPr/>
        </p:nvSpPr>
        <p:spPr bwMode="auto">
          <a:xfrm>
            <a:off x="3005138" y="5378450"/>
            <a:ext cx="835025" cy="590550"/>
          </a:xfrm>
          <a:custGeom>
            <a:avLst/>
            <a:gdLst>
              <a:gd name="T0" fmla="*/ 17859 w 835510"/>
              <a:gd name="T1" fmla="*/ 43177 h 590265"/>
              <a:gd name="T2" fmla="*/ 135710 w 835510"/>
              <a:gd name="T3" fmla="*/ 0 h 590265"/>
              <a:gd name="T4" fmla="*/ 499987 w 835510"/>
              <a:gd name="T5" fmla="*/ 10792 h 590265"/>
              <a:gd name="T6" fmla="*/ 542844 w 835510"/>
              <a:gd name="T7" fmla="*/ 21585 h 590265"/>
              <a:gd name="T8" fmla="*/ 660697 w 835510"/>
              <a:gd name="T9" fmla="*/ 64762 h 590265"/>
              <a:gd name="T10" fmla="*/ 735694 w 835510"/>
              <a:gd name="T11" fmla="*/ 97147 h 590265"/>
              <a:gd name="T12" fmla="*/ 778552 w 835510"/>
              <a:gd name="T13" fmla="*/ 140325 h 590265"/>
              <a:gd name="T14" fmla="*/ 832121 w 835510"/>
              <a:gd name="T15" fmla="*/ 183498 h 590265"/>
              <a:gd name="T16" fmla="*/ 821407 w 835510"/>
              <a:gd name="T17" fmla="*/ 237468 h 590265"/>
              <a:gd name="T18" fmla="*/ 757122 w 835510"/>
              <a:gd name="T19" fmla="*/ 323821 h 590265"/>
              <a:gd name="T20" fmla="*/ 714267 w 835510"/>
              <a:gd name="T21" fmla="*/ 388585 h 590265"/>
              <a:gd name="T22" fmla="*/ 703552 w 835510"/>
              <a:gd name="T23" fmla="*/ 420969 h 590265"/>
              <a:gd name="T24" fmla="*/ 617841 w 835510"/>
              <a:gd name="T25" fmla="*/ 518115 h 590265"/>
              <a:gd name="T26" fmla="*/ 585699 w 835510"/>
              <a:gd name="T27" fmla="*/ 528909 h 590265"/>
              <a:gd name="T28" fmla="*/ 564270 w 835510"/>
              <a:gd name="T29" fmla="*/ 550497 h 590265"/>
              <a:gd name="T30" fmla="*/ 521414 w 835510"/>
              <a:gd name="T31" fmla="*/ 561290 h 590265"/>
              <a:gd name="T32" fmla="*/ 446417 w 835510"/>
              <a:gd name="T33" fmla="*/ 582878 h 590265"/>
              <a:gd name="T34" fmla="*/ 296421 w 835510"/>
              <a:gd name="T35" fmla="*/ 572085 h 590265"/>
              <a:gd name="T36" fmla="*/ 264278 w 835510"/>
              <a:gd name="T37" fmla="*/ 550497 h 590265"/>
              <a:gd name="T38" fmla="*/ 199996 w 835510"/>
              <a:gd name="T39" fmla="*/ 518115 h 590265"/>
              <a:gd name="T40" fmla="*/ 157139 w 835510"/>
              <a:gd name="T41" fmla="*/ 464144 h 590265"/>
              <a:gd name="T42" fmla="*/ 71424 w 835510"/>
              <a:gd name="T43" fmla="*/ 399379 h 590265"/>
              <a:gd name="T44" fmla="*/ 49999 w 835510"/>
              <a:gd name="T45" fmla="*/ 334614 h 590265"/>
              <a:gd name="T46" fmla="*/ 28567 w 835510"/>
              <a:gd name="T47" fmla="*/ 259058 h 590265"/>
              <a:gd name="T48" fmla="*/ 17859 w 835510"/>
              <a:gd name="T49" fmla="*/ 194294 h 590265"/>
              <a:gd name="T50" fmla="*/ 28567 w 835510"/>
              <a:gd name="T51" fmla="*/ 118733 h 590265"/>
              <a:gd name="T52" fmla="*/ 17859 w 835510"/>
              <a:gd name="T53" fmla="*/ 43177 h 590265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w 835510"/>
              <a:gd name="T82" fmla="*/ 0 h 590265"/>
              <a:gd name="T83" fmla="*/ 835510 w 835510"/>
              <a:gd name="T84" fmla="*/ 590265 h 590265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T81" t="T82" r="T83" b="T84"/>
            <a:pathLst>
              <a:path w="835510" h="590265">
                <a:moveTo>
                  <a:pt x="17929" y="43030"/>
                </a:moveTo>
                <a:cubicBezTo>
                  <a:pt x="35858" y="23308"/>
                  <a:pt x="34717" y="0"/>
                  <a:pt x="136263" y="0"/>
                </a:cubicBezTo>
                <a:cubicBezTo>
                  <a:pt x="258236" y="0"/>
                  <a:pt x="380103" y="7171"/>
                  <a:pt x="502023" y="10757"/>
                </a:cubicBezTo>
                <a:cubicBezTo>
                  <a:pt x="516367" y="14343"/>
                  <a:pt x="530892" y="17266"/>
                  <a:pt x="545054" y="21515"/>
                </a:cubicBezTo>
                <a:cubicBezTo>
                  <a:pt x="581743" y="32522"/>
                  <a:pt x="627861" y="48755"/>
                  <a:pt x="663388" y="64545"/>
                </a:cubicBezTo>
                <a:cubicBezTo>
                  <a:pt x="743150" y="99995"/>
                  <a:pt x="672403" y="74723"/>
                  <a:pt x="738691" y="96818"/>
                </a:cubicBezTo>
                <a:cubicBezTo>
                  <a:pt x="753035" y="111162"/>
                  <a:pt x="764844" y="128597"/>
                  <a:pt x="781722" y="139849"/>
                </a:cubicBezTo>
                <a:cubicBezTo>
                  <a:pt x="822434" y="166990"/>
                  <a:pt x="804853" y="152222"/>
                  <a:pt x="835510" y="182880"/>
                </a:cubicBezTo>
                <a:cubicBezTo>
                  <a:pt x="831924" y="200809"/>
                  <a:pt x="832318" y="220022"/>
                  <a:pt x="824752" y="236668"/>
                </a:cubicBezTo>
                <a:cubicBezTo>
                  <a:pt x="804477" y="281274"/>
                  <a:pt x="788875" y="294061"/>
                  <a:pt x="760206" y="322729"/>
                </a:cubicBezTo>
                <a:cubicBezTo>
                  <a:pt x="734629" y="399463"/>
                  <a:pt x="770896" y="306696"/>
                  <a:pt x="717176" y="387275"/>
                </a:cubicBezTo>
                <a:cubicBezTo>
                  <a:pt x="710886" y="396710"/>
                  <a:pt x="711489" y="409406"/>
                  <a:pt x="706418" y="419548"/>
                </a:cubicBezTo>
                <a:cubicBezTo>
                  <a:pt x="692067" y="448250"/>
                  <a:pt x="637465" y="510665"/>
                  <a:pt x="620357" y="516367"/>
                </a:cubicBezTo>
                <a:lnTo>
                  <a:pt x="588084" y="527124"/>
                </a:lnTo>
                <a:cubicBezTo>
                  <a:pt x="580912" y="534296"/>
                  <a:pt x="575641" y="544104"/>
                  <a:pt x="566569" y="548640"/>
                </a:cubicBezTo>
                <a:cubicBezTo>
                  <a:pt x="553345" y="555252"/>
                  <a:pt x="537754" y="555335"/>
                  <a:pt x="523538" y="559397"/>
                </a:cubicBezTo>
                <a:cubicBezTo>
                  <a:pt x="415497" y="590265"/>
                  <a:pt x="582767" y="547281"/>
                  <a:pt x="448235" y="580912"/>
                </a:cubicBezTo>
                <a:cubicBezTo>
                  <a:pt x="398033" y="577326"/>
                  <a:pt x="347192" y="578901"/>
                  <a:pt x="297628" y="570155"/>
                </a:cubicBezTo>
                <a:cubicBezTo>
                  <a:pt x="284896" y="567908"/>
                  <a:pt x="276919" y="554422"/>
                  <a:pt x="265355" y="548640"/>
                </a:cubicBezTo>
                <a:cubicBezTo>
                  <a:pt x="176278" y="504101"/>
                  <a:pt x="293299" y="578026"/>
                  <a:pt x="200809" y="516367"/>
                </a:cubicBezTo>
                <a:cubicBezTo>
                  <a:pt x="186694" y="495195"/>
                  <a:pt x="178217" y="477907"/>
                  <a:pt x="157778" y="462578"/>
                </a:cubicBezTo>
                <a:cubicBezTo>
                  <a:pt x="60468" y="389596"/>
                  <a:pt x="121057" y="447374"/>
                  <a:pt x="71717" y="398032"/>
                </a:cubicBezTo>
                <a:cubicBezTo>
                  <a:pt x="64545" y="376517"/>
                  <a:pt x="55703" y="355489"/>
                  <a:pt x="50202" y="333487"/>
                </a:cubicBezTo>
                <a:cubicBezTo>
                  <a:pt x="36694" y="279455"/>
                  <a:pt x="44120" y="304482"/>
                  <a:pt x="28686" y="258183"/>
                </a:cubicBezTo>
                <a:cubicBezTo>
                  <a:pt x="25100" y="236668"/>
                  <a:pt x="17929" y="215449"/>
                  <a:pt x="17929" y="193637"/>
                </a:cubicBezTo>
                <a:cubicBezTo>
                  <a:pt x="17929" y="168281"/>
                  <a:pt x="26741" y="143615"/>
                  <a:pt x="28686" y="118334"/>
                </a:cubicBezTo>
                <a:cubicBezTo>
                  <a:pt x="30336" y="96882"/>
                  <a:pt x="0" y="62752"/>
                  <a:pt x="17929" y="43030"/>
                </a:cubicBezTo>
                <a:close/>
              </a:path>
            </a:pathLst>
          </a:cu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174" name="Freeform 6"/>
          <p:cNvSpPr>
            <a:spLocks/>
          </p:cNvSpPr>
          <p:nvPr/>
        </p:nvSpPr>
        <p:spPr bwMode="auto">
          <a:xfrm>
            <a:off x="3779838" y="1916113"/>
            <a:ext cx="1512887" cy="590550"/>
          </a:xfrm>
          <a:custGeom>
            <a:avLst/>
            <a:gdLst>
              <a:gd name="T0" fmla="*/ 2071039 w 835510"/>
              <a:gd name="T1" fmla="*/ 43177 h 590265"/>
              <a:gd name="T2" fmla="*/ 15740214 w 835510"/>
              <a:gd name="T3" fmla="*/ 0 h 590265"/>
              <a:gd name="T4" fmla="*/ 57990343 w 835510"/>
              <a:gd name="T5" fmla="*/ 10792 h 590265"/>
              <a:gd name="T6" fmla="*/ 62961033 w 835510"/>
              <a:gd name="T7" fmla="*/ 21585 h 590265"/>
              <a:gd name="T8" fmla="*/ 76630172 w 835510"/>
              <a:gd name="T9" fmla="*/ 64762 h 590265"/>
              <a:gd name="T10" fmla="*/ 85328715 w 835510"/>
              <a:gd name="T11" fmla="*/ 97147 h 590265"/>
              <a:gd name="T12" fmla="*/ 90299385 w 835510"/>
              <a:gd name="T13" fmla="*/ 140325 h 590265"/>
              <a:gd name="T14" fmla="*/ 96512545 w 835510"/>
              <a:gd name="T15" fmla="*/ 183498 h 590265"/>
              <a:gd name="T16" fmla="*/ 95269848 w 835510"/>
              <a:gd name="T17" fmla="*/ 237468 h 590265"/>
              <a:gd name="T18" fmla="*/ 87813942 w 835510"/>
              <a:gd name="T19" fmla="*/ 323821 h 590265"/>
              <a:gd name="T20" fmla="*/ 82843406 w 835510"/>
              <a:gd name="T21" fmla="*/ 388585 h 590265"/>
              <a:gd name="T22" fmla="*/ 81600729 w 835510"/>
              <a:gd name="T23" fmla="*/ 420969 h 590265"/>
              <a:gd name="T24" fmla="*/ 71659511 w 835510"/>
              <a:gd name="T25" fmla="*/ 518115 h 590265"/>
              <a:gd name="T26" fmla="*/ 67931563 w 835510"/>
              <a:gd name="T27" fmla="*/ 528909 h 590265"/>
              <a:gd name="T28" fmla="*/ 65446323 w 835510"/>
              <a:gd name="T29" fmla="*/ 550497 h 590265"/>
              <a:gd name="T30" fmla="*/ 60475640 w 835510"/>
              <a:gd name="T31" fmla="*/ 561290 h 590265"/>
              <a:gd name="T32" fmla="*/ 51777160 w 835510"/>
              <a:gd name="T33" fmla="*/ 582878 h 590265"/>
              <a:gd name="T34" fmla="*/ 34380006 w 835510"/>
              <a:gd name="T35" fmla="*/ 572085 h 590265"/>
              <a:gd name="T36" fmla="*/ 30652058 w 835510"/>
              <a:gd name="T37" fmla="*/ 550497 h 590265"/>
              <a:gd name="T38" fmla="*/ 23196135 w 835510"/>
              <a:gd name="T39" fmla="*/ 518115 h 590265"/>
              <a:gd name="T40" fmla="*/ 18225455 w 835510"/>
              <a:gd name="T41" fmla="*/ 464144 h 590265"/>
              <a:gd name="T42" fmla="*/ 8284309 w 835510"/>
              <a:gd name="T43" fmla="*/ 399379 h 590265"/>
              <a:gd name="T44" fmla="*/ 5799008 w 835510"/>
              <a:gd name="T45" fmla="*/ 334614 h 590265"/>
              <a:gd name="T46" fmla="*/ 3313623 w 835510"/>
              <a:gd name="T47" fmla="*/ 259058 h 590265"/>
              <a:gd name="T48" fmla="*/ 2071039 w 835510"/>
              <a:gd name="T49" fmla="*/ 194294 h 590265"/>
              <a:gd name="T50" fmla="*/ 3313623 w 835510"/>
              <a:gd name="T51" fmla="*/ 118733 h 590265"/>
              <a:gd name="T52" fmla="*/ 2071039 w 835510"/>
              <a:gd name="T53" fmla="*/ 43177 h 590265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w 835510"/>
              <a:gd name="T82" fmla="*/ 0 h 590265"/>
              <a:gd name="T83" fmla="*/ 835510 w 835510"/>
              <a:gd name="T84" fmla="*/ 590265 h 590265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T81" t="T82" r="T83" b="T84"/>
            <a:pathLst>
              <a:path w="835510" h="590265">
                <a:moveTo>
                  <a:pt x="17929" y="43030"/>
                </a:moveTo>
                <a:cubicBezTo>
                  <a:pt x="35858" y="23308"/>
                  <a:pt x="34717" y="0"/>
                  <a:pt x="136263" y="0"/>
                </a:cubicBezTo>
                <a:cubicBezTo>
                  <a:pt x="258236" y="0"/>
                  <a:pt x="380103" y="7171"/>
                  <a:pt x="502023" y="10757"/>
                </a:cubicBezTo>
                <a:cubicBezTo>
                  <a:pt x="516367" y="14343"/>
                  <a:pt x="530892" y="17266"/>
                  <a:pt x="545054" y="21515"/>
                </a:cubicBezTo>
                <a:cubicBezTo>
                  <a:pt x="581743" y="32522"/>
                  <a:pt x="627861" y="48755"/>
                  <a:pt x="663388" y="64545"/>
                </a:cubicBezTo>
                <a:cubicBezTo>
                  <a:pt x="743150" y="99995"/>
                  <a:pt x="672403" y="74723"/>
                  <a:pt x="738691" y="96818"/>
                </a:cubicBezTo>
                <a:cubicBezTo>
                  <a:pt x="753035" y="111162"/>
                  <a:pt x="764844" y="128597"/>
                  <a:pt x="781722" y="139849"/>
                </a:cubicBezTo>
                <a:cubicBezTo>
                  <a:pt x="822434" y="166990"/>
                  <a:pt x="804853" y="152222"/>
                  <a:pt x="835510" y="182880"/>
                </a:cubicBezTo>
                <a:cubicBezTo>
                  <a:pt x="831924" y="200809"/>
                  <a:pt x="832318" y="220022"/>
                  <a:pt x="824752" y="236668"/>
                </a:cubicBezTo>
                <a:cubicBezTo>
                  <a:pt x="804477" y="281274"/>
                  <a:pt x="788875" y="294061"/>
                  <a:pt x="760206" y="322729"/>
                </a:cubicBezTo>
                <a:cubicBezTo>
                  <a:pt x="734629" y="399463"/>
                  <a:pt x="770896" y="306696"/>
                  <a:pt x="717176" y="387275"/>
                </a:cubicBezTo>
                <a:cubicBezTo>
                  <a:pt x="710886" y="396710"/>
                  <a:pt x="711489" y="409406"/>
                  <a:pt x="706418" y="419548"/>
                </a:cubicBezTo>
                <a:cubicBezTo>
                  <a:pt x="692067" y="448250"/>
                  <a:pt x="637465" y="510665"/>
                  <a:pt x="620357" y="516367"/>
                </a:cubicBezTo>
                <a:lnTo>
                  <a:pt x="588084" y="527124"/>
                </a:lnTo>
                <a:cubicBezTo>
                  <a:pt x="580912" y="534296"/>
                  <a:pt x="575641" y="544104"/>
                  <a:pt x="566569" y="548640"/>
                </a:cubicBezTo>
                <a:cubicBezTo>
                  <a:pt x="553345" y="555252"/>
                  <a:pt x="537754" y="555335"/>
                  <a:pt x="523538" y="559397"/>
                </a:cubicBezTo>
                <a:cubicBezTo>
                  <a:pt x="415497" y="590265"/>
                  <a:pt x="582767" y="547281"/>
                  <a:pt x="448235" y="580912"/>
                </a:cubicBezTo>
                <a:cubicBezTo>
                  <a:pt x="398033" y="577326"/>
                  <a:pt x="347192" y="578901"/>
                  <a:pt x="297628" y="570155"/>
                </a:cubicBezTo>
                <a:cubicBezTo>
                  <a:pt x="284896" y="567908"/>
                  <a:pt x="276919" y="554422"/>
                  <a:pt x="265355" y="548640"/>
                </a:cubicBezTo>
                <a:cubicBezTo>
                  <a:pt x="176278" y="504101"/>
                  <a:pt x="293299" y="578026"/>
                  <a:pt x="200809" y="516367"/>
                </a:cubicBezTo>
                <a:cubicBezTo>
                  <a:pt x="186694" y="495195"/>
                  <a:pt x="178217" y="477907"/>
                  <a:pt x="157778" y="462578"/>
                </a:cubicBezTo>
                <a:cubicBezTo>
                  <a:pt x="60468" y="389596"/>
                  <a:pt x="121057" y="447374"/>
                  <a:pt x="71717" y="398032"/>
                </a:cubicBezTo>
                <a:cubicBezTo>
                  <a:pt x="64545" y="376517"/>
                  <a:pt x="55703" y="355489"/>
                  <a:pt x="50202" y="333487"/>
                </a:cubicBezTo>
                <a:cubicBezTo>
                  <a:pt x="36694" y="279455"/>
                  <a:pt x="44120" y="304482"/>
                  <a:pt x="28686" y="258183"/>
                </a:cubicBezTo>
                <a:cubicBezTo>
                  <a:pt x="25100" y="236668"/>
                  <a:pt x="17929" y="215449"/>
                  <a:pt x="17929" y="193637"/>
                </a:cubicBezTo>
                <a:cubicBezTo>
                  <a:pt x="17929" y="168281"/>
                  <a:pt x="26741" y="143615"/>
                  <a:pt x="28686" y="118334"/>
                </a:cubicBezTo>
                <a:cubicBezTo>
                  <a:pt x="30336" y="96882"/>
                  <a:pt x="0" y="62752"/>
                  <a:pt x="17929" y="43030"/>
                </a:cubicBezTo>
                <a:close/>
              </a:path>
            </a:pathLst>
          </a:cu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>
    <p:split orient="vert" dir="in"/>
  </p:transition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Title 1"/>
          <p:cNvSpPr>
            <a:spLocks noGrp="1"/>
          </p:cNvSpPr>
          <p:nvPr>
            <p:ph type="title"/>
          </p:nvPr>
        </p:nvSpPr>
        <p:spPr>
          <a:xfrm>
            <a:off x="473075" y="857250"/>
            <a:ext cx="8077200" cy="641350"/>
          </a:xfrm>
        </p:spPr>
        <p:txBody>
          <a:bodyPr/>
          <a:lstStyle/>
          <a:p>
            <a:r>
              <a:rPr lang="en-US"/>
              <a:t>Full Binary Trees</a:t>
            </a:r>
          </a:p>
        </p:txBody>
      </p:sp>
      <p:sp>
        <p:nvSpPr>
          <p:cNvPr id="47107" name="Content Placeholder 2"/>
          <p:cNvSpPr>
            <a:spLocks noGrp="1"/>
          </p:cNvSpPr>
          <p:nvPr>
            <p:ph idx="1"/>
          </p:nvPr>
        </p:nvSpPr>
        <p:spPr>
          <a:xfrm>
            <a:off x="495300" y="1571625"/>
            <a:ext cx="8064500" cy="5000625"/>
          </a:xfrm>
        </p:spPr>
        <p:txBody>
          <a:bodyPr/>
          <a:lstStyle/>
          <a:p>
            <a:r>
              <a:rPr lang="en-US"/>
              <a:t>Theorem:  If T is a full binary tree, then</a:t>
            </a:r>
          </a:p>
          <a:p>
            <a:pPr>
              <a:buFontTx/>
              <a:buNone/>
            </a:pPr>
            <a:r>
              <a:rPr lang="en-US"/>
              <a:t> </a:t>
            </a:r>
          </a:p>
          <a:p>
            <a:pPr>
              <a:buFontTx/>
              <a:buNone/>
            </a:pPr>
            <a:r>
              <a:rPr lang="en-US"/>
              <a:t>	Proof (By Structural Induction):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D85EF79-4B0E-48F5-8F6C-3E26F275C5B0}" type="slidenum">
              <a:rPr smtClean="0"/>
              <a:pPr>
                <a:defRPr/>
              </a:pPr>
              <a:t>40</a:t>
            </a:fld>
            <a:endParaRPr dirty="0"/>
          </a:p>
        </p:txBody>
      </p:sp>
      <p:graphicFrame>
        <p:nvGraphicFramePr>
          <p:cNvPr id="47109" name="Object 2"/>
          <p:cNvGraphicFramePr>
            <a:graphicFrameLocks noChangeAspect="1"/>
          </p:cNvGraphicFramePr>
          <p:nvPr/>
        </p:nvGraphicFramePr>
        <p:xfrm>
          <a:off x="2771775" y="2060575"/>
          <a:ext cx="3360738" cy="720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72" name="Equation" r:id="rId3" imgW="1066800" imgH="228600" progId="Equation.DSMT4">
                  <p:embed/>
                </p:oleObj>
              </mc:Choice>
              <mc:Fallback>
                <p:oleObj name="Equation" r:id="rId3" imgW="1066800" imgH="228600" progId="Equation.DSMT4">
                  <p:embed/>
                  <p:pic>
                    <p:nvPicPr>
                      <p:cNvPr id="47109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71775" y="2060575"/>
                        <a:ext cx="3360738" cy="7207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>
    <p:split orient="vert" dir="in"/>
  </p:transition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Title 1"/>
          <p:cNvSpPr>
            <a:spLocks noGrp="1"/>
          </p:cNvSpPr>
          <p:nvPr>
            <p:ph type="title"/>
          </p:nvPr>
        </p:nvSpPr>
        <p:spPr>
          <a:xfrm>
            <a:off x="473075" y="857250"/>
            <a:ext cx="8077200" cy="641350"/>
          </a:xfrm>
        </p:spPr>
        <p:txBody>
          <a:bodyPr/>
          <a:lstStyle/>
          <a:p>
            <a:r>
              <a:rPr lang="en-US"/>
              <a:t>Full Binary Trees</a:t>
            </a:r>
          </a:p>
        </p:txBody>
      </p:sp>
      <p:sp>
        <p:nvSpPr>
          <p:cNvPr id="48131" name="Content Placeholder 2"/>
          <p:cNvSpPr>
            <a:spLocks noGrp="1"/>
          </p:cNvSpPr>
          <p:nvPr>
            <p:ph idx="1"/>
          </p:nvPr>
        </p:nvSpPr>
        <p:spPr>
          <a:xfrm>
            <a:off x="495300" y="1571625"/>
            <a:ext cx="8064500" cy="5000625"/>
          </a:xfrm>
        </p:spPr>
        <p:txBody>
          <a:bodyPr/>
          <a:lstStyle/>
          <a:p>
            <a:r>
              <a:rPr lang="en-US"/>
              <a:t>Definition: A leaf node is a node that has no children.</a:t>
            </a:r>
          </a:p>
          <a:p>
            <a:r>
              <a:rPr lang="en-US"/>
              <a:t>Definition: An internal node is a node that has one or more children.</a:t>
            </a:r>
          </a:p>
          <a:p>
            <a:r>
              <a:rPr lang="en-US"/>
              <a:t>Prove that in any full binary tree, the number of leaf nodes is one more than the number of internal nodes.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9751894-545D-44FC-AC3F-82C2E52B1E21}" type="slidenum">
              <a:rPr smtClean="0"/>
              <a:pPr>
                <a:defRPr/>
              </a:pPr>
              <a:t>41</a:t>
            </a:fld>
            <a:endParaRPr dirty="0"/>
          </a:p>
        </p:txBody>
      </p:sp>
    </p:spTree>
  </p:cSld>
  <p:clrMapOvr>
    <a:masterClrMapping/>
  </p:clrMapOvr>
  <p:transition>
    <p:split orient="vert" dir="in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>
          <a:xfrm>
            <a:off x="473075" y="857250"/>
            <a:ext cx="8077200" cy="641350"/>
          </a:xfrm>
        </p:spPr>
        <p:txBody>
          <a:bodyPr/>
          <a:lstStyle/>
          <a:p>
            <a:r>
              <a:rPr lang="en-US"/>
              <a:t>Mathematical Induction</a:t>
            </a:r>
          </a:p>
        </p:txBody>
      </p:sp>
      <p:sp>
        <p:nvSpPr>
          <p:cNvPr id="8195" name="Content Placeholder 2"/>
          <p:cNvSpPr>
            <a:spLocks noGrp="1"/>
          </p:cNvSpPr>
          <p:nvPr>
            <p:ph idx="1"/>
          </p:nvPr>
        </p:nvSpPr>
        <p:spPr>
          <a:xfrm>
            <a:off x="495300" y="1571625"/>
            <a:ext cx="8064500" cy="5000625"/>
          </a:xfrm>
        </p:spPr>
        <p:txBody>
          <a:bodyPr/>
          <a:lstStyle/>
          <a:p>
            <a:r>
              <a:rPr lang="en-US"/>
              <a:t>Mathematical induction is an extremely important proof technique that is used extensively to prove results about a large variety of discrete objects. </a:t>
            </a:r>
          </a:p>
          <a:p>
            <a:pPr lvl="1"/>
            <a:r>
              <a:rPr lang="en-US"/>
              <a:t>Complexity of algorithms</a:t>
            </a:r>
          </a:p>
          <a:p>
            <a:pPr lvl="1"/>
            <a:r>
              <a:rPr lang="en-US"/>
              <a:t>Correctness of certain types of computer programs</a:t>
            </a:r>
          </a:p>
          <a:p>
            <a:pPr lvl="1"/>
            <a:r>
              <a:rPr lang="en-US"/>
              <a:t>Theorems about graphs and trees, </a:t>
            </a:r>
          </a:p>
          <a:p>
            <a:pPr lvl="1"/>
            <a:r>
              <a:rPr lang="en-US"/>
              <a:t>A wide range of identities and inequalities…etc.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56ADFCA-10A8-4540-B1F7-E6A1C4C53E32}" type="slidenum">
              <a:rPr smtClean="0"/>
              <a:pPr>
                <a:defRPr/>
              </a:pPr>
              <a:t>5</a:t>
            </a:fld>
            <a:endParaRPr dirty="0"/>
          </a:p>
        </p:txBody>
      </p:sp>
    </p:spTree>
  </p:cSld>
  <p:clrMapOvr>
    <a:masterClrMapping/>
  </p:clrMapOvr>
  <p:transition>
    <p:split orient="vert" dir="in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611188" y="908050"/>
            <a:ext cx="7772400" cy="649288"/>
          </a:xfrm>
        </p:spPr>
        <p:txBody>
          <a:bodyPr/>
          <a:lstStyle/>
          <a:p>
            <a:r>
              <a:rPr lang="en-US"/>
              <a:t>Mathematical Induction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719263"/>
            <a:ext cx="8458200" cy="5022850"/>
          </a:xfrm>
        </p:spPr>
        <p:txBody>
          <a:bodyPr/>
          <a:lstStyle/>
          <a:p>
            <a:pPr marL="457200" indent="-457200"/>
            <a:r>
              <a:rPr lang="en-US"/>
              <a:t>Mathematical induction is used to prove propositions of the form: </a:t>
            </a:r>
            <a:r>
              <a:rPr lang="en-US">
                <a:sym typeface="Symbol" pitchFamily="18" charset="2"/>
              </a:rPr>
              <a:t>n P(n), where the universe of discourse is the set of positive integers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E6F8152-CC00-4B2A-98E3-9F5132D1E3E2}" type="slidenum">
              <a:rPr smtClean="0"/>
              <a:pPr>
                <a:defRPr/>
              </a:pPr>
              <a:t>6</a:t>
            </a:fld>
            <a:endParaRPr dirty="0"/>
          </a:p>
        </p:txBody>
      </p:sp>
    </p:spTree>
  </p:cSld>
  <p:clrMapOvr>
    <a:masterClrMapping/>
  </p:clrMapOvr>
  <p:transition>
    <p:split orient="vert" dir="in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728663"/>
            <a:ext cx="8382000" cy="900112"/>
          </a:xfrm>
        </p:spPr>
        <p:txBody>
          <a:bodyPr/>
          <a:lstStyle/>
          <a:p>
            <a:r>
              <a:rPr lang="en-US" sz="4000"/>
              <a:t>First Form of Mathematical Induction</a:t>
            </a:r>
          </a:p>
        </p:txBody>
      </p:sp>
      <p:sp>
        <p:nvSpPr>
          <p:cNvPr id="2437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7772400" cy="4343400"/>
          </a:xfrm>
        </p:spPr>
        <p:txBody>
          <a:bodyPr>
            <a:normAutofit lnSpcReduction="10000"/>
          </a:bodyPr>
          <a:lstStyle/>
          <a:p>
            <a:pPr marL="457200" indent="-457200">
              <a:lnSpc>
                <a:spcPct val="80000"/>
              </a:lnSpc>
              <a:defRPr/>
            </a:pPr>
            <a:r>
              <a:rPr lang="en-US" dirty="0"/>
              <a:t>Basis Step: P(1) is shown to be true</a:t>
            </a:r>
          </a:p>
          <a:p>
            <a:pPr marL="457200" indent="-457200">
              <a:lnSpc>
                <a:spcPct val="80000"/>
              </a:lnSpc>
              <a:defRPr/>
            </a:pPr>
            <a:r>
              <a:rPr lang="en-US" dirty="0"/>
              <a:t>Inductive Step: The implication </a:t>
            </a:r>
          </a:p>
          <a:p>
            <a:pPr marL="457200" indent="-457200">
              <a:lnSpc>
                <a:spcPct val="80000"/>
              </a:lnSpc>
              <a:buFontTx/>
              <a:buNone/>
              <a:defRPr/>
            </a:pPr>
            <a:r>
              <a:rPr lang="en-US" dirty="0"/>
              <a:t>		P(n) </a:t>
            </a:r>
            <a:r>
              <a:rPr lang="en-US" dirty="0">
                <a:sym typeface="Wingdings" pitchFamily="2" charset="2"/>
              </a:rPr>
              <a:t> P(n+1) </a:t>
            </a:r>
          </a:p>
          <a:p>
            <a:pPr marL="457200" indent="-457200">
              <a:lnSpc>
                <a:spcPct val="80000"/>
              </a:lnSpc>
              <a:buFontTx/>
              <a:buNone/>
              <a:defRPr/>
            </a:pPr>
            <a:r>
              <a:rPr lang="en-US" dirty="0">
                <a:sym typeface="Wingdings" pitchFamily="2" charset="2"/>
              </a:rPr>
              <a:t>	is shown to be true for every positive integer n</a:t>
            </a:r>
          </a:p>
          <a:p>
            <a:pPr marL="1257300" lvl="2" indent="-457200">
              <a:lnSpc>
                <a:spcPct val="80000"/>
              </a:lnSpc>
              <a:buFont typeface="Arial" pitchFamily="34" charset="0"/>
              <a:buChar char="•"/>
              <a:defRPr/>
            </a:pPr>
            <a:r>
              <a:rPr lang="en-US" dirty="0">
                <a:sym typeface="Wingdings" pitchFamily="2" charset="2"/>
              </a:rPr>
              <a:t>Question: Is this the same as circular reasoning???</a:t>
            </a:r>
          </a:p>
          <a:p>
            <a:pPr marL="457200" indent="-457200">
              <a:lnSpc>
                <a:spcPct val="80000"/>
              </a:lnSpc>
              <a:buFontTx/>
              <a:buNone/>
              <a:defRPr/>
            </a:pPr>
            <a:endParaRPr lang="en-US" dirty="0">
              <a:sym typeface="Wingdings" pitchFamily="2" charset="2"/>
            </a:endParaRPr>
          </a:p>
          <a:p>
            <a:pPr marL="457200" indent="-457200">
              <a:lnSpc>
                <a:spcPct val="80000"/>
              </a:lnSpc>
              <a:buFontTx/>
              <a:buNone/>
              <a:defRPr/>
            </a:pPr>
            <a:endParaRPr lang="en-US" dirty="0">
              <a:sym typeface="Wingdings" pitchFamily="2" charset="2"/>
            </a:endParaRPr>
          </a:p>
          <a:p>
            <a:pPr marL="457200" indent="-457200">
              <a:lnSpc>
                <a:spcPct val="80000"/>
              </a:lnSpc>
              <a:defRPr/>
            </a:pPr>
            <a:r>
              <a:rPr lang="en-US" dirty="0"/>
              <a:t>As a rule of inference:</a:t>
            </a:r>
          </a:p>
          <a:p>
            <a:pPr marL="457200" indent="-457200">
              <a:lnSpc>
                <a:spcPct val="80000"/>
              </a:lnSpc>
              <a:buFontTx/>
              <a:buNone/>
              <a:defRPr/>
            </a:pPr>
            <a:r>
              <a:rPr lang="en-US" dirty="0"/>
              <a:t>	[P(1) </a:t>
            </a:r>
            <a:r>
              <a:rPr lang="en-US" dirty="0">
                <a:sym typeface="Symbol" pitchFamily="18" charset="2"/>
              </a:rPr>
              <a:t> n (P(n)  P(n+1))]  n P(n)</a:t>
            </a:r>
          </a:p>
        </p:txBody>
      </p:sp>
      <p:grpSp>
        <p:nvGrpSpPr>
          <p:cNvPr id="2" name="Group 6"/>
          <p:cNvGrpSpPr>
            <a:grpSpLocks/>
          </p:cNvGrpSpPr>
          <p:nvPr/>
        </p:nvGrpSpPr>
        <p:grpSpPr bwMode="auto">
          <a:xfrm>
            <a:off x="250825" y="3213100"/>
            <a:ext cx="2346325" cy="1844675"/>
            <a:chOff x="198" y="2160"/>
            <a:chExt cx="1478" cy="1162"/>
          </a:xfrm>
        </p:grpSpPr>
        <p:sp>
          <p:nvSpPr>
            <p:cNvPr id="10246" name="Text Box 4"/>
            <p:cNvSpPr txBox="1">
              <a:spLocks noChangeArrowheads="1"/>
            </p:cNvSpPr>
            <p:nvPr/>
          </p:nvSpPr>
          <p:spPr bwMode="auto">
            <a:xfrm>
              <a:off x="198" y="3072"/>
              <a:ext cx="1478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eaLnBrk="1" hangingPunct="1"/>
              <a:r>
                <a:rPr lang="en-US" sz="2000"/>
                <a:t>Inductive Hypothesis</a:t>
              </a:r>
            </a:p>
          </p:txBody>
        </p:sp>
        <p:sp>
          <p:nvSpPr>
            <p:cNvPr id="10247" name="Line 5"/>
            <p:cNvSpPr>
              <a:spLocks noChangeShapeType="1"/>
            </p:cNvSpPr>
            <p:nvPr/>
          </p:nvSpPr>
          <p:spPr bwMode="auto">
            <a:xfrm flipV="1">
              <a:off x="960" y="2160"/>
              <a:ext cx="144" cy="864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>
              <a:spAutoFit/>
            </a:bodyPr>
            <a:lstStyle/>
            <a:p>
              <a:endParaRPr lang="en-US"/>
            </a:p>
          </p:txBody>
        </p:sp>
      </p:grp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672A7C1-1C9D-4F87-A2A1-8733B1CD04F3}" type="slidenum">
              <a:rPr smtClean="0"/>
              <a:pPr>
                <a:defRPr/>
              </a:pPr>
              <a:t>7</a:t>
            </a:fld>
            <a:endParaRPr dirty="0"/>
          </a:p>
        </p:txBody>
      </p:sp>
    </p:spTree>
  </p:cSld>
  <p:clrMapOvr>
    <a:masterClrMapping/>
  </p:clrMapOvr>
  <p:transition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7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2437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>
          <a:xfrm>
            <a:off x="473075" y="857250"/>
            <a:ext cx="8077200" cy="641350"/>
          </a:xfrm>
        </p:spPr>
        <p:txBody>
          <a:bodyPr/>
          <a:lstStyle/>
          <a:p>
            <a:r>
              <a:rPr lang="en-US"/>
              <a:t>Examples</a:t>
            </a:r>
          </a:p>
        </p:txBody>
      </p:sp>
      <p:sp>
        <p:nvSpPr>
          <p:cNvPr id="11267" name="Content Placeholder 2"/>
          <p:cNvSpPr>
            <a:spLocks noGrp="1"/>
          </p:cNvSpPr>
          <p:nvPr>
            <p:ph idx="1"/>
          </p:nvPr>
        </p:nvSpPr>
        <p:spPr>
          <a:xfrm>
            <a:off x="495300" y="1571625"/>
            <a:ext cx="8064500" cy="5000625"/>
          </a:xfrm>
        </p:spPr>
        <p:txBody>
          <a:bodyPr/>
          <a:lstStyle/>
          <a:p>
            <a:endParaRPr lang="en-US"/>
          </a:p>
          <a:p>
            <a:r>
              <a:rPr lang="en-US"/>
              <a:t>Prove that  </a:t>
            </a:r>
          </a:p>
          <a:p>
            <a:pPr>
              <a:buFontTx/>
              <a:buNone/>
            </a:pPr>
            <a:r>
              <a:rPr lang="en-US"/>
              <a:t>	Proof: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DCB9831-94A2-4B3E-8986-8F19C246071B}" type="slidenum">
              <a:rPr smtClean="0"/>
              <a:pPr>
                <a:defRPr/>
              </a:pPr>
              <a:t>8</a:t>
            </a:fld>
            <a:endParaRPr dirty="0"/>
          </a:p>
        </p:txBody>
      </p:sp>
      <p:graphicFrame>
        <p:nvGraphicFramePr>
          <p:cNvPr id="11269" name="Content Placeholder 4"/>
          <p:cNvGraphicFramePr>
            <a:graphicFrameLocks noChangeAspect="1"/>
          </p:cNvGraphicFramePr>
          <p:nvPr/>
        </p:nvGraphicFramePr>
        <p:xfrm>
          <a:off x="2627313" y="1890713"/>
          <a:ext cx="2428875" cy="11064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8" name="Equation" r:id="rId3" imgW="977476" imgH="444307" progId="Equation.DSMT4">
                  <p:embed/>
                </p:oleObj>
              </mc:Choice>
              <mc:Fallback>
                <p:oleObj name="Equation" r:id="rId3" imgW="977476" imgH="444307" progId="Equation.DSMT4">
                  <p:embed/>
                  <p:pic>
                    <p:nvPicPr>
                      <p:cNvPr id="11269" name="Content Placeholder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27313" y="1890713"/>
                        <a:ext cx="2428875" cy="11064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>
    <p:split orient="vert" dir="in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>
          <a:xfrm>
            <a:off x="473075" y="857250"/>
            <a:ext cx="8077200" cy="641350"/>
          </a:xfrm>
        </p:spPr>
        <p:txBody>
          <a:bodyPr/>
          <a:lstStyle/>
          <a:p>
            <a:r>
              <a:rPr lang="en-US"/>
              <a:t>Examples</a:t>
            </a:r>
          </a:p>
        </p:txBody>
      </p:sp>
      <p:sp>
        <p:nvSpPr>
          <p:cNvPr id="12291" name="Content Placeholder 2"/>
          <p:cNvSpPr>
            <a:spLocks noGrp="1"/>
          </p:cNvSpPr>
          <p:nvPr>
            <p:ph idx="1"/>
          </p:nvPr>
        </p:nvSpPr>
        <p:spPr>
          <a:xfrm>
            <a:off x="495300" y="1571625"/>
            <a:ext cx="8064500" cy="5000625"/>
          </a:xfrm>
        </p:spPr>
        <p:txBody>
          <a:bodyPr/>
          <a:lstStyle/>
          <a:p>
            <a:r>
              <a:rPr lang="en-US"/>
              <a:t>Prove that the sum of the first n odd positive integers is n</a:t>
            </a:r>
            <a:r>
              <a:rPr lang="en-US" baseline="30000"/>
              <a:t>2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E7ED81F-75E6-4735-9B8D-4EF8A8CBF979}" type="slidenum">
              <a:rPr smtClean="0"/>
              <a:pPr>
                <a:defRPr/>
              </a:pPr>
              <a:t>9</a:t>
            </a:fld>
            <a:endParaRPr dirty="0"/>
          </a:p>
        </p:txBody>
      </p:sp>
    </p:spTree>
  </p:cSld>
  <p:clrMapOvr>
    <a:masterClrMapping/>
  </p:clrMapOvr>
  <p:transition>
    <p:split orient="vert" dir="in"/>
  </p:transition>
</p:sld>
</file>

<file path=ppt/theme/theme1.xml><?xml version="1.0" encoding="utf-8"?>
<a:theme xmlns:a="http://schemas.openxmlformats.org/drawingml/2006/main" name="CLIPBOARD">
  <a:themeElements>
    <a:clrScheme name="Grayscal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Theme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CC"/>
        </a:lt1>
        <a:dk2>
          <a:srgbClr val="000000"/>
        </a:dk2>
        <a:lt2>
          <a:srgbClr val="6633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66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00"/>
        </a:dk2>
        <a:lt2>
          <a:srgbClr val="663300"/>
        </a:lt2>
        <a:accent1>
          <a:srgbClr val="CBCBCB"/>
        </a:accent1>
        <a:accent2>
          <a:srgbClr val="6699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5C8AE7"/>
        </a:accent6>
        <a:hlink>
          <a:srgbClr val="FF0033"/>
        </a:hlink>
        <a:folHlink>
          <a:srgbClr val="00CC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FF"/>
        </a:lt1>
        <a:dk2>
          <a:srgbClr val="000000"/>
        </a:dk2>
        <a:lt2>
          <a:srgbClr val="00000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00000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66330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43683</TotalTime>
  <Words>1819</Words>
  <Application>Microsoft Office PowerPoint</Application>
  <PresentationFormat>On-screen Show (4:3)</PresentationFormat>
  <Paragraphs>214</Paragraphs>
  <Slides>41</Slides>
  <Notes>4</Notes>
  <HiddenSlides>0</HiddenSlides>
  <MMClips>0</MMClips>
  <ScaleCrop>false</ScaleCrop>
  <HeadingPairs>
    <vt:vector size="8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41</vt:i4>
      </vt:variant>
    </vt:vector>
  </HeadingPairs>
  <TitlesOfParts>
    <vt:vector size="51" baseType="lpstr">
      <vt:lpstr>Arial</vt:lpstr>
      <vt:lpstr>Calibri</vt:lpstr>
      <vt:lpstr>MTMI</vt:lpstr>
      <vt:lpstr>MTSYN</vt:lpstr>
      <vt:lpstr>Symbol</vt:lpstr>
      <vt:lpstr>Times New Roman</vt:lpstr>
      <vt:lpstr>Verdana</vt:lpstr>
      <vt:lpstr>Wingdings</vt:lpstr>
      <vt:lpstr>CLIPBOARD</vt:lpstr>
      <vt:lpstr>Equation</vt:lpstr>
      <vt:lpstr>ICS 253: Discrete Structures I</vt:lpstr>
      <vt:lpstr>Reading Assignment</vt:lpstr>
      <vt:lpstr>Introduction</vt:lpstr>
      <vt:lpstr>Section 5.1: Mathematical Induction</vt:lpstr>
      <vt:lpstr>Mathematical Induction</vt:lpstr>
      <vt:lpstr>Mathematical Induction</vt:lpstr>
      <vt:lpstr>First Form of Mathematical Induction</vt:lpstr>
      <vt:lpstr>Examples</vt:lpstr>
      <vt:lpstr>Examples</vt:lpstr>
      <vt:lpstr>Examples</vt:lpstr>
      <vt:lpstr>Examples</vt:lpstr>
      <vt:lpstr>Examples</vt:lpstr>
      <vt:lpstr>Examples</vt:lpstr>
      <vt:lpstr>Examples</vt:lpstr>
      <vt:lpstr>Examples</vt:lpstr>
      <vt:lpstr>Examples</vt:lpstr>
      <vt:lpstr>Sketch of The Solution</vt:lpstr>
      <vt:lpstr>Section 5.2: Strong Induction and Well Ordering</vt:lpstr>
      <vt:lpstr>Strong Induction</vt:lpstr>
      <vt:lpstr>Examples</vt:lpstr>
      <vt:lpstr>Examples</vt:lpstr>
      <vt:lpstr>Examples</vt:lpstr>
      <vt:lpstr>Well Ordering Property</vt:lpstr>
      <vt:lpstr>Example</vt:lpstr>
      <vt:lpstr>Section 5.3: Recursive Definitions and Structural Induction</vt:lpstr>
      <vt:lpstr>Recursive Definitions and Structural Induction</vt:lpstr>
      <vt:lpstr>Recursively Defined Functions</vt:lpstr>
      <vt:lpstr>Recursively Defined Functions</vt:lpstr>
      <vt:lpstr>Fibonacci Numbers</vt:lpstr>
      <vt:lpstr>Recursively Defined Sets and Structures</vt:lpstr>
      <vt:lpstr>Example</vt:lpstr>
      <vt:lpstr>Well-Formed Formulae</vt:lpstr>
      <vt:lpstr>Rooted Trees</vt:lpstr>
      <vt:lpstr>Building Up Rooted Trees</vt:lpstr>
      <vt:lpstr>Extended Binary Trees</vt:lpstr>
      <vt:lpstr>Building Extended Binary Trees</vt:lpstr>
      <vt:lpstr>Full Binary Trees</vt:lpstr>
      <vt:lpstr>Examples of Full Binary Trees</vt:lpstr>
      <vt:lpstr>Full Binary Trees </vt:lpstr>
      <vt:lpstr>Full Binary Trees</vt:lpstr>
      <vt:lpstr>Full Binary Trees</vt:lpstr>
    </vt:vector>
  </TitlesOfParts>
  <Company>KFUPM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ICS 353: Design and Analysis of Algorithms</dc:title>
  <dc:creator>Wasfi G. Al-Khatib</dc:creator>
  <cp:lastModifiedBy>Wasfi Al-Khatib</cp:lastModifiedBy>
  <cp:revision>2686</cp:revision>
  <dcterms:created xsi:type="dcterms:W3CDTF">2010-02-19T17:36:10Z</dcterms:created>
  <dcterms:modified xsi:type="dcterms:W3CDTF">2018-07-16T06:32:28Z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TC300033031033</vt:lpwstr>
  </property>
</Properties>
</file>