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77"/>
  </p:notesMasterIdLst>
  <p:sldIdLst>
    <p:sldId id="256" r:id="rId2"/>
    <p:sldId id="353" r:id="rId3"/>
    <p:sldId id="312" r:id="rId4"/>
    <p:sldId id="283" r:id="rId5"/>
    <p:sldId id="313" r:id="rId6"/>
    <p:sldId id="284" r:id="rId7"/>
    <p:sldId id="287" r:id="rId8"/>
    <p:sldId id="314" r:id="rId9"/>
    <p:sldId id="315" r:id="rId10"/>
    <p:sldId id="285" r:id="rId11"/>
    <p:sldId id="286" r:id="rId12"/>
    <p:sldId id="288" r:id="rId13"/>
    <p:sldId id="289" r:id="rId14"/>
    <p:sldId id="316" r:id="rId15"/>
    <p:sldId id="317" r:id="rId16"/>
    <p:sldId id="318" r:id="rId17"/>
    <p:sldId id="290" r:id="rId18"/>
    <p:sldId id="291" r:id="rId19"/>
    <p:sldId id="320" r:id="rId20"/>
    <p:sldId id="319" r:id="rId21"/>
    <p:sldId id="294" r:id="rId22"/>
    <p:sldId id="292" r:id="rId23"/>
    <p:sldId id="293" r:id="rId24"/>
    <p:sldId id="295" r:id="rId25"/>
    <p:sldId id="296" r:id="rId26"/>
    <p:sldId id="297" r:id="rId27"/>
    <p:sldId id="298" r:id="rId28"/>
    <p:sldId id="321" r:id="rId29"/>
    <p:sldId id="299" r:id="rId30"/>
    <p:sldId id="322" r:id="rId31"/>
    <p:sldId id="323" r:id="rId32"/>
    <p:sldId id="324" r:id="rId33"/>
    <p:sldId id="300" r:id="rId34"/>
    <p:sldId id="301" r:id="rId35"/>
    <p:sldId id="325" r:id="rId36"/>
    <p:sldId id="302" r:id="rId37"/>
    <p:sldId id="303" r:id="rId38"/>
    <p:sldId id="304" r:id="rId39"/>
    <p:sldId id="326" r:id="rId40"/>
    <p:sldId id="305" r:id="rId41"/>
    <p:sldId id="306" r:id="rId42"/>
    <p:sldId id="307" r:id="rId43"/>
    <p:sldId id="328" r:id="rId44"/>
    <p:sldId id="308" r:id="rId45"/>
    <p:sldId id="330" r:id="rId46"/>
    <p:sldId id="309" r:id="rId47"/>
    <p:sldId id="329" r:id="rId48"/>
    <p:sldId id="354" r:id="rId49"/>
    <p:sldId id="331" r:id="rId50"/>
    <p:sldId id="332" r:id="rId51"/>
    <p:sldId id="333" r:id="rId52"/>
    <p:sldId id="334" r:id="rId53"/>
    <p:sldId id="355" r:id="rId54"/>
    <p:sldId id="356" r:id="rId55"/>
    <p:sldId id="357" r:id="rId56"/>
    <p:sldId id="358" r:id="rId57"/>
    <p:sldId id="335" r:id="rId58"/>
    <p:sldId id="336" r:id="rId59"/>
    <p:sldId id="337" r:id="rId60"/>
    <p:sldId id="338" r:id="rId61"/>
    <p:sldId id="339" r:id="rId62"/>
    <p:sldId id="340" r:id="rId63"/>
    <p:sldId id="341" r:id="rId64"/>
    <p:sldId id="342" r:id="rId65"/>
    <p:sldId id="343" r:id="rId66"/>
    <p:sldId id="344" r:id="rId67"/>
    <p:sldId id="345" r:id="rId68"/>
    <p:sldId id="346" r:id="rId69"/>
    <p:sldId id="347" r:id="rId70"/>
    <p:sldId id="348" r:id="rId71"/>
    <p:sldId id="349" r:id="rId72"/>
    <p:sldId id="350" r:id="rId73"/>
    <p:sldId id="351" r:id="rId74"/>
    <p:sldId id="359" r:id="rId75"/>
    <p:sldId id="352" r:id="rId76"/>
  </p:sldIdLst>
  <p:sldSz cx="9144000" cy="6858000" type="screen4x3"/>
  <p:notesSz cx="6718300" cy="101219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88" userDrawn="1">
          <p15:clr>
            <a:srgbClr val="A4A3A4"/>
          </p15:clr>
        </p15:guide>
        <p15:guide id="2" pos="211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432" autoAdjust="0"/>
  </p:normalViewPr>
  <p:slideViewPr>
    <p:cSldViewPr>
      <p:cViewPr varScale="1">
        <p:scale>
          <a:sx n="89" d="100"/>
          <a:sy n="89" d="100"/>
        </p:scale>
        <p:origin x="624" y="78"/>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2052" y="-90"/>
      </p:cViewPr>
      <p:guideLst>
        <p:guide orient="horz" pos="3188"/>
        <p:guide pos="211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 Id="rId9"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50609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05482" y="0"/>
            <a:ext cx="2911263" cy="506095"/>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CA055A9-A73C-4ED5-881E-2AD3C8C14EDF}" type="datetimeFigureOut">
              <a:rPr lang="en-US"/>
              <a:pPr>
                <a:defRPr/>
              </a:pPr>
              <a:t>7/16/2018</a:t>
            </a:fld>
            <a:endParaRPr lang="en-US"/>
          </a:p>
        </p:txBody>
      </p:sp>
      <p:sp>
        <p:nvSpPr>
          <p:cNvPr id="4" name="Slide Image Placeholder 3"/>
          <p:cNvSpPr>
            <a:spLocks noGrp="1" noRot="1" noChangeAspect="1"/>
          </p:cNvSpPr>
          <p:nvPr>
            <p:ph type="sldImg" idx="2"/>
          </p:nvPr>
        </p:nvSpPr>
        <p:spPr>
          <a:xfrm>
            <a:off x="828675" y="758825"/>
            <a:ext cx="5060950" cy="3795713"/>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1830" y="4807903"/>
            <a:ext cx="5374640" cy="455485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614048"/>
            <a:ext cx="2911263" cy="50609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05482" y="9614048"/>
            <a:ext cx="2911263" cy="506095"/>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6E0B777-56E6-486E-AC7A-40778069E01D}" type="slidenum">
              <a:rPr lang="en-US"/>
              <a:pPr>
                <a:defRPr/>
              </a:pPr>
              <a:t>‹#›</a:t>
            </a:fld>
            <a:endParaRPr lang="en-US"/>
          </a:p>
        </p:txBody>
      </p:sp>
    </p:spTree>
    <p:extLst>
      <p:ext uri="{BB962C8B-B14F-4D97-AF65-F5344CB8AC3E}">
        <p14:creationId xmlns:p14="http://schemas.microsoft.com/office/powerpoint/2010/main" val="23358406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4F49A330-38C5-48E4-B68D-F65093490770}" type="slidenum">
              <a:rPr lang="en-US"/>
              <a:pPr>
                <a:defRPr/>
              </a:pPr>
              <a:t>6</a:t>
            </a:fld>
            <a:endParaRPr lang="en-US"/>
          </a:p>
        </p:txBody>
      </p:sp>
      <p:sp>
        <p:nvSpPr>
          <p:cNvPr id="83971" name="Rectangle 2"/>
          <p:cNvSpPr>
            <a:spLocks noGrp="1" noRot="1" noChangeAspect="1" noChangeArrowheads="1" noTextEdit="1"/>
          </p:cNvSpPr>
          <p:nvPr>
            <p:ph type="sldImg"/>
          </p:nvPr>
        </p:nvSpPr>
        <p:spPr bwMode="auto">
          <a:xfrm>
            <a:off x="-12700" y="504825"/>
            <a:ext cx="6746875"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464141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41556C16-213C-4CCD-A958-855B52522368}" type="slidenum">
              <a:rPr lang="en-US"/>
              <a:pPr>
                <a:defRPr/>
              </a:pPr>
              <a:t>25</a:t>
            </a:fld>
            <a:endParaRPr lang="en-US"/>
          </a:p>
        </p:txBody>
      </p:sp>
      <p:sp>
        <p:nvSpPr>
          <p:cNvPr id="93187"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702195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EE993333-35BD-476C-A9AD-EBC8FB64577E}" type="slidenum">
              <a:rPr lang="en-US"/>
              <a:pPr>
                <a:defRPr/>
              </a:pPr>
              <a:t>27</a:t>
            </a:fld>
            <a:endParaRPr lang="en-US"/>
          </a:p>
        </p:txBody>
      </p:sp>
      <p:sp>
        <p:nvSpPr>
          <p:cNvPr id="94211"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815862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F6A01C27-54BB-42B3-BFDA-64B795E8BDCA}" type="slidenum">
              <a:rPr lang="en-US"/>
              <a:pPr>
                <a:defRPr/>
              </a:pPr>
              <a:t>29</a:t>
            </a:fld>
            <a:endParaRPr lang="en-US"/>
          </a:p>
        </p:txBody>
      </p:sp>
      <p:sp>
        <p:nvSpPr>
          <p:cNvPr id="95235"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6"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453479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D111EF43-1A05-4B34-A437-1F80E565CBCC}" type="slidenum">
              <a:rPr lang="en-US"/>
              <a:pPr>
                <a:defRPr/>
              </a:pPr>
              <a:t>33</a:t>
            </a:fld>
            <a:endParaRPr lang="en-US"/>
          </a:p>
        </p:txBody>
      </p:sp>
      <p:sp>
        <p:nvSpPr>
          <p:cNvPr id="96259"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0"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088296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8DF74200-B532-4C09-A14B-1FCDD1820D01}" type="slidenum">
              <a:rPr lang="en-US"/>
              <a:pPr>
                <a:defRPr/>
              </a:pPr>
              <a:t>34</a:t>
            </a:fld>
            <a:endParaRPr lang="en-US"/>
          </a:p>
        </p:txBody>
      </p:sp>
      <p:sp>
        <p:nvSpPr>
          <p:cNvPr id="97283"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4"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4498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25000" dirty="0" smtClean="0"/>
          </a:p>
        </p:txBody>
      </p:sp>
      <p:sp>
        <p:nvSpPr>
          <p:cNvPr id="4" name="Slide Number Placeholder 3"/>
          <p:cNvSpPr>
            <a:spLocks noGrp="1"/>
          </p:cNvSpPr>
          <p:nvPr>
            <p:ph type="sldNum" sz="quarter" idx="5"/>
          </p:nvPr>
        </p:nvSpPr>
        <p:spPr/>
        <p:txBody>
          <a:bodyPr/>
          <a:lstStyle/>
          <a:p>
            <a:pPr>
              <a:defRPr/>
            </a:pPr>
            <a:fld id="{E04CE99E-2F85-4856-B650-18162C541DEF}" type="slidenum">
              <a:rPr lang="en-US" smtClean="0"/>
              <a:pPr>
                <a:defRPr/>
              </a:pPr>
              <a:t>56</a:t>
            </a:fld>
            <a:endParaRPr lang="en-US"/>
          </a:p>
        </p:txBody>
      </p:sp>
    </p:spTree>
    <p:extLst>
      <p:ext uri="{BB962C8B-B14F-4D97-AF65-F5344CB8AC3E}">
        <p14:creationId xmlns:p14="http://schemas.microsoft.com/office/powerpoint/2010/main" val="2597260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0B24A6E-5B3C-4BE0-A3AA-D0028A86A337}" type="slidenum">
              <a:rPr lang="en-US" smtClean="0"/>
              <a:pPr>
                <a:defRPr/>
              </a:pPr>
              <a:t>57</a:t>
            </a:fld>
            <a:endParaRPr lang="en-US"/>
          </a:p>
        </p:txBody>
      </p:sp>
    </p:spTree>
    <p:extLst>
      <p:ext uri="{BB962C8B-B14F-4D97-AF65-F5344CB8AC3E}">
        <p14:creationId xmlns:p14="http://schemas.microsoft.com/office/powerpoint/2010/main" val="2953350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2B07BF8-7724-47CB-965E-87909A340531}" type="slidenum">
              <a:rPr lang="en-US" smtClean="0"/>
              <a:pPr>
                <a:defRPr/>
              </a:pPr>
              <a:t>59</a:t>
            </a:fld>
            <a:endParaRPr lang="en-US"/>
          </a:p>
        </p:txBody>
      </p:sp>
    </p:spTree>
    <p:extLst>
      <p:ext uri="{BB962C8B-B14F-4D97-AF65-F5344CB8AC3E}">
        <p14:creationId xmlns:p14="http://schemas.microsoft.com/office/powerpoint/2010/main" val="1960836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95CA87BF-4769-4DDD-91FD-B06B3B9AB98D}" type="slidenum">
              <a:rPr lang="en-US" smtClean="0"/>
              <a:pPr>
                <a:defRPr/>
              </a:pPr>
              <a:t>61</a:t>
            </a:fld>
            <a:endParaRPr lang="en-US"/>
          </a:p>
        </p:txBody>
      </p:sp>
    </p:spTree>
    <p:extLst>
      <p:ext uri="{BB962C8B-B14F-4D97-AF65-F5344CB8AC3E}">
        <p14:creationId xmlns:p14="http://schemas.microsoft.com/office/powerpoint/2010/main" val="215290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02ADA60-9D2F-4648-881E-8D404451068B}" type="slidenum">
              <a:rPr lang="en-US" smtClean="0"/>
              <a:pPr>
                <a:defRPr/>
              </a:pPr>
              <a:t>68</a:t>
            </a:fld>
            <a:endParaRPr lang="en-US"/>
          </a:p>
        </p:txBody>
      </p:sp>
    </p:spTree>
    <p:extLst>
      <p:ext uri="{BB962C8B-B14F-4D97-AF65-F5344CB8AC3E}">
        <p14:creationId xmlns:p14="http://schemas.microsoft.com/office/powerpoint/2010/main" val="2717662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9AA82E95-BE6C-42DC-8C0E-A7D9763585D1}" type="slidenum">
              <a:rPr lang="en-US"/>
              <a:pPr>
                <a:defRPr/>
              </a:pPr>
              <a:t>7</a:t>
            </a:fld>
            <a:endParaRPr lang="en-US"/>
          </a:p>
        </p:txBody>
      </p:sp>
      <p:sp>
        <p:nvSpPr>
          <p:cNvPr id="84995" name="Rectangle 2"/>
          <p:cNvSpPr>
            <a:spLocks noGrp="1" noRot="1" noChangeAspect="1" noChangeArrowheads="1" noTextEdit="1"/>
          </p:cNvSpPr>
          <p:nvPr>
            <p:ph type="sldImg"/>
          </p:nvPr>
        </p:nvSpPr>
        <p:spPr bwMode="auto">
          <a:xfrm>
            <a:off x="-12700" y="504825"/>
            <a:ext cx="6746875"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6"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425578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3B275ABE-7271-4DB2-86B7-27B84ABD1559}" type="slidenum">
              <a:rPr lang="en-US" smtClean="0"/>
              <a:pPr>
                <a:defRPr/>
              </a:pPr>
              <a:t>70</a:t>
            </a:fld>
            <a:endParaRPr lang="en-US"/>
          </a:p>
        </p:txBody>
      </p:sp>
    </p:spTree>
    <p:extLst>
      <p:ext uri="{BB962C8B-B14F-4D97-AF65-F5344CB8AC3E}">
        <p14:creationId xmlns:p14="http://schemas.microsoft.com/office/powerpoint/2010/main" val="2716885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FC583D8B-7D34-41FC-95D8-12C1CBCDBEE6}" type="slidenum">
              <a:rPr lang="en-US" smtClean="0"/>
              <a:pPr>
                <a:defRPr/>
              </a:pPr>
              <a:t>71</a:t>
            </a:fld>
            <a:endParaRPr lang="en-US"/>
          </a:p>
        </p:txBody>
      </p:sp>
    </p:spTree>
    <p:extLst>
      <p:ext uri="{BB962C8B-B14F-4D97-AF65-F5344CB8AC3E}">
        <p14:creationId xmlns:p14="http://schemas.microsoft.com/office/powerpoint/2010/main" val="3866566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905770FA-852D-4AD0-A6B8-C62B58616F2B}" type="slidenum">
              <a:rPr lang="en-US" smtClean="0"/>
              <a:pPr>
                <a:defRPr/>
              </a:pPr>
              <a:t>72</a:t>
            </a:fld>
            <a:endParaRPr lang="en-US"/>
          </a:p>
        </p:txBody>
      </p:sp>
    </p:spTree>
    <p:extLst>
      <p:ext uri="{BB962C8B-B14F-4D97-AF65-F5344CB8AC3E}">
        <p14:creationId xmlns:p14="http://schemas.microsoft.com/office/powerpoint/2010/main" val="3350319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38DF8641-BADB-44F5-9216-0565E58A69E9}" type="slidenum">
              <a:rPr lang="en-US"/>
              <a:pPr>
                <a:defRPr/>
              </a:pPr>
              <a:t>10</a:t>
            </a:fld>
            <a:endParaRPr lang="en-US"/>
          </a:p>
        </p:txBody>
      </p:sp>
      <p:sp>
        <p:nvSpPr>
          <p:cNvPr id="86019" name="Rectangle 2"/>
          <p:cNvSpPr>
            <a:spLocks noGrp="1" noRot="1" noChangeAspect="1" noChangeArrowheads="1" noTextEdit="1"/>
          </p:cNvSpPr>
          <p:nvPr>
            <p:ph type="sldImg"/>
          </p:nvPr>
        </p:nvSpPr>
        <p:spPr bwMode="auto">
          <a:xfrm>
            <a:off x="-12700" y="504825"/>
            <a:ext cx="6746875"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0"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615106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8C5A408A-B912-4401-84B0-CDF57E6F06E8}" type="slidenum">
              <a:rPr lang="en-US"/>
              <a:pPr>
                <a:defRPr/>
              </a:pPr>
              <a:t>11</a:t>
            </a:fld>
            <a:endParaRPr lang="en-US"/>
          </a:p>
        </p:txBody>
      </p:sp>
      <p:sp>
        <p:nvSpPr>
          <p:cNvPr id="87043" name="Rectangle 2"/>
          <p:cNvSpPr>
            <a:spLocks noGrp="1" noRot="1" noChangeAspect="1" noChangeArrowheads="1" noTextEdit="1"/>
          </p:cNvSpPr>
          <p:nvPr>
            <p:ph type="sldImg"/>
          </p:nvPr>
        </p:nvSpPr>
        <p:spPr bwMode="auto">
          <a:xfrm>
            <a:off x="946150" y="339725"/>
            <a:ext cx="4903788" cy="3679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2676634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0C531F82-DC04-433E-BAF7-C0F05591230A}" type="slidenum">
              <a:rPr lang="en-US"/>
              <a:pPr>
                <a:defRPr/>
              </a:pPr>
              <a:t>12</a:t>
            </a:fld>
            <a:endParaRPr lang="en-US"/>
          </a:p>
        </p:txBody>
      </p:sp>
      <p:sp>
        <p:nvSpPr>
          <p:cNvPr id="88067" name="Rectangle 2"/>
          <p:cNvSpPr>
            <a:spLocks noGrp="1" noRot="1" noChangeAspect="1" noChangeArrowheads="1" noTextEdit="1"/>
          </p:cNvSpPr>
          <p:nvPr>
            <p:ph type="sldImg"/>
          </p:nvPr>
        </p:nvSpPr>
        <p:spPr bwMode="auto">
          <a:xfrm>
            <a:off x="-12700" y="504825"/>
            <a:ext cx="6746875"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08151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C0FE4046-376A-4677-B827-AC8B932F8D64}" type="slidenum">
              <a:rPr lang="en-US" smtClean="0"/>
              <a:pPr>
                <a:defRPr/>
              </a:pPr>
              <a:t>14</a:t>
            </a:fld>
            <a:endParaRPr lang="en-US"/>
          </a:p>
        </p:txBody>
      </p:sp>
    </p:spTree>
    <p:extLst>
      <p:ext uri="{BB962C8B-B14F-4D97-AF65-F5344CB8AC3E}">
        <p14:creationId xmlns:p14="http://schemas.microsoft.com/office/powerpoint/2010/main" val="158511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253B846C-C947-4405-8C85-662E53E0BCBE}" type="slidenum">
              <a:rPr lang="en-US"/>
              <a:pPr>
                <a:defRPr/>
              </a:pPr>
              <a:t>17</a:t>
            </a:fld>
            <a:endParaRPr lang="en-US"/>
          </a:p>
        </p:txBody>
      </p:sp>
      <p:sp>
        <p:nvSpPr>
          <p:cNvPr id="90115"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6"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912369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C9B98F5D-C955-403B-A863-E78347AECDD5}" type="slidenum">
              <a:rPr lang="en-US"/>
              <a:pPr>
                <a:defRPr/>
              </a:pPr>
              <a:t>21</a:t>
            </a:fld>
            <a:endParaRPr lang="en-US"/>
          </a:p>
        </p:txBody>
      </p:sp>
      <p:sp>
        <p:nvSpPr>
          <p:cNvPr id="91139" name="Rectangle 2"/>
          <p:cNvSpPr>
            <a:spLocks noGrp="1" noRot="1" noChangeAspect="1" noChangeArrowheads="1" noTextEdit="1"/>
          </p:cNvSpPr>
          <p:nvPr>
            <p:ph type="sldImg"/>
          </p:nvPr>
        </p:nvSpPr>
        <p:spPr bwMode="auto">
          <a:xfrm>
            <a:off x="-12700" y="504825"/>
            <a:ext cx="6745288" cy="506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0" name="Rectangle 3"/>
          <p:cNvSpPr>
            <a:spLocks noGrp="1" noChangeArrowheads="1"/>
          </p:cNvSpPr>
          <p:nvPr>
            <p:ph type="body" idx="1"/>
          </p:nvPr>
        </p:nvSpPr>
        <p:spPr bwMode="auto">
          <a:xfrm>
            <a:off x="880222" y="4772757"/>
            <a:ext cx="4912757" cy="4605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353303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157123B4-00B6-4BFB-96C1-0339DE43442C}" type="slidenum">
              <a:rPr lang="en-US"/>
              <a:pPr>
                <a:defRPr/>
              </a:pPr>
              <a:t>24</a:t>
            </a:fld>
            <a:endParaRPr lang="en-US"/>
          </a:p>
        </p:txBody>
      </p:sp>
      <p:sp>
        <p:nvSpPr>
          <p:cNvPr id="92163" name="Rectangle 2"/>
          <p:cNvSpPr>
            <a:spLocks noGrp="1" noRot="1" noChangeAspect="1" noChangeArrowheads="1" noTextEdit="1"/>
          </p:cNvSpPr>
          <p:nvPr>
            <p:ph type="sldImg"/>
          </p:nvPr>
        </p:nvSpPr>
        <p:spPr bwMode="auto">
          <a:xfrm>
            <a:off x="946150" y="339725"/>
            <a:ext cx="4903788" cy="3679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6250565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dirty="0" smtClean="0"/>
              <a:t>Click to edit Master title style</a:t>
            </a:r>
            <a:endParaRPr lang="en-US" dirty="0"/>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smtClean="0"/>
              <a:t>Click to edit Master subtitle style</a:t>
            </a:r>
            <a:endParaRPr lang="en-US"/>
          </a:p>
        </p:txBody>
      </p:sp>
      <p:sp>
        <p:nvSpPr>
          <p:cNvPr id="22" name="Rectangle 22"/>
          <p:cNvSpPr>
            <a:spLocks noGrp="1" noChangeArrowheads="1"/>
          </p:cNvSpPr>
          <p:nvPr>
            <p:ph type="dt" sz="quarter" idx="10"/>
          </p:nvPr>
        </p:nvSpPr>
        <p:spPr>
          <a:xfrm>
            <a:off x="681038" y="6067425"/>
            <a:ext cx="2300287" cy="3937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23" name="Rectangle 23"/>
          <p:cNvSpPr>
            <a:spLocks noGrp="1" noChangeArrowheads="1"/>
          </p:cNvSpPr>
          <p:nvPr>
            <p:ph type="ftr" sz="quarter" idx="11"/>
          </p:nvPr>
        </p:nvSpPr>
        <p:spPr>
          <a:xfrm>
            <a:off x="3108325" y="6067425"/>
            <a:ext cx="3124200" cy="393700"/>
          </a:xfrm>
          <a:prstGeom prst="rect">
            <a:avLst/>
          </a:prstGeom>
        </p:spPr>
        <p:txBody>
          <a:bodyPr/>
          <a:lstStyle>
            <a:lvl1pPr>
              <a:defRPr>
                <a:latin typeface="Arial" pitchFamily="34" charset="0"/>
                <a:cs typeface="Arial" pitchFamily="34" charset="0"/>
              </a:defRPr>
            </a:lvl1pPr>
          </a:lstStyle>
          <a:p>
            <a:pPr>
              <a:defRPr/>
            </a:pPr>
            <a:endParaRPr lang="en-US"/>
          </a:p>
        </p:txBody>
      </p:sp>
    </p:spTree>
    <p:extLst>
      <p:ext uri="{BB962C8B-B14F-4D97-AF65-F5344CB8AC3E}">
        <p14:creationId xmlns:p14="http://schemas.microsoft.com/office/powerpoint/2010/main" val="3404764288"/>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3075" y="857232"/>
            <a:ext cx="8077200" cy="641339"/>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495300" y="1571612"/>
            <a:ext cx="8064500" cy="5000660"/>
          </a:xfrm>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4295775" y="71438"/>
            <a:ext cx="419100" cy="357187"/>
          </a:xfrm>
        </p:spPr>
        <p:txBody>
          <a:bodyPr/>
          <a:lstStyle>
            <a:lvl1pPr>
              <a:defRPr lang="en-US" sz="1400" b="1" kern="1200">
                <a:solidFill>
                  <a:srgbClr val="FFFF99"/>
                </a:solidFill>
                <a:latin typeface="+mn-lt"/>
                <a:ea typeface="+mn-ea"/>
                <a:cs typeface="+mn-cs"/>
              </a:defRPr>
            </a:lvl1pPr>
          </a:lstStyle>
          <a:p>
            <a:pPr>
              <a:defRPr/>
            </a:pPr>
            <a:fld id="{3C323489-201B-4925-B3CB-A235387657D5}" type="slidenum">
              <a:rPr/>
              <a:pPr>
                <a:defRPr/>
              </a:pPr>
              <a:t>‹#›</a:t>
            </a:fld>
            <a:endParaRPr dirty="0"/>
          </a:p>
        </p:txBody>
      </p:sp>
    </p:spTree>
    <p:extLst>
      <p:ext uri="{BB962C8B-B14F-4D97-AF65-F5344CB8AC3E}">
        <p14:creationId xmlns:p14="http://schemas.microsoft.com/office/powerpoint/2010/main" val="3803037838"/>
      </p:ext>
    </p:extLst>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7" name="Footer Placeholder 6"/>
          <p:cNvSpPr>
            <a:spLocks noGrp="1"/>
          </p:cNvSpPr>
          <p:nvPr>
            <p:ph type="ftr" sz="quarter" idx="11"/>
          </p:nvPr>
        </p:nvSpPr>
        <p:spPr>
          <a:xfrm>
            <a:off x="3124200" y="6248400"/>
            <a:ext cx="28956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pPr>
              <a:defRPr/>
            </a:pPr>
            <a:fld id="{3BDDFD01-9E6D-4929-945B-D616D854D69E}" type="slidenum">
              <a:rPr lang="en-US"/>
              <a:pPr>
                <a:defRPr/>
              </a:pPr>
              <a:t>‹#›</a:t>
            </a:fld>
            <a:endParaRPr lang="en-US"/>
          </a:p>
        </p:txBody>
      </p:sp>
    </p:spTree>
    <p:extLst>
      <p:ext uri="{BB962C8B-B14F-4D97-AF65-F5344CB8AC3E}">
        <p14:creationId xmlns:p14="http://schemas.microsoft.com/office/powerpoint/2010/main" val="1777828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85800" y="6248400"/>
            <a:ext cx="19050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D3C7ACF4-C22F-44F2-9814-F2BF2622E13C}" type="slidenum">
              <a:rPr lang="en-US"/>
              <a:pPr>
                <a:defRPr/>
              </a:pPr>
              <a:t>‹#›</a:t>
            </a:fld>
            <a:endParaRPr lang="en-US"/>
          </a:p>
        </p:txBody>
      </p:sp>
    </p:spTree>
    <p:extLst>
      <p:ext uri="{BB962C8B-B14F-4D97-AF65-F5344CB8AC3E}">
        <p14:creationId xmlns:p14="http://schemas.microsoft.com/office/powerpoint/2010/main" val="191181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72438244-D46D-4FA6-B1DD-73F9CA0081E7}" type="slidenum">
              <a:rPr lang="en-US"/>
              <a:pPr>
                <a:defRPr/>
              </a:pPr>
              <a:t>‹#›</a:t>
            </a:fld>
            <a:endParaRPr lang="en-US"/>
          </a:p>
        </p:txBody>
      </p:sp>
    </p:spTree>
    <p:extLst>
      <p:ext uri="{BB962C8B-B14F-4D97-AF65-F5344CB8AC3E}">
        <p14:creationId xmlns:p14="http://schemas.microsoft.com/office/powerpoint/2010/main" val="466039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2" name="Group 3"/>
            <p:cNvGrpSpPr>
              <a:grpSpLocks/>
            </p:cNvGrpSpPr>
            <p:nvPr/>
          </p:nvGrpSpPr>
          <p:grpSpPr bwMode="auto">
            <a:xfrm>
              <a:off x="92" y="409"/>
              <a:ext cx="5526" cy="3828"/>
              <a:chOff x="92" y="409"/>
              <a:chExt cx="5526" cy="3828"/>
            </a:xfrm>
          </p:grpSpPr>
          <p:sp>
            <p:nvSpPr>
              <p:cNvPr id="1047"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8" name="Group 5"/>
              <p:cNvGrpSpPr>
                <a:grpSpLocks/>
              </p:cNvGrpSpPr>
              <p:nvPr/>
            </p:nvGrpSpPr>
            <p:grpSpPr bwMode="auto">
              <a:xfrm>
                <a:off x="119" y="427"/>
                <a:ext cx="620" cy="565"/>
                <a:chOff x="119" y="427"/>
                <a:chExt cx="620" cy="565"/>
              </a:xfrm>
            </p:grpSpPr>
            <p:sp>
              <p:nvSpPr>
                <p:cNvPr id="1049"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0"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3" name="Group 8"/>
            <p:cNvGrpSpPr>
              <a:grpSpLocks/>
            </p:cNvGrpSpPr>
            <p:nvPr/>
          </p:nvGrpSpPr>
          <p:grpSpPr bwMode="auto">
            <a:xfrm>
              <a:off x="2050" y="0"/>
              <a:ext cx="1640" cy="623"/>
              <a:chOff x="2050" y="0"/>
              <a:chExt cx="1640" cy="623"/>
            </a:xfrm>
          </p:grpSpPr>
          <p:sp>
            <p:nvSpPr>
              <p:cNvPr id="1034"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5"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8"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0"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1" name="Oval 16" descr="Walnut"/>
              <p:cNvSpPr>
                <a:spLocks noChangeArrowheads="1"/>
              </p:cNvSpPr>
              <p:nvPr/>
            </p:nvSpPr>
            <p:spPr bwMode="auto">
              <a:xfrm>
                <a:off x="2729" y="60"/>
                <a:ext cx="247" cy="238"/>
              </a:xfrm>
              <a:prstGeom prst="ellipse">
                <a:avLst/>
              </a:prstGeom>
              <a:blipFill dpi="0" rotWithShape="0">
                <a:blip r:embed="rId8"/>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3"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1027" name="Rectangle 22"/>
          <p:cNvSpPr>
            <a:spLocks noGrp="1" noChangeArrowheads="1"/>
          </p:cNvSpPr>
          <p:nvPr>
            <p:ph type="title"/>
          </p:nvPr>
        </p:nvSpPr>
        <p:spPr bwMode="auto">
          <a:xfrm>
            <a:off x="473075" y="857250"/>
            <a:ext cx="80772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23"/>
          <p:cNvSpPr>
            <a:spLocks noGrp="1" noChangeArrowheads="1"/>
          </p:cNvSpPr>
          <p:nvPr>
            <p:ph type="body" idx="1"/>
          </p:nvPr>
        </p:nvSpPr>
        <p:spPr bwMode="auto">
          <a:xfrm>
            <a:off x="495300" y="1428750"/>
            <a:ext cx="80645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74" name="Rectangle 26"/>
          <p:cNvSpPr>
            <a:spLocks noGrp="1" noChangeArrowheads="1"/>
          </p:cNvSpPr>
          <p:nvPr>
            <p:ph type="sldNum" sz="quarter" idx="4"/>
          </p:nvPr>
        </p:nvSpPr>
        <p:spPr bwMode="auto">
          <a:xfrm>
            <a:off x="4214813" y="0"/>
            <a:ext cx="490537"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B46F27CC-1A6B-4336-8868-116F669D40FB}" type="slidenum">
              <a:rPr lang="en-US"/>
              <a:pPr>
                <a:defRPr/>
              </a:pPr>
              <a:t>‹#›</a:t>
            </a:fld>
            <a:endParaRPr lang="en-US" dirty="0"/>
          </a:p>
        </p:txBody>
      </p:sp>
      <p:sp>
        <p:nvSpPr>
          <p:cNvPr id="1030" name="TextBox 24"/>
          <p:cNvSpPr txBox="1">
            <a:spLocks noChangeArrowheads="1"/>
          </p:cNvSpPr>
          <p:nvPr/>
        </p:nvSpPr>
        <p:spPr bwMode="auto">
          <a:xfrm>
            <a:off x="4643438" y="96838"/>
            <a:ext cx="4500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Basic Structures: Sets, Functions, Sequences and Sums</a:t>
            </a:r>
          </a:p>
        </p:txBody>
      </p:sp>
      <p:sp>
        <p:nvSpPr>
          <p:cNvPr id="1031" name="TextBox 25"/>
          <p:cNvSpPr txBox="1">
            <a:spLocks noChangeArrowheads="1"/>
          </p:cNvSpPr>
          <p:nvPr/>
        </p:nvSpPr>
        <p:spPr bwMode="auto">
          <a:xfrm>
            <a:off x="68263" y="120650"/>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Tree>
  </p:cSld>
  <p:clrMap bg1="lt1" tx1="dk1" bg2="lt2" tx2="dk2" accent1="accent1" accent2="accent2" accent3="accent3" accent4="accent4" accent5="accent5" accent6="accent6" hlink="hlink" folHlink="folHlink"/>
  <p:sldLayoutIdLst>
    <p:sldLayoutId id="2147484198" r:id="rId1"/>
    <p:sldLayoutId id="2147484199" r:id="rId2"/>
    <p:sldLayoutId id="2147484200" r:id="rId3"/>
    <p:sldLayoutId id="2147484201" r:id="rId4"/>
    <p:sldLayoutId id="2147484202" r:id="rId5"/>
  </p:sldLayoutIdLst>
  <p:transition>
    <p:split orient="vert" dir="in"/>
  </p:transition>
  <p:timing>
    <p:tnLst>
      <p:par>
        <p:cTn id="1" dur="indefinite" restart="never" nodeType="tmRoot"/>
      </p:par>
    </p:tnLst>
  </p:timing>
  <p:hf hdr="0" ftr="0" dt="0"/>
  <p:txStyles>
    <p:titleStyle>
      <a:lvl1pPr algn="ctr" rtl="0" eaLnBrk="0" fontAlgn="base" hangingPunct="0">
        <a:spcBef>
          <a:spcPct val="0"/>
        </a:spcBef>
        <a:spcAft>
          <a:spcPct val="0"/>
        </a:spcAft>
        <a:defRPr kumimoji="1" sz="2800">
          <a:solidFill>
            <a:schemeClr val="tx2"/>
          </a:solidFill>
          <a:latin typeface="+mj-lt"/>
          <a:ea typeface="+mj-ea"/>
          <a:cs typeface="+mj-cs"/>
        </a:defRPr>
      </a:lvl1pPr>
      <a:lvl2pPr algn="ctr" rtl="0" eaLnBrk="0" fontAlgn="base" hangingPunct="0">
        <a:spcBef>
          <a:spcPct val="0"/>
        </a:spcBef>
        <a:spcAft>
          <a:spcPct val="0"/>
        </a:spcAft>
        <a:defRPr kumimoji="1" sz="2800">
          <a:solidFill>
            <a:schemeClr val="tx2"/>
          </a:solidFill>
          <a:latin typeface="Times New Roman" pitchFamily="18" charset="0"/>
        </a:defRPr>
      </a:lvl2pPr>
      <a:lvl3pPr algn="ctr" rtl="0" eaLnBrk="0" fontAlgn="base" hangingPunct="0">
        <a:spcBef>
          <a:spcPct val="0"/>
        </a:spcBef>
        <a:spcAft>
          <a:spcPct val="0"/>
        </a:spcAft>
        <a:defRPr kumimoji="1" sz="2800">
          <a:solidFill>
            <a:schemeClr val="tx2"/>
          </a:solidFill>
          <a:latin typeface="Times New Roman" pitchFamily="18" charset="0"/>
        </a:defRPr>
      </a:lvl3pPr>
      <a:lvl4pPr algn="ctr" rtl="0" eaLnBrk="0" fontAlgn="base" hangingPunct="0">
        <a:spcBef>
          <a:spcPct val="0"/>
        </a:spcBef>
        <a:spcAft>
          <a:spcPct val="0"/>
        </a:spcAft>
        <a:defRPr kumimoji="1" sz="2800">
          <a:solidFill>
            <a:schemeClr val="tx2"/>
          </a:solidFill>
          <a:latin typeface="Times New Roman" pitchFamily="18" charset="0"/>
        </a:defRPr>
      </a:lvl4pPr>
      <a:lvl5pPr algn="ctr" rtl="0" eaLnBrk="0" fontAlgn="base" hangingPunct="0">
        <a:spcBef>
          <a:spcPct val="0"/>
        </a:spcBef>
        <a:spcAft>
          <a:spcPct val="0"/>
        </a:spcAft>
        <a:defRPr kumimoji="1" sz="28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mhhe.com/rose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7.bin"/><Relationship Id="rId18" Type="http://schemas.openxmlformats.org/officeDocument/2006/relationships/image" Target="../media/image12.w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9.wmf"/><Relationship Id="rId17" Type="http://schemas.openxmlformats.org/officeDocument/2006/relationships/oleObject" Target="../embeddings/oleObject9.bin"/><Relationship Id="rId2" Type="http://schemas.openxmlformats.org/officeDocument/2006/relationships/slideLayout" Target="../slideLayouts/slideLayout2.xml"/><Relationship Id="rId16" Type="http://schemas.openxmlformats.org/officeDocument/2006/relationships/image" Target="../media/image11.wmf"/><Relationship Id="rId20" Type="http://schemas.openxmlformats.org/officeDocument/2006/relationships/image" Target="../media/image13.wmf"/><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8.wmf"/><Relationship Id="rId19" Type="http://schemas.openxmlformats.org/officeDocument/2006/relationships/oleObject" Target="../embeddings/oleObject10.bin"/><Relationship Id="rId4" Type="http://schemas.openxmlformats.org/officeDocument/2006/relationships/image" Target="../media/image5.wmf"/><Relationship Id="rId9" Type="http://schemas.openxmlformats.org/officeDocument/2006/relationships/oleObject" Target="../embeddings/oleObject5.bin"/><Relationship Id="rId14" Type="http://schemas.openxmlformats.org/officeDocument/2006/relationships/image" Target="../media/image10.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4.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8.png"/><Relationship Id="rId5" Type="http://schemas.openxmlformats.org/officeDocument/2006/relationships/image" Target="../media/image16.wmf"/><Relationship Id="rId4" Type="http://schemas.openxmlformats.org/officeDocument/2006/relationships/oleObject" Target="../embeddings/oleObject13.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29.wmf"/><Relationship Id="rId3" Type="http://schemas.openxmlformats.org/officeDocument/2006/relationships/notesSlide" Target="../notesSlides/notesSlide18.xml"/><Relationship Id="rId7" Type="http://schemas.openxmlformats.org/officeDocument/2006/relationships/image" Target="../media/image26.wmf"/><Relationship Id="rId12"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5.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27.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1.wmf"/><Relationship Id="rId5" Type="http://schemas.openxmlformats.org/officeDocument/2006/relationships/oleObject" Target="../embeddings/oleObject20.bin"/><Relationship Id="rId4" Type="http://schemas.openxmlformats.org/officeDocument/2006/relationships/image" Target="../media/image30.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32.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3.w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5.wmf"/><Relationship Id="rId5" Type="http://schemas.openxmlformats.org/officeDocument/2006/relationships/oleObject" Target="../embeddings/oleObject24.bin"/><Relationship Id="rId4" Type="http://schemas.openxmlformats.org/officeDocument/2006/relationships/image" Target="../media/image34.wmf"/></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8.wmf"/><Relationship Id="rId5" Type="http://schemas.openxmlformats.org/officeDocument/2006/relationships/oleObject" Target="../embeddings/oleObject26.bin"/><Relationship Id="rId4" Type="http://schemas.openxmlformats.org/officeDocument/2006/relationships/image" Target="../media/image37.w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sz="quarter"/>
          </p:nvPr>
        </p:nvSpPr>
        <p:spPr>
          <a:xfrm>
            <a:off x="428625" y="3143250"/>
            <a:ext cx="8358188" cy="85725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mtClean="0"/>
              <a:t>ICS 253: Discrete Structures I</a:t>
            </a:r>
          </a:p>
        </p:txBody>
      </p:sp>
      <p:sp>
        <p:nvSpPr>
          <p:cNvPr id="7171" name="Subtitle 2"/>
          <p:cNvSpPr>
            <a:spLocks noGrp="1"/>
          </p:cNvSpPr>
          <p:nvPr>
            <p:ph type="subTitle" sz="quarter" idx="1"/>
          </p:nvPr>
        </p:nvSpPr>
        <p:spPr>
          <a:xfrm>
            <a:off x="395288" y="4286250"/>
            <a:ext cx="8353425" cy="1500188"/>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z="4400" smtClean="0"/>
              <a:t>Basic Structures: Sets, Functions, Sequences and Sums</a:t>
            </a:r>
          </a:p>
        </p:txBody>
      </p:sp>
      <p:sp>
        <p:nvSpPr>
          <p:cNvPr id="4" name="TextBox 3"/>
          <p:cNvSpPr txBox="1"/>
          <p:nvPr/>
        </p:nvSpPr>
        <p:spPr>
          <a:xfrm>
            <a:off x="1500188" y="2271713"/>
            <a:ext cx="6786562" cy="800100"/>
          </a:xfrm>
          <a:prstGeom prst="rect">
            <a:avLst/>
          </a:prstGeom>
          <a:noFill/>
        </p:spPr>
        <p:txBody>
          <a:bodyPr>
            <a:spAutoFit/>
          </a:bodyPr>
          <a:lstStyle/>
          <a:p>
            <a:pPr eaLnBrk="0" fontAlgn="auto" hangingPunct="0">
              <a:spcBef>
                <a:spcPts val="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King Fahd University of Petroleum &amp; Minerals</a:t>
            </a:r>
          </a:p>
          <a:p>
            <a:pPr rtl="1" eaLnBrk="0" fontAlgn="auto" hangingPunct="0">
              <a:spcBef>
                <a:spcPct val="3000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Information &amp; Computer Science Department</a:t>
            </a:r>
          </a:p>
        </p:txBody>
      </p:sp>
      <p:pic>
        <p:nvPicPr>
          <p:cNvPr id="7173" name="Picture 4" descr="KFUPM_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9063" y="1004888"/>
            <a:ext cx="12811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4213" y="765175"/>
            <a:ext cx="7772400" cy="914400"/>
          </a:xfrm>
        </p:spPr>
        <p:txBody>
          <a:bodyPr/>
          <a:lstStyle/>
          <a:p>
            <a:r>
              <a:rPr lang="en-US" smtClean="0"/>
              <a:t>More Preliminaries</a:t>
            </a:r>
          </a:p>
        </p:txBody>
      </p:sp>
      <p:sp>
        <p:nvSpPr>
          <p:cNvPr id="15363" name="Rectangle 3"/>
          <p:cNvSpPr>
            <a:spLocks noGrp="1" noChangeArrowheads="1"/>
          </p:cNvSpPr>
          <p:nvPr>
            <p:ph type="body" idx="1"/>
          </p:nvPr>
        </p:nvSpPr>
        <p:spPr>
          <a:xfrm>
            <a:off x="685800" y="1371600"/>
            <a:ext cx="7772400" cy="4953000"/>
          </a:xfrm>
        </p:spPr>
        <p:txBody>
          <a:bodyPr>
            <a:normAutofit fontScale="92500"/>
          </a:bodyPr>
          <a:lstStyle/>
          <a:p>
            <a:pPr marL="457200" indent="-457200">
              <a:defRPr/>
            </a:pPr>
            <a:r>
              <a:rPr lang="en-US" dirty="0" smtClean="0">
                <a:sym typeface="Symbol" pitchFamily="18" charset="2"/>
              </a:rPr>
              <a:t>Definition: Let S be a set. If there are exactly n distinct elements in S, where n is a non-negative integer, we say that S is a finite set of cardinality n, denoted by |S|=n. Otherwise, the set is infinite.</a:t>
            </a:r>
          </a:p>
          <a:p>
            <a:pPr marL="857250" lvl="1" indent="-457200">
              <a:defRPr/>
            </a:pPr>
            <a:r>
              <a:rPr lang="en-US" dirty="0" smtClean="0">
                <a:sym typeface="Symbol" pitchFamily="18" charset="2"/>
              </a:rPr>
              <a:t>What is the cardinality of the set of vowels in the English language?</a:t>
            </a:r>
          </a:p>
          <a:p>
            <a:pPr marL="457200" indent="-457200">
              <a:defRPr/>
            </a:pPr>
            <a:r>
              <a:rPr lang="en-US" dirty="0" smtClean="0"/>
              <a:t>Given a set S, the power set of S is the set of all subsets of the set S, and is denoted by P(S).</a:t>
            </a:r>
          </a:p>
          <a:p>
            <a:pPr marL="1028700" lvl="1" indent="-457200">
              <a:defRPr/>
            </a:pPr>
            <a:r>
              <a:rPr lang="en-US" dirty="0" smtClean="0"/>
              <a:t>If |S|=n, |P(S)|=2</a:t>
            </a:r>
            <a:r>
              <a:rPr lang="en-US" baseline="30000" dirty="0" smtClean="0"/>
              <a:t>n</a:t>
            </a:r>
            <a:r>
              <a:rPr lang="en-US" dirty="0" smtClean="0"/>
              <a:t> elements</a:t>
            </a:r>
          </a:p>
        </p:txBody>
      </p:sp>
      <p:sp>
        <p:nvSpPr>
          <p:cNvPr id="4" name="Slide Number Placeholder 3"/>
          <p:cNvSpPr>
            <a:spLocks noGrp="1"/>
          </p:cNvSpPr>
          <p:nvPr>
            <p:ph type="sldNum" sz="quarter" idx="10"/>
          </p:nvPr>
        </p:nvSpPr>
        <p:spPr/>
        <p:txBody>
          <a:bodyPr/>
          <a:lstStyle/>
          <a:p>
            <a:pPr>
              <a:defRPr/>
            </a:pPr>
            <a:fld id="{13CCC272-4F86-4729-AEE3-82ED3A56AA59}" type="slidenum">
              <a:rPr smtClean="0"/>
              <a:pPr>
                <a:defRPr/>
              </a:pPr>
              <a:t>10</a:t>
            </a:fld>
            <a:endParaRPr dirty="0"/>
          </a:p>
        </p:txBody>
      </p:sp>
    </p:spTree>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73075" y="857250"/>
            <a:ext cx="8077200" cy="641350"/>
          </a:xfrm>
        </p:spPr>
        <p:txBody>
          <a:bodyPr/>
          <a:lstStyle/>
          <a:p>
            <a:r>
              <a:rPr lang="en-US" smtClean="0"/>
              <a:t>Examples</a:t>
            </a:r>
          </a:p>
        </p:txBody>
      </p:sp>
      <p:sp>
        <p:nvSpPr>
          <p:cNvPr id="16387" name="Rectangle 3"/>
          <p:cNvSpPr>
            <a:spLocks noGrp="1" noChangeArrowheads="1"/>
          </p:cNvSpPr>
          <p:nvPr>
            <p:ph type="body" idx="1"/>
          </p:nvPr>
        </p:nvSpPr>
        <p:spPr>
          <a:xfrm>
            <a:off x="457200" y="1981200"/>
            <a:ext cx="8458200" cy="4114800"/>
          </a:xfrm>
        </p:spPr>
        <p:txBody>
          <a:bodyPr>
            <a:normAutofit fontScale="92500" lnSpcReduction="20000"/>
          </a:bodyPr>
          <a:lstStyle/>
          <a:p>
            <a:pPr>
              <a:defRPr/>
            </a:pPr>
            <a:r>
              <a:rPr lang="en-US" dirty="0" smtClean="0"/>
              <a:t>What is the power set of </a:t>
            </a:r>
          </a:p>
          <a:p>
            <a:pPr lvl="1">
              <a:defRPr/>
            </a:pPr>
            <a:r>
              <a:rPr lang="en-US" dirty="0" smtClean="0"/>
              <a:t>{1,2}</a:t>
            </a:r>
          </a:p>
          <a:p>
            <a:pPr lvl="1">
              <a:defRPr/>
            </a:pPr>
            <a:r>
              <a:rPr lang="en-US" dirty="0" smtClean="0">
                <a:sym typeface="Symbol" pitchFamily="18" charset="2"/>
              </a:rPr>
              <a:t></a:t>
            </a:r>
          </a:p>
          <a:p>
            <a:pPr lvl="1">
              <a:defRPr/>
            </a:pPr>
            <a:r>
              <a:rPr lang="en-US" dirty="0" smtClean="0">
                <a:sym typeface="Symbol" pitchFamily="18" charset="2"/>
              </a:rPr>
              <a:t>{}</a:t>
            </a:r>
          </a:p>
          <a:p>
            <a:pPr lvl="1">
              <a:defRPr/>
            </a:pPr>
            <a:r>
              <a:rPr lang="en-US" dirty="0" smtClean="0">
                <a:sym typeface="Symbol" pitchFamily="18" charset="2"/>
              </a:rPr>
              <a:t>{{1,2}}</a:t>
            </a:r>
          </a:p>
          <a:p>
            <a:pPr>
              <a:defRPr/>
            </a:pPr>
            <a:r>
              <a:rPr lang="en-US" dirty="0" smtClean="0"/>
              <a:t>What is the cardinality of each of the following sets</a:t>
            </a:r>
          </a:p>
          <a:p>
            <a:pPr lvl="1">
              <a:defRPr/>
            </a:pPr>
            <a:r>
              <a:rPr lang="en-US" dirty="0" smtClean="0">
                <a:sym typeface="Symbol" pitchFamily="18" charset="2"/>
              </a:rPr>
              <a:t>{a}</a:t>
            </a:r>
          </a:p>
          <a:p>
            <a:pPr lvl="1">
              <a:defRPr/>
            </a:pPr>
            <a:r>
              <a:rPr lang="en-US" dirty="0" smtClean="0">
                <a:sym typeface="Symbol" pitchFamily="18" charset="2"/>
              </a:rPr>
              <a:t>{{a}}</a:t>
            </a:r>
          </a:p>
          <a:p>
            <a:pPr lvl="1">
              <a:defRPr/>
            </a:pPr>
            <a:r>
              <a:rPr lang="en-US" dirty="0" smtClean="0">
                <a:sym typeface="Symbol" pitchFamily="18" charset="2"/>
              </a:rPr>
              <a:t>{</a:t>
            </a:r>
            <a:r>
              <a:rPr lang="en-US" dirty="0" err="1" smtClean="0">
                <a:sym typeface="Symbol" pitchFamily="18" charset="2"/>
              </a:rPr>
              <a:t>a,a,a,a</a:t>
            </a:r>
            <a:r>
              <a:rPr lang="en-US" dirty="0" smtClean="0">
                <a:sym typeface="Symbol" pitchFamily="18" charset="2"/>
              </a:rPr>
              <a:t>}</a:t>
            </a:r>
          </a:p>
          <a:p>
            <a:pPr lvl="1">
              <a:defRPr/>
            </a:pPr>
            <a:r>
              <a:rPr lang="en-US" dirty="0" smtClean="0">
                <a:sym typeface="Symbol" pitchFamily="18" charset="2"/>
              </a:rPr>
              <a:t>{a,{a},{a,{a}}}</a:t>
            </a:r>
          </a:p>
        </p:txBody>
      </p:sp>
      <p:sp>
        <p:nvSpPr>
          <p:cNvPr id="4" name="Slide Number Placeholder 3"/>
          <p:cNvSpPr>
            <a:spLocks noGrp="1"/>
          </p:cNvSpPr>
          <p:nvPr>
            <p:ph type="sldNum" sz="quarter" idx="10"/>
          </p:nvPr>
        </p:nvSpPr>
        <p:spPr/>
        <p:txBody>
          <a:bodyPr/>
          <a:lstStyle/>
          <a:p>
            <a:pPr>
              <a:defRPr/>
            </a:pPr>
            <a:fld id="{9BA33265-C7A5-4888-8279-9F647781D9D3}" type="slidenum">
              <a:rPr smtClean="0"/>
              <a:pPr>
                <a:defRPr/>
              </a:pPr>
              <a:t>11</a:t>
            </a:fld>
            <a:endParaRPr dirty="0"/>
          </a:p>
        </p:txBody>
      </p:sp>
    </p:spTree>
  </p:cSld>
  <p:clrMapOvr>
    <a:masterClrMapping/>
  </p:clrMapOvr>
  <p:transition>
    <p:split orient="ver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4213" y="795338"/>
            <a:ext cx="7772400" cy="762000"/>
          </a:xfrm>
        </p:spPr>
        <p:txBody>
          <a:bodyPr/>
          <a:lstStyle/>
          <a:p>
            <a:r>
              <a:rPr lang="en-US" smtClean="0"/>
              <a:t>Cartesian Products</a:t>
            </a:r>
          </a:p>
        </p:txBody>
      </p:sp>
      <p:sp>
        <p:nvSpPr>
          <p:cNvPr id="18435" name="Rectangle 3"/>
          <p:cNvSpPr>
            <a:spLocks noGrp="1" noChangeArrowheads="1"/>
          </p:cNvSpPr>
          <p:nvPr>
            <p:ph type="body" idx="1"/>
          </p:nvPr>
        </p:nvSpPr>
        <p:spPr>
          <a:xfrm>
            <a:off x="304800" y="1773238"/>
            <a:ext cx="8628063" cy="4779962"/>
          </a:xfrm>
        </p:spPr>
        <p:txBody>
          <a:bodyPr>
            <a:normAutofit fontScale="92500"/>
          </a:bodyPr>
          <a:lstStyle/>
          <a:p>
            <a:pPr marL="495300" indent="-495300">
              <a:defRPr/>
            </a:pPr>
            <a:r>
              <a:rPr lang="en-US" sz="2800" dirty="0" smtClean="0"/>
              <a:t>The ordered n-</a:t>
            </a:r>
            <a:r>
              <a:rPr lang="en-US" sz="2800" dirty="0" err="1" smtClean="0"/>
              <a:t>tuple</a:t>
            </a:r>
            <a:r>
              <a:rPr lang="en-US" sz="2800" dirty="0" smtClean="0"/>
              <a:t> (a</a:t>
            </a:r>
            <a:r>
              <a:rPr lang="en-US" sz="2800" baseline="-25000" dirty="0" smtClean="0"/>
              <a:t>1</a:t>
            </a:r>
            <a:r>
              <a:rPr lang="en-US" sz="2800" dirty="0" smtClean="0"/>
              <a:t>, a</a:t>
            </a:r>
            <a:r>
              <a:rPr lang="en-US" sz="2800" baseline="-25000" dirty="0" smtClean="0"/>
              <a:t>2</a:t>
            </a:r>
            <a:r>
              <a:rPr lang="en-US" sz="2800" dirty="0" smtClean="0"/>
              <a:t>,…, a</a:t>
            </a:r>
            <a:r>
              <a:rPr lang="en-US" sz="2800" baseline="-25000" dirty="0" smtClean="0"/>
              <a:t>n</a:t>
            </a:r>
            <a:r>
              <a:rPr lang="en-US" sz="2800" dirty="0" smtClean="0"/>
              <a:t>) is the ordered collection that has a</a:t>
            </a:r>
            <a:r>
              <a:rPr lang="en-US" sz="2800" baseline="-25000" dirty="0" smtClean="0"/>
              <a:t>1</a:t>
            </a:r>
            <a:r>
              <a:rPr lang="en-US" sz="2800" dirty="0" smtClean="0"/>
              <a:t> as its first element, a</a:t>
            </a:r>
            <a:r>
              <a:rPr lang="en-US" sz="2800" baseline="-25000" dirty="0" smtClean="0"/>
              <a:t>2</a:t>
            </a:r>
            <a:r>
              <a:rPr lang="en-US" sz="2800" dirty="0" smtClean="0"/>
              <a:t> as its second element, …, a</a:t>
            </a:r>
            <a:r>
              <a:rPr lang="en-US" sz="2800" baseline="-25000" dirty="0" smtClean="0"/>
              <a:t>n </a:t>
            </a:r>
            <a:r>
              <a:rPr lang="en-US" sz="2800" dirty="0" smtClean="0"/>
              <a:t>as its n</a:t>
            </a:r>
            <a:r>
              <a:rPr lang="en-US" sz="2800" baseline="30000" dirty="0" smtClean="0"/>
              <a:t>th</a:t>
            </a:r>
            <a:r>
              <a:rPr lang="en-US" sz="2800" dirty="0" smtClean="0"/>
              <a:t> element.</a:t>
            </a:r>
          </a:p>
          <a:p>
            <a:pPr marL="495300" indent="-495300">
              <a:defRPr/>
            </a:pPr>
            <a:r>
              <a:rPr lang="en-US" sz="2800" dirty="0" smtClean="0"/>
              <a:t>Two ordered </a:t>
            </a:r>
            <a:r>
              <a:rPr lang="en-US" sz="2800" dirty="0" err="1" smtClean="0"/>
              <a:t>tuples</a:t>
            </a:r>
            <a:r>
              <a:rPr lang="en-US" sz="2800" dirty="0" smtClean="0"/>
              <a:t> (a</a:t>
            </a:r>
            <a:r>
              <a:rPr lang="en-US" sz="2800" baseline="-25000" dirty="0" smtClean="0"/>
              <a:t>1</a:t>
            </a:r>
            <a:r>
              <a:rPr lang="en-US" sz="2800" dirty="0" smtClean="0"/>
              <a:t>, a</a:t>
            </a:r>
            <a:r>
              <a:rPr lang="en-US" sz="2800" baseline="-25000" dirty="0" smtClean="0"/>
              <a:t>2</a:t>
            </a:r>
            <a:r>
              <a:rPr lang="en-US" sz="2800" dirty="0" smtClean="0"/>
              <a:t>,…,a</a:t>
            </a:r>
            <a:r>
              <a:rPr lang="en-US" sz="2800" baseline="-25000" dirty="0" smtClean="0"/>
              <a:t>m</a:t>
            </a:r>
            <a:r>
              <a:rPr lang="en-US" sz="2800" dirty="0" smtClean="0"/>
              <a:t>) and (b</a:t>
            </a:r>
            <a:r>
              <a:rPr lang="en-US" sz="2800" baseline="-25000" dirty="0" smtClean="0"/>
              <a:t>1</a:t>
            </a:r>
            <a:r>
              <a:rPr lang="en-US" sz="2800" dirty="0" smtClean="0"/>
              <a:t>, b</a:t>
            </a:r>
            <a:r>
              <a:rPr lang="en-US" sz="2800" baseline="-25000" dirty="0" smtClean="0"/>
              <a:t>2</a:t>
            </a:r>
            <a:r>
              <a:rPr lang="en-US" sz="2800" dirty="0" smtClean="0"/>
              <a:t>,…, </a:t>
            </a:r>
            <a:r>
              <a:rPr lang="en-US" sz="2800" dirty="0" err="1" smtClean="0"/>
              <a:t>b</a:t>
            </a:r>
            <a:r>
              <a:rPr lang="en-US" sz="2800" baseline="-25000" dirty="0" err="1" smtClean="0"/>
              <a:t>n</a:t>
            </a:r>
            <a:r>
              <a:rPr lang="en-US" sz="2800" dirty="0" smtClean="0"/>
              <a:t>) are said to be equal if and only if </a:t>
            </a:r>
          </a:p>
          <a:p>
            <a:pPr marL="1028700" lvl="1" indent="-457200">
              <a:buFont typeface="Wingdings 3" pitchFamily="18" charset="2"/>
              <a:buAutoNum type="arabicPeriod"/>
              <a:defRPr/>
            </a:pPr>
            <a:r>
              <a:rPr lang="en-US" sz="2500" dirty="0" smtClean="0"/>
              <a:t>m = n and </a:t>
            </a:r>
          </a:p>
          <a:p>
            <a:pPr marL="1028700" lvl="1" indent="-457200">
              <a:buFont typeface="Wingdings 3" pitchFamily="18" charset="2"/>
              <a:buAutoNum type="arabicPeriod"/>
              <a:defRPr/>
            </a:pPr>
            <a:r>
              <a:rPr lang="en-US" sz="2500" dirty="0" err="1" smtClean="0"/>
              <a:t>a</a:t>
            </a:r>
            <a:r>
              <a:rPr lang="en-US" sz="2500" baseline="-25000" dirty="0" err="1" smtClean="0"/>
              <a:t>i</a:t>
            </a:r>
            <a:r>
              <a:rPr lang="en-US" sz="2500" dirty="0" smtClean="0"/>
              <a:t>= b</a:t>
            </a:r>
            <a:r>
              <a:rPr lang="en-US" sz="2500" baseline="-25000" dirty="0" smtClean="0"/>
              <a:t>i</a:t>
            </a:r>
            <a:r>
              <a:rPr lang="en-US" sz="2500" dirty="0" smtClean="0"/>
              <a:t> for 1 </a:t>
            </a:r>
            <a:r>
              <a:rPr lang="en-US" sz="2500" dirty="0" smtClean="0">
                <a:sym typeface="Symbol" pitchFamily="18" charset="2"/>
              </a:rPr>
              <a:t></a:t>
            </a:r>
            <a:r>
              <a:rPr lang="en-US" sz="2500" dirty="0" smtClean="0"/>
              <a:t> </a:t>
            </a:r>
            <a:r>
              <a:rPr lang="en-US" sz="2500" dirty="0" err="1" smtClean="0"/>
              <a:t>i</a:t>
            </a:r>
            <a:r>
              <a:rPr lang="en-US" sz="2500" dirty="0" smtClean="0"/>
              <a:t> </a:t>
            </a:r>
            <a:r>
              <a:rPr lang="en-US" sz="2500" dirty="0" smtClean="0">
                <a:sym typeface="Symbol" pitchFamily="18" charset="2"/>
              </a:rPr>
              <a:t></a:t>
            </a:r>
            <a:r>
              <a:rPr lang="en-US" sz="2500" dirty="0" smtClean="0"/>
              <a:t> n.</a:t>
            </a:r>
          </a:p>
          <a:p>
            <a:pPr marL="495300" indent="-495300">
              <a:defRPr/>
            </a:pPr>
            <a:r>
              <a:rPr lang="en-US" sz="2800" dirty="0" smtClean="0"/>
              <a:t>An ordered 2-tuple is called an ordered pair.</a:t>
            </a:r>
          </a:p>
          <a:p>
            <a:pPr marL="495300" indent="-495300">
              <a:defRPr/>
            </a:pPr>
            <a:r>
              <a:rPr lang="en-US" sz="2800" dirty="0" smtClean="0"/>
              <a:t>The Cartesian product of the sets A</a:t>
            </a:r>
            <a:r>
              <a:rPr lang="en-US" sz="2800" baseline="-25000" dirty="0" smtClean="0"/>
              <a:t>1</a:t>
            </a:r>
            <a:r>
              <a:rPr lang="en-US" sz="2800" dirty="0" smtClean="0"/>
              <a:t>, A</a:t>
            </a:r>
            <a:r>
              <a:rPr lang="en-US" sz="2800" baseline="-25000" dirty="0" smtClean="0"/>
              <a:t>2</a:t>
            </a:r>
            <a:r>
              <a:rPr lang="en-US" sz="2800" dirty="0" smtClean="0"/>
              <a:t>, …, A</a:t>
            </a:r>
            <a:r>
              <a:rPr lang="en-US" sz="2800" baseline="-25000" dirty="0" smtClean="0"/>
              <a:t>n</a:t>
            </a:r>
            <a:r>
              <a:rPr lang="en-US" sz="2800" dirty="0" smtClean="0"/>
              <a:t>, denoted by A</a:t>
            </a:r>
            <a:r>
              <a:rPr lang="en-US" sz="2800" baseline="-25000" dirty="0" smtClean="0"/>
              <a:t>1</a:t>
            </a:r>
            <a:r>
              <a:rPr lang="en-US" sz="2800" dirty="0" smtClean="0">
                <a:sym typeface="Symbol" pitchFamily="18" charset="2"/>
              </a:rPr>
              <a:t></a:t>
            </a:r>
            <a:r>
              <a:rPr lang="en-US" sz="2800" dirty="0" smtClean="0"/>
              <a:t> A</a:t>
            </a:r>
            <a:r>
              <a:rPr lang="en-US" sz="2800" baseline="-25000" dirty="0" smtClean="0"/>
              <a:t>2 </a:t>
            </a:r>
            <a:r>
              <a:rPr lang="en-US" sz="2800" dirty="0" smtClean="0">
                <a:sym typeface="Symbol" pitchFamily="18" charset="2"/>
              </a:rPr>
              <a:t></a:t>
            </a:r>
            <a:r>
              <a:rPr lang="en-US" sz="2800" dirty="0" smtClean="0"/>
              <a:t> … </a:t>
            </a:r>
            <a:r>
              <a:rPr lang="en-US" sz="2800" dirty="0" smtClean="0">
                <a:sym typeface="Symbol" pitchFamily="18" charset="2"/>
              </a:rPr>
              <a:t></a:t>
            </a:r>
            <a:r>
              <a:rPr lang="en-US" sz="2800" dirty="0" smtClean="0"/>
              <a:t> A</a:t>
            </a:r>
            <a:r>
              <a:rPr lang="en-US" sz="2800" baseline="-25000" dirty="0" smtClean="0"/>
              <a:t>n</a:t>
            </a:r>
            <a:r>
              <a:rPr lang="en-US" sz="2800" dirty="0" smtClean="0"/>
              <a:t> is the set of ordered n-</a:t>
            </a:r>
            <a:r>
              <a:rPr lang="en-US" sz="2800" dirty="0" err="1" smtClean="0"/>
              <a:t>tuples</a:t>
            </a:r>
            <a:r>
              <a:rPr lang="en-US" sz="2800" dirty="0" smtClean="0"/>
              <a:t> (a</a:t>
            </a:r>
            <a:r>
              <a:rPr lang="en-US" sz="2800" baseline="-25000" dirty="0" smtClean="0"/>
              <a:t>1</a:t>
            </a:r>
            <a:r>
              <a:rPr lang="en-US" sz="2800" dirty="0" smtClean="0"/>
              <a:t>, a</a:t>
            </a:r>
            <a:r>
              <a:rPr lang="en-US" sz="2800" baseline="-25000" dirty="0" smtClean="0"/>
              <a:t>2</a:t>
            </a:r>
            <a:r>
              <a:rPr lang="en-US" sz="2800" dirty="0" smtClean="0"/>
              <a:t>,…, a</a:t>
            </a:r>
            <a:r>
              <a:rPr lang="en-US" sz="2800" baseline="-25000" dirty="0" smtClean="0"/>
              <a:t>n</a:t>
            </a:r>
            <a:r>
              <a:rPr lang="en-US" sz="2800" dirty="0" smtClean="0"/>
              <a:t>), where </a:t>
            </a:r>
            <a:r>
              <a:rPr lang="en-US" sz="2800" dirty="0" err="1" smtClean="0"/>
              <a:t>a</a:t>
            </a:r>
            <a:r>
              <a:rPr lang="en-US" sz="2800" baseline="-25000" dirty="0" err="1" smtClean="0"/>
              <a:t>i</a:t>
            </a:r>
            <a:r>
              <a:rPr lang="en-US" sz="2800" dirty="0" smtClean="0"/>
              <a:t> belongs to A</a:t>
            </a:r>
            <a:r>
              <a:rPr lang="en-US" sz="2800" baseline="-25000" dirty="0" smtClean="0"/>
              <a:t>i</a:t>
            </a:r>
            <a:r>
              <a:rPr lang="en-US" sz="2800" dirty="0" smtClean="0"/>
              <a:t>, for </a:t>
            </a:r>
            <a:r>
              <a:rPr lang="en-US" sz="2800" dirty="0" err="1" smtClean="0"/>
              <a:t>i</a:t>
            </a:r>
            <a:r>
              <a:rPr lang="en-US" sz="2800" dirty="0" smtClean="0"/>
              <a:t>=1,2,…, n.</a:t>
            </a:r>
          </a:p>
        </p:txBody>
      </p:sp>
      <p:sp>
        <p:nvSpPr>
          <p:cNvPr id="4" name="Slide Number Placeholder 3"/>
          <p:cNvSpPr>
            <a:spLocks noGrp="1"/>
          </p:cNvSpPr>
          <p:nvPr>
            <p:ph type="sldNum" sz="quarter" idx="10"/>
          </p:nvPr>
        </p:nvSpPr>
        <p:spPr/>
        <p:txBody>
          <a:bodyPr/>
          <a:lstStyle/>
          <a:p>
            <a:pPr>
              <a:defRPr/>
            </a:pPr>
            <a:fld id="{939C5D06-8ED8-443A-84A8-9CB15F929A7D}" type="slidenum">
              <a:rPr smtClean="0"/>
              <a:pPr>
                <a:defRPr/>
              </a:pPr>
              <a:t>12</a:t>
            </a:fld>
            <a:endParaRPr dirty="0"/>
          </a:p>
        </p:txBody>
      </p:sp>
    </p:spTree>
  </p:cSld>
  <p:clrMapOvr>
    <a:masterClrMapping/>
  </p:clrMapOvr>
  <p:transition>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73075" y="857250"/>
            <a:ext cx="8077200" cy="641350"/>
          </a:xfrm>
        </p:spPr>
        <p:txBody>
          <a:bodyPr/>
          <a:lstStyle/>
          <a:p>
            <a:r>
              <a:rPr lang="en-US" smtClean="0"/>
              <a:t>Examples</a:t>
            </a:r>
          </a:p>
        </p:txBody>
      </p:sp>
      <p:sp>
        <p:nvSpPr>
          <p:cNvPr id="19459" name="Rectangle 3"/>
          <p:cNvSpPr>
            <a:spLocks noGrp="1" noChangeArrowheads="1"/>
          </p:cNvSpPr>
          <p:nvPr>
            <p:ph type="body" idx="1"/>
          </p:nvPr>
        </p:nvSpPr>
        <p:spPr>
          <a:xfrm>
            <a:off x="495300" y="1571625"/>
            <a:ext cx="8064500" cy="5000625"/>
          </a:xfrm>
        </p:spPr>
        <p:txBody>
          <a:bodyPr/>
          <a:lstStyle/>
          <a:p>
            <a:r>
              <a:rPr lang="en-US" smtClean="0"/>
              <a:t>What is the Cartesian product of A={1,2}, B={3,4} and C={5}?</a:t>
            </a:r>
          </a:p>
          <a:p>
            <a:r>
              <a:rPr lang="en-US" smtClean="0"/>
              <a:t>Q19 pp 128: Let A={a, b, c, d} and B={y, z}. Find 	a) A </a:t>
            </a:r>
            <a:r>
              <a:rPr lang="en-US" smtClean="0">
                <a:sym typeface="Symbol" pitchFamily="18" charset="2"/>
              </a:rPr>
              <a:t></a:t>
            </a:r>
            <a:r>
              <a:rPr lang="en-US" smtClean="0"/>
              <a:t> B 		b) B </a:t>
            </a:r>
            <a:r>
              <a:rPr lang="en-US" smtClean="0">
                <a:sym typeface="Symbol" pitchFamily="18" charset="2"/>
              </a:rPr>
              <a:t></a:t>
            </a:r>
            <a:r>
              <a:rPr lang="en-US" smtClean="0"/>
              <a:t> A</a:t>
            </a:r>
          </a:p>
        </p:txBody>
      </p:sp>
      <p:sp>
        <p:nvSpPr>
          <p:cNvPr id="4" name="Slide Number Placeholder 3"/>
          <p:cNvSpPr>
            <a:spLocks noGrp="1"/>
          </p:cNvSpPr>
          <p:nvPr>
            <p:ph type="sldNum" sz="quarter" idx="10"/>
          </p:nvPr>
        </p:nvSpPr>
        <p:spPr/>
        <p:txBody>
          <a:bodyPr/>
          <a:lstStyle/>
          <a:p>
            <a:pPr>
              <a:defRPr/>
            </a:pPr>
            <a:fld id="{14193131-479B-4ECA-85E3-FF4FDEDEE9CC}" type="slidenum">
              <a:rPr smtClean="0"/>
              <a:pPr>
                <a:defRPr/>
              </a:pPr>
              <a:t>13</a:t>
            </a:fld>
            <a:endParaRPr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 to="" calcmode="lin" valueType="num">
                                      <p:cBhvr>
                                        <p:cTn id="7" dur="1" fill="hold"/>
                                        <p:tgtEl>
                                          <p:spTgt spid="1945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73075" y="857250"/>
            <a:ext cx="8077200" cy="641350"/>
          </a:xfrm>
        </p:spPr>
        <p:txBody>
          <a:bodyPr/>
          <a:lstStyle/>
          <a:p>
            <a:r>
              <a:rPr lang="en-US" sz="4000" smtClean="0"/>
              <a:t>Using Set Notation with Quantifiers</a:t>
            </a:r>
          </a:p>
        </p:txBody>
      </p:sp>
      <p:sp>
        <p:nvSpPr>
          <p:cNvPr id="20483" name="Content Placeholder 2"/>
          <p:cNvSpPr>
            <a:spLocks noGrp="1"/>
          </p:cNvSpPr>
          <p:nvPr>
            <p:ph idx="1"/>
          </p:nvPr>
        </p:nvSpPr>
        <p:spPr>
          <a:xfrm>
            <a:off x="495300" y="1571625"/>
            <a:ext cx="8324850" cy="5000625"/>
          </a:xfrm>
        </p:spPr>
        <p:txBody>
          <a:bodyPr/>
          <a:lstStyle/>
          <a:p>
            <a:r>
              <a:rPr lang="en-US" smtClean="0">
                <a:sym typeface="Symbol" pitchFamily="18" charset="2"/>
              </a:rPr>
              <a:t>x</a:t>
            </a:r>
            <a:r>
              <a:rPr lang="en-US" smtClean="0"/>
              <a:t>S (P(x)) is shorthand for </a:t>
            </a:r>
            <a:r>
              <a:rPr lang="en-US" smtClean="0">
                <a:sym typeface="Symbol" pitchFamily="18" charset="2"/>
              </a:rPr>
              <a:t>x</a:t>
            </a:r>
            <a:r>
              <a:rPr lang="en-US" smtClean="0"/>
              <a:t>(x</a:t>
            </a:r>
            <a:r>
              <a:rPr lang="en-US" smtClean="0">
                <a:sym typeface="Symbol" pitchFamily="18" charset="2"/>
              </a:rPr>
              <a:t></a:t>
            </a:r>
            <a:r>
              <a:rPr lang="en-US" smtClean="0"/>
              <a:t>S </a:t>
            </a:r>
            <a:r>
              <a:rPr lang="en-US" smtClean="0">
                <a:sym typeface="Wingdings" pitchFamily="2" charset="2"/>
              </a:rPr>
              <a:t> </a:t>
            </a:r>
            <a:r>
              <a:rPr lang="en-US" smtClean="0"/>
              <a:t>P(x)).</a:t>
            </a:r>
          </a:p>
          <a:p>
            <a:r>
              <a:rPr lang="en-US" smtClean="0"/>
              <a:t>Similarly, </a:t>
            </a:r>
            <a:r>
              <a:rPr lang="en-US" smtClean="0">
                <a:sym typeface="Symbol" pitchFamily="18" charset="2"/>
              </a:rPr>
              <a:t>x</a:t>
            </a:r>
            <a:r>
              <a:rPr lang="en-US" smtClean="0"/>
              <a:t>S (P(x)) is shorthand for ……………</a:t>
            </a:r>
          </a:p>
          <a:p>
            <a:endParaRPr lang="en-US" smtClean="0"/>
          </a:p>
          <a:p>
            <a:endParaRPr lang="en-US" smtClean="0"/>
          </a:p>
          <a:p>
            <a:r>
              <a:rPr lang="en-US" smtClean="0"/>
              <a:t>Note that </a:t>
            </a:r>
            <a:r>
              <a:rPr lang="en-US" smtClean="0">
                <a:sym typeface="Symbol" pitchFamily="18" charset="2"/>
              </a:rPr>
              <a:t></a:t>
            </a:r>
            <a:r>
              <a:rPr lang="en-US" smtClean="0"/>
              <a:t>x P(x) is true over the domain U if and only if the truth set of P is the set U.</a:t>
            </a:r>
          </a:p>
          <a:p>
            <a:r>
              <a:rPr lang="en-US" smtClean="0"/>
              <a:t>Likewise, </a:t>
            </a:r>
            <a:r>
              <a:rPr lang="en-US" smtClean="0">
                <a:sym typeface="Symbol" pitchFamily="18" charset="2"/>
              </a:rPr>
              <a:t></a:t>
            </a:r>
            <a:r>
              <a:rPr lang="en-US" smtClean="0"/>
              <a:t>x P(x) is true over the domain U if and only if the truth set of P is nonempty.</a:t>
            </a:r>
          </a:p>
        </p:txBody>
      </p:sp>
      <p:sp>
        <p:nvSpPr>
          <p:cNvPr id="4" name="Slide Number Placeholder 3"/>
          <p:cNvSpPr>
            <a:spLocks noGrp="1"/>
          </p:cNvSpPr>
          <p:nvPr>
            <p:ph type="sldNum" sz="quarter" idx="10"/>
          </p:nvPr>
        </p:nvSpPr>
        <p:spPr/>
        <p:txBody>
          <a:bodyPr/>
          <a:lstStyle/>
          <a:p>
            <a:pPr>
              <a:defRPr/>
            </a:pPr>
            <a:fld id="{DB21CB37-6761-4EE7-93E0-69AE1B14BDCB}" type="slidenum">
              <a:rPr smtClean="0"/>
              <a:pPr>
                <a:defRPr/>
              </a:pPr>
              <a:t>14</a:t>
            </a:fld>
            <a:endParaRPr dirty="0"/>
          </a:p>
        </p:txBody>
      </p:sp>
      <p:sp>
        <p:nvSpPr>
          <p:cNvPr id="5" name="Title 1"/>
          <p:cNvSpPr txBox="1">
            <a:spLocks/>
          </p:cNvSpPr>
          <p:nvPr/>
        </p:nvSpPr>
        <p:spPr bwMode="auto">
          <a:xfrm>
            <a:off x="468313" y="3651250"/>
            <a:ext cx="8077200" cy="641350"/>
          </a:xfrm>
          <a:prstGeom prst="rect">
            <a:avLst/>
          </a:prstGeom>
          <a:noFill/>
          <a:ln w="9525">
            <a:noFill/>
            <a:miter lim="800000"/>
            <a:headEnd/>
            <a:tailEnd/>
          </a:ln>
        </p:spPr>
        <p:txBody>
          <a:bodyPr lIns="92075" tIns="46038" rIns="92075" bIns="46038" anchor="ctr"/>
          <a:lstStyle/>
          <a:p>
            <a:pPr algn="ctr" eaLnBrk="0" hangingPunct="0">
              <a:defRPr/>
            </a:pPr>
            <a:r>
              <a:rPr kumimoji="1" lang="en-US" sz="4000" kern="0" dirty="0">
                <a:solidFill>
                  <a:schemeClr val="tx2"/>
                </a:solidFill>
                <a:latin typeface="+mj-lt"/>
                <a:ea typeface="+mj-ea"/>
                <a:cs typeface="+mj-cs"/>
              </a:rPr>
              <a:t>Truth Sets of Quantifiers</a:t>
            </a:r>
          </a:p>
        </p:txBody>
      </p:sp>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73075" y="857250"/>
            <a:ext cx="8077200" cy="641350"/>
          </a:xfrm>
        </p:spPr>
        <p:txBody>
          <a:bodyPr/>
          <a:lstStyle/>
          <a:p>
            <a:r>
              <a:rPr lang="en-US" smtClean="0"/>
              <a:t>Examples</a:t>
            </a:r>
          </a:p>
        </p:txBody>
      </p:sp>
      <p:sp>
        <p:nvSpPr>
          <p:cNvPr id="21507" name="Content Placeholder 2"/>
          <p:cNvSpPr>
            <a:spLocks noGrp="1"/>
          </p:cNvSpPr>
          <p:nvPr>
            <p:ph idx="1"/>
          </p:nvPr>
        </p:nvSpPr>
        <p:spPr>
          <a:xfrm>
            <a:off x="495300" y="1571625"/>
            <a:ext cx="8064500" cy="5000625"/>
          </a:xfrm>
        </p:spPr>
        <p:txBody>
          <a:bodyPr/>
          <a:lstStyle/>
          <a:p>
            <a:r>
              <a:rPr lang="en-US" smtClean="0"/>
              <a:t>Q26 pp128: Translate each of these quantifications into English and determine its truth value.</a:t>
            </a:r>
          </a:p>
          <a:p>
            <a:pPr>
              <a:buFontTx/>
              <a:buNone/>
            </a:pPr>
            <a:r>
              <a:rPr lang="en-US" smtClean="0"/>
              <a:t>	a) </a:t>
            </a:r>
            <a:r>
              <a:rPr lang="en-US" smtClean="0">
                <a:sym typeface="Symbol" pitchFamily="18" charset="2"/>
              </a:rPr>
              <a:t>x</a:t>
            </a:r>
            <a:r>
              <a:rPr lang="en-US" smtClean="0">
                <a:ea typeface="Arial Unicode MS" pitchFamily="34" charset="-128"/>
                <a:cs typeface="Arial Unicode MS" pitchFamily="34" charset="-128"/>
              </a:rPr>
              <a:t>ℝ</a:t>
            </a:r>
            <a:r>
              <a:rPr lang="en-US" smtClean="0"/>
              <a:t> (x</a:t>
            </a:r>
            <a:r>
              <a:rPr lang="en-US" baseline="30000" smtClean="0"/>
              <a:t>2</a:t>
            </a:r>
            <a:r>
              <a:rPr lang="en-US" smtClean="0"/>
              <a:t> </a:t>
            </a:r>
            <a:r>
              <a:rPr lang="en-US" smtClean="0">
                <a:sym typeface="Symbol" pitchFamily="18" charset="2"/>
              </a:rPr>
              <a:t> </a:t>
            </a:r>
            <a:r>
              <a:rPr lang="en-US" smtClean="0"/>
              <a:t>– 1)	 	b) </a:t>
            </a:r>
            <a:r>
              <a:rPr lang="en-US" smtClean="0">
                <a:sym typeface="Symbol" pitchFamily="18" charset="2"/>
              </a:rPr>
              <a:t>x</a:t>
            </a:r>
            <a:r>
              <a:rPr lang="en-US" smtClean="0">
                <a:ea typeface="Arial Unicode MS" pitchFamily="34" charset="-128"/>
                <a:cs typeface="Arial Unicode MS" pitchFamily="34" charset="-128"/>
              </a:rPr>
              <a:t>ℤ</a:t>
            </a:r>
            <a:r>
              <a:rPr lang="en-US" smtClean="0"/>
              <a:t> (x</a:t>
            </a:r>
            <a:r>
              <a:rPr lang="en-US" baseline="30000" smtClean="0"/>
              <a:t>2</a:t>
            </a:r>
            <a:r>
              <a:rPr lang="en-US" smtClean="0"/>
              <a:t> = 2)</a:t>
            </a:r>
          </a:p>
          <a:p>
            <a:pPr>
              <a:buFontTx/>
              <a:buNone/>
            </a:pPr>
            <a:r>
              <a:rPr lang="en-US" smtClean="0"/>
              <a:t>	c) </a:t>
            </a:r>
            <a:r>
              <a:rPr lang="en-US" smtClean="0">
                <a:sym typeface="Symbol" pitchFamily="18" charset="2"/>
              </a:rPr>
              <a:t>x</a:t>
            </a:r>
            <a:r>
              <a:rPr lang="en-US" smtClean="0">
                <a:ea typeface="Arial Unicode MS" pitchFamily="34" charset="-128"/>
                <a:cs typeface="Arial Unicode MS" pitchFamily="34" charset="-128"/>
              </a:rPr>
              <a:t>ℤ</a:t>
            </a:r>
            <a:r>
              <a:rPr lang="en-US" smtClean="0"/>
              <a:t> (x</a:t>
            </a:r>
            <a:r>
              <a:rPr lang="en-US" baseline="30000" smtClean="0"/>
              <a:t>2</a:t>
            </a:r>
            <a:r>
              <a:rPr lang="en-US" smtClean="0"/>
              <a:t> &gt; 0) 		d) </a:t>
            </a:r>
            <a:r>
              <a:rPr lang="en-US" smtClean="0">
                <a:sym typeface="Symbol" pitchFamily="18" charset="2"/>
              </a:rPr>
              <a:t>x</a:t>
            </a:r>
            <a:r>
              <a:rPr lang="en-US" smtClean="0">
                <a:ea typeface="Arial Unicode MS" pitchFamily="34" charset="-128"/>
                <a:cs typeface="Arial Unicode MS" pitchFamily="34" charset="-128"/>
              </a:rPr>
              <a:t>ℝ</a:t>
            </a:r>
            <a:r>
              <a:rPr lang="en-US" smtClean="0"/>
              <a:t> (x</a:t>
            </a:r>
            <a:r>
              <a:rPr lang="en-US" baseline="30000" smtClean="0"/>
              <a:t>2</a:t>
            </a:r>
            <a:r>
              <a:rPr lang="en-US" smtClean="0"/>
              <a:t> = x)</a:t>
            </a:r>
          </a:p>
        </p:txBody>
      </p:sp>
      <p:sp>
        <p:nvSpPr>
          <p:cNvPr id="4" name="Slide Number Placeholder 3"/>
          <p:cNvSpPr>
            <a:spLocks noGrp="1"/>
          </p:cNvSpPr>
          <p:nvPr>
            <p:ph type="sldNum" sz="quarter" idx="10"/>
          </p:nvPr>
        </p:nvSpPr>
        <p:spPr/>
        <p:txBody>
          <a:bodyPr/>
          <a:lstStyle/>
          <a:p>
            <a:pPr>
              <a:defRPr/>
            </a:pPr>
            <a:fld id="{2C62B78D-C7C2-46D5-9EDA-F6882256899F}" type="slidenum">
              <a:rPr smtClean="0"/>
              <a:pPr>
                <a:defRPr/>
              </a:pPr>
              <a:t>15</a:t>
            </a:fld>
            <a:endParaRPr dirty="0"/>
          </a:p>
        </p:txBody>
      </p:sp>
    </p:spTree>
  </p:cSld>
  <p:clrMapOvr>
    <a:masterClrMapping/>
  </p:clrMapOvr>
  <p:transition>
    <p:split orient="ver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73075" y="857250"/>
            <a:ext cx="8077200" cy="641350"/>
          </a:xfrm>
        </p:spPr>
        <p:txBody>
          <a:bodyPr/>
          <a:lstStyle/>
          <a:p>
            <a:r>
              <a:rPr lang="en-US" smtClean="0"/>
              <a:t>Examples</a:t>
            </a:r>
          </a:p>
        </p:txBody>
      </p:sp>
      <p:sp>
        <p:nvSpPr>
          <p:cNvPr id="22531" name="Content Placeholder 2"/>
          <p:cNvSpPr>
            <a:spLocks noGrp="1"/>
          </p:cNvSpPr>
          <p:nvPr>
            <p:ph idx="1"/>
          </p:nvPr>
        </p:nvSpPr>
        <p:spPr>
          <a:xfrm>
            <a:off x="495300" y="1571625"/>
            <a:ext cx="8064500" cy="5000625"/>
          </a:xfrm>
        </p:spPr>
        <p:txBody>
          <a:bodyPr/>
          <a:lstStyle/>
          <a:p>
            <a:r>
              <a:rPr lang="en-US" smtClean="0"/>
              <a:t>Q27 pp128: Find the truth set of each of these predicates where the domain is the set of integers, </a:t>
            </a:r>
            <a:r>
              <a:rPr lang="en-US" smtClean="0">
                <a:ea typeface="Arial Unicode MS" pitchFamily="34" charset="-128"/>
                <a:cs typeface="Arial Unicode MS" pitchFamily="34" charset="-128"/>
              </a:rPr>
              <a:t>ℤ:</a:t>
            </a:r>
            <a:endParaRPr lang="en-US" smtClean="0"/>
          </a:p>
          <a:p>
            <a:pPr>
              <a:buFontTx/>
              <a:buNone/>
            </a:pPr>
            <a:r>
              <a:rPr lang="en-US" smtClean="0"/>
              <a:t>	a) P(x): “x</a:t>
            </a:r>
            <a:r>
              <a:rPr lang="en-US" baseline="30000" smtClean="0"/>
              <a:t>2</a:t>
            </a:r>
            <a:r>
              <a:rPr lang="en-US" smtClean="0"/>
              <a:t> &lt; 3” 	b) Q(x): “x</a:t>
            </a:r>
            <a:r>
              <a:rPr lang="en-US" baseline="30000" smtClean="0"/>
              <a:t>2</a:t>
            </a:r>
            <a:r>
              <a:rPr lang="en-US" smtClean="0"/>
              <a:t> &gt; x”</a:t>
            </a:r>
          </a:p>
          <a:p>
            <a:pPr>
              <a:buFontTx/>
              <a:buNone/>
            </a:pPr>
            <a:r>
              <a:rPr lang="en-US" smtClean="0"/>
              <a:t>	c) R(x): “2x + 1 = 0”</a:t>
            </a:r>
          </a:p>
        </p:txBody>
      </p:sp>
      <p:sp>
        <p:nvSpPr>
          <p:cNvPr id="4" name="Slide Number Placeholder 3"/>
          <p:cNvSpPr>
            <a:spLocks noGrp="1"/>
          </p:cNvSpPr>
          <p:nvPr>
            <p:ph type="sldNum" sz="quarter" idx="10"/>
          </p:nvPr>
        </p:nvSpPr>
        <p:spPr/>
        <p:txBody>
          <a:bodyPr/>
          <a:lstStyle/>
          <a:p>
            <a:pPr>
              <a:defRPr/>
            </a:pPr>
            <a:fld id="{CAE12140-D928-4299-BB54-0E2004914940}" type="slidenum">
              <a:rPr smtClean="0"/>
              <a:pPr>
                <a:defRPr/>
              </a:pPr>
              <a:t>16</a:t>
            </a:fld>
            <a:endParaRPr dirty="0"/>
          </a:p>
        </p:txBody>
      </p:sp>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4213" y="1090613"/>
            <a:ext cx="7772400" cy="609600"/>
          </a:xfrm>
        </p:spPr>
        <p:txBody>
          <a:bodyPr/>
          <a:lstStyle/>
          <a:p>
            <a:r>
              <a:rPr lang="en-US" sz="4000" smtClean="0"/>
              <a:t>Section 2.2: Set Operations</a:t>
            </a:r>
          </a:p>
        </p:txBody>
      </p:sp>
      <p:sp>
        <p:nvSpPr>
          <p:cNvPr id="20483" name="Rectangle 3"/>
          <p:cNvSpPr>
            <a:spLocks noGrp="1" noChangeArrowheads="1"/>
          </p:cNvSpPr>
          <p:nvPr>
            <p:ph type="body" idx="1"/>
          </p:nvPr>
        </p:nvSpPr>
        <p:spPr>
          <a:xfrm>
            <a:off x="228600" y="1858963"/>
            <a:ext cx="8751888" cy="4883150"/>
          </a:xfrm>
        </p:spPr>
        <p:txBody>
          <a:bodyPr>
            <a:normAutofit lnSpcReduction="10000"/>
          </a:bodyPr>
          <a:lstStyle/>
          <a:p>
            <a:pPr marL="457200" indent="-457200">
              <a:defRPr/>
            </a:pPr>
            <a:r>
              <a:rPr lang="en-US" sz="3000" dirty="0" smtClean="0">
                <a:sym typeface="Symbol" pitchFamily="18" charset="2"/>
              </a:rPr>
              <a:t>Let A and B be sets.</a:t>
            </a:r>
            <a:r>
              <a:rPr lang="en-US" dirty="0" smtClean="0">
                <a:sym typeface="Symbol" pitchFamily="18" charset="2"/>
              </a:rPr>
              <a:t> </a:t>
            </a:r>
          </a:p>
          <a:p>
            <a:pPr marL="1028700" lvl="1" indent="-457200">
              <a:defRPr/>
            </a:pPr>
            <a:r>
              <a:rPr lang="en-US" sz="2600" dirty="0" smtClean="0">
                <a:sym typeface="Symbol" pitchFamily="18" charset="2"/>
              </a:rPr>
              <a:t>The </a:t>
            </a:r>
            <a:r>
              <a:rPr lang="en-US" sz="2600" i="1" dirty="0" smtClean="0">
                <a:sym typeface="Symbol" pitchFamily="18" charset="2"/>
              </a:rPr>
              <a:t>union</a:t>
            </a:r>
            <a:r>
              <a:rPr lang="en-US" sz="2600" dirty="0" smtClean="0">
                <a:sym typeface="Symbol" pitchFamily="18" charset="2"/>
              </a:rPr>
              <a:t> of the sets A and B, denoted by AB, is the set that contains those elements that are either in A or in B, or in both.</a:t>
            </a:r>
          </a:p>
          <a:p>
            <a:pPr marL="1028700" lvl="1" indent="-457200">
              <a:defRPr/>
            </a:pPr>
            <a:r>
              <a:rPr lang="en-US" sz="2600" dirty="0" smtClean="0">
                <a:sym typeface="Symbol" pitchFamily="18" charset="2"/>
              </a:rPr>
              <a:t>The </a:t>
            </a:r>
            <a:r>
              <a:rPr lang="en-US" sz="2600" i="1" dirty="0" smtClean="0">
                <a:sym typeface="Symbol" pitchFamily="18" charset="2"/>
              </a:rPr>
              <a:t>intersection</a:t>
            </a:r>
            <a:r>
              <a:rPr lang="en-US" sz="2600" dirty="0" smtClean="0">
                <a:sym typeface="Symbol" pitchFamily="18" charset="2"/>
              </a:rPr>
              <a:t> of the sets A and B, denoted by AB, is the set containing those elements in both A and B.</a:t>
            </a:r>
          </a:p>
          <a:p>
            <a:pPr marL="1028700" lvl="1" indent="-457200">
              <a:defRPr/>
            </a:pPr>
            <a:r>
              <a:rPr lang="en-US" sz="2600" dirty="0" smtClean="0">
                <a:sym typeface="Symbol" pitchFamily="18" charset="2"/>
              </a:rPr>
              <a:t>A and B are called </a:t>
            </a:r>
            <a:r>
              <a:rPr lang="en-US" sz="2600" i="1" dirty="0" smtClean="0">
                <a:sym typeface="Symbol" pitchFamily="18" charset="2"/>
              </a:rPr>
              <a:t>disjoint</a:t>
            </a:r>
            <a:r>
              <a:rPr lang="en-US" sz="2600" dirty="0" smtClean="0">
                <a:sym typeface="Symbol" pitchFamily="18" charset="2"/>
              </a:rPr>
              <a:t> sets if their intersection is the empty set.</a:t>
            </a:r>
          </a:p>
          <a:p>
            <a:pPr marL="1028700" lvl="1" indent="-457200">
              <a:defRPr/>
            </a:pPr>
            <a:r>
              <a:rPr lang="en-US" sz="2600" dirty="0" smtClean="0">
                <a:sym typeface="Symbol" pitchFamily="18" charset="2"/>
              </a:rPr>
              <a:t>The </a:t>
            </a:r>
            <a:r>
              <a:rPr lang="en-US" sz="2600" i="1" dirty="0" smtClean="0">
                <a:sym typeface="Symbol" pitchFamily="18" charset="2"/>
              </a:rPr>
              <a:t>difference</a:t>
            </a:r>
            <a:r>
              <a:rPr lang="en-US" sz="2600" dirty="0" smtClean="0">
                <a:sym typeface="Symbol" pitchFamily="18" charset="2"/>
              </a:rPr>
              <a:t> of A and B, denoted by A  B, is the set containing those elements that are in A but not in B.</a:t>
            </a:r>
          </a:p>
          <a:p>
            <a:pPr marL="1619250" lvl="2" indent="-476250">
              <a:defRPr/>
            </a:pPr>
            <a:r>
              <a:rPr lang="en-US" sz="2200" dirty="0" smtClean="0">
                <a:sym typeface="Symbol" pitchFamily="18" charset="2"/>
              </a:rPr>
              <a:t>The difference of A and B is also called the </a:t>
            </a:r>
            <a:r>
              <a:rPr lang="en-US" sz="2200" i="1" dirty="0" smtClean="0">
                <a:sym typeface="Symbol" pitchFamily="18" charset="2"/>
              </a:rPr>
              <a:t>complement</a:t>
            </a:r>
            <a:r>
              <a:rPr lang="en-US" sz="2200" dirty="0" smtClean="0">
                <a:sym typeface="Symbol" pitchFamily="18" charset="2"/>
              </a:rPr>
              <a:t> of B with respect to A.</a:t>
            </a:r>
          </a:p>
        </p:txBody>
      </p:sp>
      <p:sp>
        <p:nvSpPr>
          <p:cNvPr id="4" name="Slide Number Placeholder 3"/>
          <p:cNvSpPr>
            <a:spLocks noGrp="1"/>
          </p:cNvSpPr>
          <p:nvPr>
            <p:ph type="sldNum" sz="quarter" idx="10"/>
          </p:nvPr>
        </p:nvSpPr>
        <p:spPr/>
        <p:txBody>
          <a:bodyPr/>
          <a:lstStyle/>
          <a:p>
            <a:pPr>
              <a:defRPr/>
            </a:pPr>
            <a:fld id="{6112868A-1DED-4AEF-B050-2C784878E3C8}" type="slidenum">
              <a:rPr smtClean="0"/>
              <a:pPr>
                <a:defRPr/>
              </a:pPr>
              <a:t>17</a:t>
            </a:fld>
            <a:endParaRPr dirty="0"/>
          </a:p>
        </p:txBody>
      </p:sp>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55650" y="836613"/>
            <a:ext cx="7772400" cy="914400"/>
          </a:xfrm>
        </p:spPr>
        <p:txBody>
          <a:bodyPr/>
          <a:lstStyle/>
          <a:p>
            <a:r>
              <a:rPr lang="en-US" smtClean="0"/>
              <a:t>Complement of a Set</a:t>
            </a:r>
          </a:p>
        </p:txBody>
      </p:sp>
      <p:sp>
        <p:nvSpPr>
          <p:cNvPr id="24579" name="Rectangle 3"/>
          <p:cNvSpPr>
            <a:spLocks noGrp="1" noChangeArrowheads="1"/>
          </p:cNvSpPr>
          <p:nvPr>
            <p:ph type="body" idx="1"/>
          </p:nvPr>
        </p:nvSpPr>
        <p:spPr>
          <a:xfrm>
            <a:off x="685800" y="1676400"/>
            <a:ext cx="8077200" cy="4648200"/>
          </a:xfrm>
        </p:spPr>
        <p:txBody>
          <a:bodyPr/>
          <a:lstStyle/>
          <a:p>
            <a:r>
              <a:rPr lang="en-US" sz="3000" smtClean="0">
                <a:sym typeface="Symbol" pitchFamily="18" charset="2"/>
              </a:rPr>
              <a:t>Let U be the universal set. The complement of the set A, denoted by A, is the complement of A with respect to U, i.e. U  A.</a:t>
            </a:r>
          </a:p>
          <a:p>
            <a:r>
              <a:rPr lang="en-US" smtClean="0"/>
              <a:t>Question 2 page 138: Let A={a,b,c,d,e} and B={a,b,c,d,e,f,g,h}. Find:</a:t>
            </a:r>
          </a:p>
          <a:p>
            <a:pPr lvl="1"/>
            <a:r>
              <a:rPr lang="en-US" smtClean="0"/>
              <a:t>A </a:t>
            </a:r>
            <a:r>
              <a:rPr lang="en-US" sz="2600" smtClean="0">
                <a:sym typeface="Symbol" pitchFamily="18" charset="2"/>
              </a:rPr>
              <a:t></a:t>
            </a:r>
            <a:r>
              <a:rPr lang="en-US" smtClean="0"/>
              <a:t> B</a:t>
            </a:r>
          </a:p>
          <a:p>
            <a:pPr lvl="1"/>
            <a:r>
              <a:rPr lang="en-US" smtClean="0"/>
              <a:t>A </a:t>
            </a:r>
            <a:r>
              <a:rPr lang="en-US" sz="2600" smtClean="0">
                <a:sym typeface="Symbol" pitchFamily="18" charset="2"/>
              </a:rPr>
              <a:t></a:t>
            </a:r>
            <a:r>
              <a:rPr lang="en-US" smtClean="0"/>
              <a:t> B</a:t>
            </a:r>
          </a:p>
          <a:p>
            <a:pPr lvl="1"/>
            <a:r>
              <a:rPr lang="en-US" smtClean="0"/>
              <a:t>A </a:t>
            </a:r>
            <a:r>
              <a:rPr lang="en-US" sz="2600" smtClean="0">
                <a:sym typeface="Symbol" pitchFamily="18" charset="2"/>
              </a:rPr>
              <a:t></a:t>
            </a:r>
            <a:r>
              <a:rPr lang="en-US" smtClean="0"/>
              <a:t> B</a:t>
            </a:r>
          </a:p>
          <a:p>
            <a:pPr lvl="1"/>
            <a:r>
              <a:rPr lang="en-US" smtClean="0"/>
              <a:t>B </a:t>
            </a:r>
            <a:r>
              <a:rPr lang="en-US" sz="2600" smtClean="0">
                <a:sym typeface="Symbol" pitchFamily="18" charset="2"/>
              </a:rPr>
              <a:t></a:t>
            </a:r>
            <a:r>
              <a:rPr lang="en-US" smtClean="0"/>
              <a:t> A</a:t>
            </a:r>
          </a:p>
        </p:txBody>
      </p:sp>
      <p:sp>
        <p:nvSpPr>
          <p:cNvPr id="24580" name="Line 4"/>
          <p:cNvSpPr>
            <a:spLocks noChangeShapeType="1"/>
          </p:cNvSpPr>
          <p:nvPr/>
        </p:nvSpPr>
        <p:spPr bwMode="auto">
          <a:xfrm>
            <a:off x="4419600" y="22098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 name="Slide Number Placeholder 4"/>
          <p:cNvSpPr>
            <a:spLocks noGrp="1"/>
          </p:cNvSpPr>
          <p:nvPr>
            <p:ph type="sldNum" sz="quarter" idx="10"/>
          </p:nvPr>
        </p:nvSpPr>
        <p:spPr/>
        <p:txBody>
          <a:bodyPr/>
          <a:lstStyle/>
          <a:p>
            <a:pPr>
              <a:defRPr/>
            </a:pPr>
            <a:fld id="{64C4C672-CE49-462D-AA03-803E3103268D}" type="slidenum">
              <a:rPr smtClean="0"/>
              <a:pPr>
                <a:defRPr/>
              </a:pPr>
              <a:t>18</a:t>
            </a:fld>
            <a:endParaRPr dirty="0"/>
          </a:p>
        </p:txBody>
      </p:sp>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73075" y="857250"/>
            <a:ext cx="8077200" cy="641350"/>
          </a:xfrm>
        </p:spPr>
        <p:txBody>
          <a:bodyPr/>
          <a:lstStyle/>
          <a:p>
            <a:r>
              <a:rPr lang="en-US" smtClean="0"/>
              <a:t>Example</a:t>
            </a:r>
          </a:p>
        </p:txBody>
      </p:sp>
      <p:sp>
        <p:nvSpPr>
          <p:cNvPr id="25603" name="Content Placeholder 2"/>
          <p:cNvSpPr>
            <a:spLocks noGrp="1"/>
          </p:cNvSpPr>
          <p:nvPr>
            <p:ph idx="1"/>
          </p:nvPr>
        </p:nvSpPr>
        <p:spPr>
          <a:xfrm>
            <a:off x="495300" y="1571625"/>
            <a:ext cx="8064500" cy="5000625"/>
          </a:xfrm>
        </p:spPr>
        <p:txBody>
          <a:bodyPr/>
          <a:lstStyle/>
          <a:p>
            <a:r>
              <a:rPr lang="en-US" smtClean="0"/>
              <a:t>Q18 pp 138: The </a:t>
            </a:r>
            <a:r>
              <a:rPr lang="en-US" b="1" i="1" smtClean="0"/>
              <a:t>symmetric difference </a:t>
            </a:r>
            <a:r>
              <a:rPr lang="en-US" smtClean="0"/>
              <a:t>of A and B, denoted by A </a:t>
            </a:r>
            <a:r>
              <a:rPr lang="en-US" smtClean="0">
                <a:sym typeface="Symbol" pitchFamily="18" charset="2"/>
              </a:rPr>
              <a:t> </a:t>
            </a:r>
            <a:r>
              <a:rPr lang="en-US" smtClean="0"/>
              <a:t>B, is the set containing those elements in either A or B, but not in both A and B.</a:t>
            </a:r>
          </a:p>
          <a:p>
            <a:pPr>
              <a:buFontTx/>
              <a:buNone/>
            </a:pPr>
            <a:r>
              <a:rPr lang="en-US" smtClean="0"/>
              <a:t>	Find the symmetric difference of { 1, 3, 5} and {1, 2, 3}.</a:t>
            </a:r>
          </a:p>
        </p:txBody>
      </p:sp>
      <p:sp>
        <p:nvSpPr>
          <p:cNvPr id="4" name="Slide Number Placeholder 3"/>
          <p:cNvSpPr>
            <a:spLocks noGrp="1"/>
          </p:cNvSpPr>
          <p:nvPr>
            <p:ph type="sldNum" sz="quarter" idx="10"/>
          </p:nvPr>
        </p:nvSpPr>
        <p:spPr/>
        <p:txBody>
          <a:bodyPr/>
          <a:lstStyle/>
          <a:p>
            <a:pPr>
              <a:defRPr/>
            </a:pPr>
            <a:fld id="{F004E748-D867-4728-8CCE-4B35CFF685D7}" type="slidenum">
              <a:rPr smtClean="0"/>
              <a:pPr>
                <a:defRPr/>
              </a:pPr>
              <a:t>19</a:t>
            </a:fld>
            <a:endParaRPr dirty="0"/>
          </a:p>
        </p:txBody>
      </p:sp>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73075" y="857250"/>
            <a:ext cx="8077200" cy="641350"/>
          </a:xfrm>
        </p:spPr>
        <p:txBody>
          <a:bodyPr/>
          <a:lstStyle/>
          <a:p>
            <a:r>
              <a:rPr lang="en-US" smtClean="0"/>
              <a:t>Reading Assignment</a:t>
            </a:r>
          </a:p>
        </p:txBody>
      </p:sp>
      <p:sp>
        <p:nvSpPr>
          <p:cNvPr id="8195" name="Content Placeholder 2"/>
          <p:cNvSpPr>
            <a:spLocks noGrp="1"/>
          </p:cNvSpPr>
          <p:nvPr>
            <p:ph idx="1"/>
          </p:nvPr>
        </p:nvSpPr>
        <p:spPr>
          <a:xfrm>
            <a:off x="495300" y="1571625"/>
            <a:ext cx="8064500" cy="5000625"/>
          </a:xfrm>
        </p:spPr>
        <p:txBody>
          <a:bodyPr/>
          <a:lstStyle/>
          <a:p>
            <a:pPr eaLnBrk="1" hangingPunct="1">
              <a:lnSpc>
                <a:spcPct val="80000"/>
              </a:lnSpc>
            </a:pPr>
            <a:r>
              <a:rPr lang="en-US" smtClean="0"/>
              <a:t>K. H. Rosen, </a:t>
            </a:r>
            <a:r>
              <a:rPr lang="en-US" i="1" u="sng" smtClean="0">
                <a:hlinkClick r:id="rId2"/>
              </a:rPr>
              <a:t>Discrete Mathematics and Its Applications</a:t>
            </a:r>
            <a:r>
              <a:rPr lang="en-US" smtClean="0"/>
              <a:t>, 7</a:t>
            </a:r>
            <a:r>
              <a:rPr lang="en-US" baseline="30000" smtClean="0"/>
              <a:t>th</a:t>
            </a:r>
            <a:r>
              <a:rPr lang="en-US" smtClean="0"/>
              <a:t> Global Ed., McGraw-Hill, 2006. </a:t>
            </a:r>
          </a:p>
          <a:p>
            <a:pPr lvl="1" eaLnBrk="1" hangingPunct="1">
              <a:lnSpc>
                <a:spcPct val="80000"/>
              </a:lnSpc>
            </a:pPr>
            <a:r>
              <a:rPr lang="en-US" smtClean="0"/>
              <a:t>Chapter 2 (Except Section 2.6)</a:t>
            </a:r>
          </a:p>
        </p:txBody>
      </p:sp>
      <p:sp>
        <p:nvSpPr>
          <p:cNvPr id="4" name="Slide Number Placeholder 3"/>
          <p:cNvSpPr>
            <a:spLocks noGrp="1"/>
          </p:cNvSpPr>
          <p:nvPr>
            <p:ph type="sldNum" sz="quarter" idx="10"/>
          </p:nvPr>
        </p:nvSpPr>
        <p:spPr/>
        <p:txBody>
          <a:bodyPr/>
          <a:lstStyle/>
          <a:p>
            <a:pPr>
              <a:defRPr/>
            </a:pPr>
            <a:fld id="{C8F2A783-443F-48AA-A9DF-5D6E1F1502C3}" type="slidenum">
              <a:rPr smtClean="0"/>
              <a:pPr>
                <a:defRPr/>
              </a:pPr>
              <a:t>2</a:t>
            </a:fld>
            <a:endParaRPr dirty="0"/>
          </a:p>
        </p:txBody>
      </p:sp>
    </p:spTree>
  </p:cSld>
  <p:clrMapOvr>
    <a:masterClrMapping/>
  </p:clrMapOvr>
  <p:transition>
    <p:split orient="ver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73075" y="857250"/>
            <a:ext cx="8077200" cy="641350"/>
          </a:xfrm>
        </p:spPr>
        <p:txBody>
          <a:bodyPr/>
          <a:lstStyle/>
          <a:p>
            <a:r>
              <a:rPr lang="en-US" smtClean="0"/>
              <a:t>Cardinality of Some Set Operations </a:t>
            </a:r>
          </a:p>
        </p:txBody>
      </p:sp>
      <p:sp>
        <p:nvSpPr>
          <p:cNvPr id="26627" name="Content Placeholder 2"/>
          <p:cNvSpPr>
            <a:spLocks noGrp="1"/>
          </p:cNvSpPr>
          <p:nvPr>
            <p:ph idx="1"/>
          </p:nvPr>
        </p:nvSpPr>
        <p:spPr>
          <a:xfrm>
            <a:off x="495300" y="1571625"/>
            <a:ext cx="8064500" cy="5000625"/>
          </a:xfrm>
        </p:spPr>
        <p:txBody>
          <a:bodyPr/>
          <a:lstStyle/>
          <a:p>
            <a:r>
              <a:rPr lang="pt-BR" smtClean="0"/>
              <a:t>Given finite sets A and B, </a:t>
            </a:r>
          </a:p>
          <a:p>
            <a:pPr>
              <a:buFontTx/>
              <a:buNone/>
            </a:pPr>
            <a:r>
              <a:rPr lang="pt-BR" smtClean="0"/>
              <a:t>		|A</a:t>
            </a:r>
            <a:r>
              <a:rPr lang="pt-BR" smtClean="0">
                <a:sym typeface="Symbol" pitchFamily="18" charset="2"/>
              </a:rPr>
              <a:t></a:t>
            </a:r>
            <a:r>
              <a:rPr lang="pt-BR" smtClean="0"/>
              <a:t>B| = |A| + |B| – |A </a:t>
            </a:r>
            <a:r>
              <a:rPr lang="pt-BR" smtClean="0">
                <a:sym typeface="Symbol" pitchFamily="18" charset="2"/>
              </a:rPr>
              <a:t></a:t>
            </a:r>
            <a:r>
              <a:rPr lang="pt-BR" smtClean="0"/>
              <a:t> B|.</a:t>
            </a:r>
          </a:p>
          <a:p>
            <a:pPr>
              <a:buFontTx/>
              <a:buNone/>
            </a:pPr>
            <a:endParaRPr lang="pt-BR" smtClean="0"/>
          </a:p>
          <a:p>
            <a:r>
              <a:rPr lang="pt-BR" smtClean="0"/>
              <a:t>Can you come up with a law for the |A – B|?</a:t>
            </a:r>
            <a:endParaRPr lang="en-US" smtClean="0"/>
          </a:p>
        </p:txBody>
      </p:sp>
      <p:sp>
        <p:nvSpPr>
          <p:cNvPr id="4" name="Slide Number Placeholder 3"/>
          <p:cNvSpPr>
            <a:spLocks noGrp="1"/>
          </p:cNvSpPr>
          <p:nvPr>
            <p:ph type="sldNum" sz="quarter" idx="10"/>
          </p:nvPr>
        </p:nvSpPr>
        <p:spPr/>
        <p:txBody>
          <a:bodyPr/>
          <a:lstStyle/>
          <a:p>
            <a:pPr>
              <a:defRPr/>
            </a:pPr>
            <a:fld id="{7D45B644-3FF5-4450-A5B3-E1B89DF89ECB}" type="slidenum">
              <a:rPr smtClean="0"/>
              <a:pPr>
                <a:defRPr/>
              </a:pPr>
              <a:t>20</a:t>
            </a:fld>
            <a:endParaRPr dirty="0"/>
          </a:p>
        </p:txBody>
      </p:sp>
    </p:spTree>
  </p:cSld>
  <p:clrMapOvr>
    <a:masterClrMapping/>
  </p:clrMapOvr>
  <p:transition>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73075" y="857250"/>
            <a:ext cx="8077200" cy="641350"/>
          </a:xfrm>
        </p:spPr>
        <p:txBody>
          <a:bodyPr/>
          <a:lstStyle/>
          <a:p>
            <a:r>
              <a:rPr lang="en-US" smtClean="0"/>
              <a:t>Set Identities Verification</a:t>
            </a:r>
          </a:p>
        </p:txBody>
      </p:sp>
      <p:sp>
        <p:nvSpPr>
          <p:cNvPr id="29699" name="Rectangle 3"/>
          <p:cNvSpPr>
            <a:spLocks noGrp="1" noChangeArrowheads="1"/>
          </p:cNvSpPr>
          <p:nvPr>
            <p:ph type="body" idx="1"/>
          </p:nvPr>
        </p:nvSpPr>
        <p:spPr>
          <a:xfrm>
            <a:off x="495300" y="1571625"/>
            <a:ext cx="8064500" cy="5000625"/>
          </a:xfrm>
        </p:spPr>
        <p:txBody>
          <a:bodyPr/>
          <a:lstStyle/>
          <a:p>
            <a:pPr marL="457200" indent="-457200">
              <a:defRPr/>
            </a:pPr>
            <a:r>
              <a:rPr lang="en-US" dirty="0" smtClean="0"/>
              <a:t>Prove that </a:t>
            </a:r>
          </a:p>
          <a:p>
            <a:pPr marL="1028700" lvl="1" indent="-457200">
              <a:defRPr/>
            </a:pPr>
            <a:r>
              <a:rPr lang="en-US" dirty="0" smtClean="0"/>
              <a:t>Using the definitions</a:t>
            </a:r>
          </a:p>
          <a:p>
            <a:pPr marL="1028700" lvl="1" indent="-457200">
              <a:defRPr/>
            </a:pPr>
            <a:r>
              <a:rPr lang="en-US" dirty="0" smtClean="0"/>
              <a:t>Using Set-Builder Notation</a:t>
            </a:r>
          </a:p>
          <a:p>
            <a:pPr marL="1028700" lvl="1" indent="-457200">
              <a:defRPr/>
            </a:pPr>
            <a:r>
              <a:rPr lang="en-US" dirty="0" smtClean="0"/>
              <a:t>Using membership tables</a:t>
            </a:r>
          </a:p>
          <a:p>
            <a:pPr marL="628650" indent="-457200">
              <a:defRPr/>
            </a:pPr>
            <a:endParaRPr lang="en-US" dirty="0"/>
          </a:p>
          <a:p>
            <a:pPr marL="628650" indent="-457200">
              <a:defRPr/>
            </a:pPr>
            <a:endParaRPr lang="en-US" dirty="0" smtClean="0"/>
          </a:p>
          <a:p>
            <a:pPr marL="628650" indent="-457200">
              <a:defRPr/>
            </a:pPr>
            <a:endParaRPr lang="en-US" dirty="0"/>
          </a:p>
          <a:p>
            <a:pPr marL="628650" indent="-457200">
              <a:defRPr/>
            </a:pPr>
            <a:r>
              <a:rPr lang="en-US" dirty="0" smtClean="0"/>
              <a:t>Set identities, in the next two slides, can be used to prove other identities.</a:t>
            </a:r>
          </a:p>
        </p:txBody>
      </p:sp>
      <p:graphicFrame>
        <p:nvGraphicFramePr>
          <p:cNvPr id="27652" name="Object 2"/>
          <p:cNvGraphicFramePr>
            <a:graphicFrameLocks noChangeAspect="1"/>
          </p:cNvGraphicFramePr>
          <p:nvPr/>
        </p:nvGraphicFramePr>
        <p:xfrm>
          <a:off x="2971800" y="1484313"/>
          <a:ext cx="2819400" cy="593725"/>
        </p:xfrm>
        <a:graphic>
          <a:graphicData uri="http://schemas.openxmlformats.org/presentationml/2006/ole">
            <mc:AlternateContent xmlns:mc="http://schemas.openxmlformats.org/markup-compatibility/2006">
              <mc:Choice xmlns:v="urn:schemas-microsoft-com:vml" Requires="v">
                <p:oleObj spid="_x0000_s27666" name="Equation" r:id="rId4" imgW="2491560" imgH="393480" progId="Equation.3">
                  <p:embed/>
                </p:oleObj>
              </mc:Choice>
              <mc:Fallback>
                <p:oleObj name="Equation" r:id="rId4" imgW="249156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1484313"/>
                        <a:ext cx="2819400"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Slide Number Placeholder 4"/>
          <p:cNvSpPr>
            <a:spLocks noGrp="1"/>
          </p:cNvSpPr>
          <p:nvPr>
            <p:ph type="sldNum" sz="quarter" idx="10"/>
          </p:nvPr>
        </p:nvSpPr>
        <p:spPr/>
        <p:txBody>
          <a:bodyPr/>
          <a:lstStyle/>
          <a:p>
            <a:pPr>
              <a:defRPr/>
            </a:pPr>
            <a:fld id="{2489095D-197A-47A9-9027-6E0075A7D2FD}" type="slidenum">
              <a:rPr smtClean="0"/>
              <a:pPr>
                <a:defRPr/>
              </a:pPr>
              <a:t>21</a:t>
            </a:fld>
            <a:endParaRPr dirty="0"/>
          </a:p>
        </p:txBody>
      </p:sp>
    </p:spTree>
  </p:cSld>
  <p:clrMapOvr>
    <a:masterClrMapping/>
  </p:clrMapOvr>
  <p:transition>
    <p:split orient="ver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836613"/>
            <a:ext cx="7772400" cy="762000"/>
          </a:xfrm>
        </p:spPr>
        <p:txBody>
          <a:bodyPr/>
          <a:lstStyle/>
          <a:p>
            <a:r>
              <a:rPr lang="en-US" smtClean="0"/>
              <a:t>Set Identities</a:t>
            </a:r>
          </a:p>
        </p:txBody>
      </p:sp>
      <p:sp>
        <p:nvSpPr>
          <p:cNvPr id="28675" name="Line 13"/>
          <p:cNvSpPr>
            <a:spLocks noChangeShapeType="1"/>
          </p:cNvSpPr>
          <p:nvPr/>
        </p:nvSpPr>
        <p:spPr bwMode="auto">
          <a:xfrm>
            <a:off x="76200" y="2492375"/>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8676" name="Line 14"/>
          <p:cNvSpPr>
            <a:spLocks noChangeShapeType="1"/>
          </p:cNvSpPr>
          <p:nvPr/>
        </p:nvSpPr>
        <p:spPr bwMode="auto">
          <a:xfrm>
            <a:off x="76200" y="3500438"/>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8677" name="Line 15"/>
          <p:cNvSpPr>
            <a:spLocks noChangeShapeType="1"/>
          </p:cNvSpPr>
          <p:nvPr/>
        </p:nvSpPr>
        <p:spPr bwMode="auto">
          <a:xfrm>
            <a:off x="76200" y="4508500"/>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8678" name="Line 16"/>
          <p:cNvSpPr>
            <a:spLocks noChangeShapeType="1"/>
          </p:cNvSpPr>
          <p:nvPr/>
        </p:nvSpPr>
        <p:spPr bwMode="auto">
          <a:xfrm>
            <a:off x="76200" y="5562600"/>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8679" name="Text Box 17"/>
          <p:cNvSpPr txBox="1">
            <a:spLocks noChangeArrowheads="1"/>
          </p:cNvSpPr>
          <p:nvPr/>
        </p:nvSpPr>
        <p:spPr bwMode="auto">
          <a:xfrm>
            <a:off x="5715000" y="1528763"/>
            <a:ext cx="12176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Identity</a:t>
            </a:r>
          </a:p>
          <a:p>
            <a:pPr eaLnBrk="1" hangingPunct="1"/>
            <a:r>
              <a:rPr lang="en-US" sz="2400" b="1"/>
              <a:t>Laws</a:t>
            </a:r>
          </a:p>
        </p:txBody>
      </p:sp>
      <p:sp>
        <p:nvSpPr>
          <p:cNvPr id="28680" name="Text Box 18"/>
          <p:cNvSpPr txBox="1">
            <a:spLocks noChangeArrowheads="1"/>
          </p:cNvSpPr>
          <p:nvPr/>
        </p:nvSpPr>
        <p:spPr bwMode="auto">
          <a:xfrm>
            <a:off x="5715000" y="2636838"/>
            <a:ext cx="17256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Domination</a:t>
            </a:r>
          </a:p>
          <a:p>
            <a:pPr eaLnBrk="1" hangingPunct="1"/>
            <a:r>
              <a:rPr lang="en-US" sz="2400" b="1"/>
              <a:t>Laws</a:t>
            </a:r>
          </a:p>
        </p:txBody>
      </p:sp>
      <p:sp>
        <p:nvSpPr>
          <p:cNvPr id="28681" name="Text Box 19"/>
          <p:cNvSpPr txBox="1">
            <a:spLocks noChangeArrowheads="1"/>
          </p:cNvSpPr>
          <p:nvPr/>
        </p:nvSpPr>
        <p:spPr bwMode="auto">
          <a:xfrm>
            <a:off x="5715000" y="3573463"/>
            <a:ext cx="16922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Idempotent</a:t>
            </a:r>
          </a:p>
          <a:p>
            <a:pPr eaLnBrk="1" hangingPunct="1"/>
            <a:r>
              <a:rPr lang="en-US" sz="2400" b="1"/>
              <a:t>Laws</a:t>
            </a:r>
          </a:p>
        </p:txBody>
      </p:sp>
      <p:sp>
        <p:nvSpPr>
          <p:cNvPr id="28682" name="Text Box 20"/>
          <p:cNvSpPr txBox="1">
            <a:spLocks noChangeArrowheads="1"/>
          </p:cNvSpPr>
          <p:nvPr/>
        </p:nvSpPr>
        <p:spPr bwMode="auto">
          <a:xfrm>
            <a:off x="5715000" y="4772025"/>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Complementation Law</a:t>
            </a:r>
          </a:p>
        </p:txBody>
      </p:sp>
      <p:sp>
        <p:nvSpPr>
          <p:cNvPr id="28683" name="Text Box 21"/>
          <p:cNvSpPr txBox="1">
            <a:spLocks noChangeArrowheads="1"/>
          </p:cNvSpPr>
          <p:nvPr/>
        </p:nvSpPr>
        <p:spPr bwMode="auto">
          <a:xfrm>
            <a:off x="5715000" y="5791200"/>
            <a:ext cx="1962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Commutative</a:t>
            </a:r>
          </a:p>
          <a:p>
            <a:pPr eaLnBrk="1" hangingPunct="1"/>
            <a:r>
              <a:rPr lang="en-US" sz="2400" b="1"/>
              <a:t>Laws</a:t>
            </a:r>
          </a:p>
        </p:txBody>
      </p:sp>
      <p:sp>
        <p:nvSpPr>
          <p:cNvPr id="21" name="Slide Number Placeholder 20"/>
          <p:cNvSpPr>
            <a:spLocks noGrp="1"/>
          </p:cNvSpPr>
          <p:nvPr>
            <p:ph type="sldNum" sz="quarter" idx="10"/>
          </p:nvPr>
        </p:nvSpPr>
        <p:spPr/>
        <p:txBody>
          <a:bodyPr/>
          <a:lstStyle/>
          <a:p>
            <a:pPr>
              <a:defRPr/>
            </a:pPr>
            <a:fld id="{2922A7DC-D710-4FBC-B7F4-9104E7814CF8}" type="slidenum">
              <a:rPr smtClean="0"/>
              <a:pPr>
                <a:defRPr/>
              </a:pPr>
              <a:t>22</a:t>
            </a:fld>
            <a:endParaRPr dirty="0"/>
          </a:p>
        </p:txBody>
      </p:sp>
      <p:graphicFrame>
        <p:nvGraphicFramePr>
          <p:cNvPr id="28685" name="Object 1"/>
          <p:cNvGraphicFramePr>
            <a:graphicFrameLocks noChangeAspect="1"/>
          </p:cNvGraphicFramePr>
          <p:nvPr/>
        </p:nvGraphicFramePr>
        <p:xfrm>
          <a:off x="1476375" y="1341438"/>
          <a:ext cx="2332038" cy="581025"/>
        </p:xfrm>
        <a:graphic>
          <a:graphicData uri="http://schemas.openxmlformats.org/presentationml/2006/ole">
            <mc:AlternateContent xmlns:mc="http://schemas.openxmlformats.org/markup-compatibility/2006">
              <mc:Choice xmlns:v="urn:schemas-microsoft-com:vml" Requires="v">
                <p:oleObj spid="_x0000_s28802" name="Equation" r:id="rId3" imgW="710891" imgH="177723" progId="Equation.DSMT4">
                  <p:embed/>
                </p:oleObj>
              </mc:Choice>
              <mc:Fallback>
                <p:oleObj name="Equation" r:id="rId3" imgW="710891" imgH="177723"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341438"/>
                        <a:ext cx="23320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86" name="Object 2"/>
          <p:cNvGraphicFramePr>
            <a:graphicFrameLocks noChangeAspect="1"/>
          </p:cNvGraphicFramePr>
          <p:nvPr/>
        </p:nvGraphicFramePr>
        <p:xfrm>
          <a:off x="1476375" y="1890713"/>
          <a:ext cx="2332038" cy="541337"/>
        </p:xfrm>
        <a:graphic>
          <a:graphicData uri="http://schemas.openxmlformats.org/presentationml/2006/ole">
            <mc:AlternateContent xmlns:mc="http://schemas.openxmlformats.org/markup-compatibility/2006">
              <mc:Choice xmlns:v="urn:schemas-microsoft-com:vml" Requires="v">
                <p:oleObj spid="_x0000_s28803" name="Equation" r:id="rId5" imgW="710891" imgH="165028" progId="Equation.DSMT4">
                  <p:embed/>
                </p:oleObj>
              </mc:Choice>
              <mc:Fallback>
                <p:oleObj name="Equation" r:id="rId5" imgW="710891" imgH="165028"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1890713"/>
                        <a:ext cx="2332038"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87" name="Object 3"/>
          <p:cNvGraphicFramePr>
            <a:graphicFrameLocks noChangeAspect="1"/>
          </p:cNvGraphicFramePr>
          <p:nvPr/>
        </p:nvGraphicFramePr>
        <p:xfrm>
          <a:off x="1476375" y="2492375"/>
          <a:ext cx="2373313" cy="582613"/>
        </p:xfrm>
        <a:graphic>
          <a:graphicData uri="http://schemas.openxmlformats.org/presentationml/2006/ole">
            <mc:AlternateContent xmlns:mc="http://schemas.openxmlformats.org/markup-compatibility/2006">
              <mc:Choice xmlns:v="urn:schemas-microsoft-com:vml" Requires="v">
                <p:oleObj spid="_x0000_s28804" name="Equation" r:id="rId7" imgW="723272" imgH="177646" progId="Equation.DSMT4">
                  <p:embed/>
                </p:oleObj>
              </mc:Choice>
              <mc:Fallback>
                <p:oleObj name="Equation" r:id="rId7" imgW="723272" imgH="177646"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2492375"/>
                        <a:ext cx="2373313"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88" name="Object 4"/>
          <p:cNvGraphicFramePr>
            <a:graphicFrameLocks noChangeAspect="1"/>
          </p:cNvGraphicFramePr>
          <p:nvPr/>
        </p:nvGraphicFramePr>
        <p:xfrm>
          <a:off x="1476375" y="2952750"/>
          <a:ext cx="2332038" cy="539750"/>
        </p:xfrm>
        <a:graphic>
          <a:graphicData uri="http://schemas.openxmlformats.org/presentationml/2006/ole">
            <mc:AlternateContent xmlns:mc="http://schemas.openxmlformats.org/markup-compatibility/2006">
              <mc:Choice xmlns:v="urn:schemas-microsoft-com:vml" Requires="v">
                <p:oleObj spid="_x0000_s28805" name="Equation" r:id="rId9" imgW="710891" imgH="165028" progId="Equation.DSMT4">
                  <p:embed/>
                </p:oleObj>
              </mc:Choice>
              <mc:Fallback>
                <p:oleObj name="Equation" r:id="rId9" imgW="710891" imgH="165028" progId="Equation.DSMT4">
                  <p:embed/>
                  <p:pic>
                    <p:nvPicPr>
                      <p:cNvPr id="0"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76375" y="2952750"/>
                        <a:ext cx="23320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89" name="Object 5"/>
          <p:cNvGraphicFramePr>
            <a:graphicFrameLocks noChangeAspect="1"/>
          </p:cNvGraphicFramePr>
          <p:nvPr/>
        </p:nvGraphicFramePr>
        <p:xfrm>
          <a:off x="1476375" y="3460750"/>
          <a:ext cx="2290763" cy="539750"/>
        </p:xfrm>
        <a:graphic>
          <a:graphicData uri="http://schemas.openxmlformats.org/presentationml/2006/ole">
            <mc:AlternateContent xmlns:mc="http://schemas.openxmlformats.org/markup-compatibility/2006">
              <mc:Choice xmlns:v="urn:schemas-microsoft-com:vml" Requires="v">
                <p:oleObj spid="_x0000_s28806" name="Equation" r:id="rId11" imgW="698197" imgH="165028" progId="Equation.DSMT4">
                  <p:embed/>
                </p:oleObj>
              </mc:Choice>
              <mc:Fallback>
                <p:oleObj name="Equation" r:id="rId11" imgW="698197" imgH="165028" progId="Equation.DSMT4">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76375" y="3460750"/>
                        <a:ext cx="22907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90" name="Object 6"/>
          <p:cNvGraphicFramePr>
            <a:graphicFrameLocks noChangeAspect="1"/>
          </p:cNvGraphicFramePr>
          <p:nvPr/>
        </p:nvGraphicFramePr>
        <p:xfrm>
          <a:off x="1476375" y="3968750"/>
          <a:ext cx="2290763" cy="539750"/>
        </p:xfrm>
        <a:graphic>
          <a:graphicData uri="http://schemas.openxmlformats.org/presentationml/2006/ole">
            <mc:AlternateContent xmlns:mc="http://schemas.openxmlformats.org/markup-compatibility/2006">
              <mc:Choice xmlns:v="urn:schemas-microsoft-com:vml" Requires="v">
                <p:oleObj spid="_x0000_s28807" name="Equation" r:id="rId13" imgW="698197" imgH="165028" progId="Equation.DSMT4">
                  <p:embed/>
                </p:oleObj>
              </mc:Choice>
              <mc:Fallback>
                <p:oleObj name="Equation" r:id="rId13" imgW="698197" imgH="165028" progId="Equation.DSMT4">
                  <p:embed/>
                  <p:pic>
                    <p:nvPicPr>
                      <p:cNvPr id="0" name="Object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76375" y="3968750"/>
                        <a:ext cx="22907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91" name="Object 7"/>
          <p:cNvGraphicFramePr>
            <a:graphicFrameLocks noChangeAspect="1"/>
          </p:cNvGraphicFramePr>
          <p:nvPr/>
        </p:nvGraphicFramePr>
        <p:xfrm>
          <a:off x="1476375" y="4508500"/>
          <a:ext cx="1789113" cy="1082675"/>
        </p:xfrm>
        <a:graphic>
          <a:graphicData uri="http://schemas.openxmlformats.org/presentationml/2006/ole">
            <mc:AlternateContent xmlns:mc="http://schemas.openxmlformats.org/markup-compatibility/2006">
              <mc:Choice xmlns:v="urn:schemas-microsoft-com:vml" Requires="v">
                <p:oleObj spid="_x0000_s28808" name="Equation" r:id="rId15" imgW="545863" imgH="330057" progId="Equation.DSMT4">
                  <p:embed/>
                </p:oleObj>
              </mc:Choice>
              <mc:Fallback>
                <p:oleObj name="Equation" r:id="rId15" imgW="545863" imgH="330057" progId="Equation.DSMT4">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76375" y="4508500"/>
                        <a:ext cx="1789113"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92" name="Object 8"/>
          <p:cNvGraphicFramePr>
            <a:graphicFrameLocks noChangeAspect="1"/>
          </p:cNvGraphicFramePr>
          <p:nvPr/>
        </p:nvGraphicFramePr>
        <p:xfrm>
          <a:off x="1476375" y="5667375"/>
          <a:ext cx="3248025" cy="539750"/>
        </p:xfrm>
        <a:graphic>
          <a:graphicData uri="http://schemas.openxmlformats.org/presentationml/2006/ole">
            <mc:AlternateContent xmlns:mc="http://schemas.openxmlformats.org/markup-compatibility/2006">
              <mc:Choice xmlns:v="urn:schemas-microsoft-com:vml" Requires="v">
                <p:oleObj spid="_x0000_s28809" name="Equation" r:id="rId17" imgW="990170" imgH="165028" progId="Equation.DSMT4">
                  <p:embed/>
                </p:oleObj>
              </mc:Choice>
              <mc:Fallback>
                <p:oleObj name="Equation" r:id="rId17" imgW="990170" imgH="165028" progId="Equation.DSMT4">
                  <p:embed/>
                  <p:pic>
                    <p:nvPicPr>
                      <p:cNvPr id="0" name="Object 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76375" y="5667375"/>
                        <a:ext cx="32480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93" name="Object 9"/>
          <p:cNvGraphicFramePr>
            <a:graphicFrameLocks noChangeAspect="1"/>
          </p:cNvGraphicFramePr>
          <p:nvPr/>
        </p:nvGraphicFramePr>
        <p:xfrm>
          <a:off x="1476375" y="6175375"/>
          <a:ext cx="3248025" cy="541338"/>
        </p:xfrm>
        <a:graphic>
          <a:graphicData uri="http://schemas.openxmlformats.org/presentationml/2006/ole">
            <mc:AlternateContent xmlns:mc="http://schemas.openxmlformats.org/markup-compatibility/2006">
              <mc:Choice xmlns:v="urn:schemas-microsoft-com:vml" Requires="v">
                <p:oleObj spid="_x0000_s28810" name="Equation" r:id="rId19" imgW="990170" imgH="165028" progId="Equation.DSMT4">
                  <p:embed/>
                </p:oleObj>
              </mc:Choice>
              <mc:Fallback>
                <p:oleObj name="Equation" r:id="rId19" imgW="990170" imgH="165028" progId="Equation.DSMT4">
                  <p:embed/>
                  <p:pic>
                    <p:nvPicPr>
                      <p:cNvPr id="0" name="Object 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476375" y="6175375"/>
                        <a:ext cx="3248025"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795338"/>
            <a:ext cx="7772400" cy="762000"/>
          </a:xfrm>
        </p:spPr>
        <p:txBody>
          <a:bodyPr/>
          <a:lstStyle/>
          <a:p>
            <a:r>
              <a:rPr lang="en-US" smtClean="0"/>
              <a:t>Set Identities (Cont.)</a:t>
            </a:r>
          </a:p>
        </p:txBody>
      </p:sp>
      <p:sp>
        <p:nvSpPr>
          <p:cNvPr id="29699" name="Line 14"/>
          <p:cNvSpPr>
            <a:spLocks noChangeShapeType="1"/>
          </p:cNvSpPr>
          <p:nvPr/>
        </p:nvSpPr>
        <p:spPr bwMode="auto">
          <a:xfrm>
            <a:off x="76200" y="2565400"/>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700" name="Line 15"/>
          <p:cNvSpPr>
            <a:spLocks noChangeShapeType="1"/>
          </p:cNvSpPr>
          <p:nvPr/>
        </p:nvSpPr>
        <p:spPr bwMode="auto">
          <a:xfrm>
            <a:off x="76200" y="3789363"/>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701" name="Line 16"/>
          <p:cNvSpPr>
            <a:spLocks noChangeShapeType="1"/>
          </p:cNvSpPr>
          <p:nvPr/>
        </p:nvSpPr>
        <p:spPr bwMode="auto">
          <a:xfrm>
            <a:off x="76200" y="4941888"/>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702" name="Line 17"/>
          <p:cNvSpPr>
            <a:spLocks noChangeShapeType="1"/>
          </p:cNvSpPr>
          <p:nvPr/>
        </p:nvSpPr>
        <p:spPr bwMode="auto">
          <a:xfrm>
            <a:off x="76200" y="5661025"/>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703" name="Text Box 18"/>
          <p:cNvSpPr txBox="1">
            <a:spLocks noChangeArrowheads="1"/>
          </p:cNvSpPr>
          <p:nvPr/>
        </p:nvSpPr>
        <p:spPr bwMode="auto">
          <a:xfrm>
            <a:off x="6553200" y="1587500"/>
            <a:ext cx="16398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Associative</a:t>
            </a:r>
          </a:p>
          <a:p>
            <a:pPr eaLnBrk="1" hangingPunct="1"/>
            <a:r>
              <a:rPr lang="en-US" sz="2400" b="1"/>
              <a:t>Laws</a:t>
            </a:r>
          </a:p>
        </p:txBody>
      </p:sp>
      <p:sp>
        <p:nvSpPr>
          <p:cNvPr id="29704" name="Text Box 19"/>
          <p:cNvSpPr txBox="1">
            <a:spLocks noChangeArrowheads="1"/>
          </p:cNvSpPr>
          <p:nvPr/>
        </p:nvSpPr>
        <p:spPr bwMode="auto">
          <a:xfrm>
            <a:off x="6553200" y="2820988"/>
            <a:ext cx="17414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Distributive</a:t>
            </a:r>
          </a:p>
          <a:p>
            <a:pPr eaLnBrk="1" hangingPunct="1"/>
            <a:r>
              <a:rPr lang="en-US" sz="2400" b="1"/>
              <a:t>Laws</a:t>
            </a:r>
          </a:p>
        </p:txBody>
      </p:sp>
      <p:sp>
        <p:nvSpPr>
          <p:cNvPr id="29705" name="Text Box 20"/>
          <p:cNvSpPr txBox="1">
            <a:spLocks noChangeArrowheads="1"/>
          </p:cNvSpPr>
          <p:nvPr/>
        </p:nvSpPr>
        <p:spPr bwMode="auto">
          <a:xfrm>
            <a:off x="6553200" y="3897313"/>
            <a:ext cx="18859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De Morgan’s</a:t>
            </a:r>
          </a:p>
          <a:p>
            <a:pPr eaLnBrk="1" hangingPunct="1"/>
            <a:r>
              <a:rPr lang="en-US" sz="2400" b="1"/>
              <a:t>Laws</a:t>
            </a:r>
          </a:p>
        </p:txBody>
      </p:sp>
      <p:sp>
        <p:nvSpPr>
          <p:cNvPr id="29706" name="Text Box 21"/>
          <p:cNvSpPr txBox="1">
            <a:spLocks noChangeArrowheads="1"/>
          </p:cNvSpPr>
          <p:nvPr/>
        </p:nvSpPr>
        <p:spPr bwMode="auto">
          <a:xfrm>
            <a:off x="6553200" y="4916488"/>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Absorption Laws</a:t>
            </a:r>
          </a:p>
        </p:txBody>
      </p:sp>
      <p:sp>
        <p:nvSpPr>
          <p:cNvPr id="29707" name="Text Box 22"/>
          <p:cNvSpPr txBox="1">
            <a:spLocks noChangeArrowheads="1"/>
          </p:cNvSpPr>
          <p:nvPr/>
        </p:nvSpPr>
        <p:spPr bwMode="auto">
          <a:xfrm>
            <a:off x="6553200" y="5878513"/>
            <a:ext cx="18605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Complement</a:t>
            </a:r>
          </a:p>
          <a:p>
            <a:pPr eaLnBrk="1" hangingPunct="1"/>
            <a:r>
              <a:rPr lang="en-US" sz="2400" b="1"/>
              <a:t>Laws</a:t>
            </a:r>
          </a:p>
        </p:txBody>
      </p:sp>
      <p:sp>
        <p:nvSpPr>
          <p:cNvPr id="21" name="Slide Number Placeholder 20"/>
          <p:cNvSpPr>
            <a:spLocks noGrp="1"/>
          </p:cNvSpPr>
          <p:nvPr>
            <p:ph type="sldNum" sz="quarter" idx="10"/>
          </p:nvPr>
        </p:nvSpPr>
        <p:spPr/>
        <p:txBody>
          <a:bodyPr/>
          <a:lstStyle/>
          <a:p>
            <a:pPr>
              <a:defRPr/>
            </a:pPr>
            <a:fld id="{4CF9DEF7-D90C-4EB1-B073-5F69142BF8F1}" type="slidenum">
              <a:rPr smtClean="0"/>
              <a:pPr>
                <a:defRPr/>
              </a:pPr>
              <a:t>23</a:t>
            </a:fld>
            <a:endParaRPr dirty="0"/>
          </a:p>
        </p:txBody>
      </p:sp>
      <p:graphicFrame>
        <p:nvGraphicFramePr>
          <p:cNvPr id="29709" name="Object 1"/>
          <p:cNvGraphicFramePr>
            <a:graphicFrameLocks noChangeAspect="1"/>
          </p:cNvGraphicFramePr>
          <p:nvPr/>
        </p:nvGraphicFramePr>
        <p:xfrm>
          <a:off x="468313" y="1484313"/>
          <a:ext cx="4967287" cy="5230812"/>
        </p:xfrm>
        <a:graphic>
          <a:graphicData uri="http://schemas.openxmlformats.org/presentationml/2006/ole">
            <mc:AlternateContent xmlns:mc="http://schemas.openxmlformats.org/markup-compatibility/2006">
              <mc:Choice xmlns:v="urn:schemas-microsoft-com:vml" Requires="v">
                <p:oleObj spid="_x0000_s29722" name="Equation" r:id="rId3" imgW="2171700" imgH="2286000" progId="Equation.DSMT4">
                  <p:embed/>
                </p:oleObj>
              </mc:Choice>
              <mc:Fallback>
                <p:oleObj name="Equation" r:id="rId3" imgW="2171700" imgH="2286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484313"/>
                        <a:ext cx="4967287" cy="523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73075" y="857250"/>
            <a:ext cx="8077200" cy="641350"/>
          </a:xfrm>
        </p:spPr>
        <p:txBody>
          <a:bodyPr/>
          <a:lstStyle/>
          <a:p>
            <a:r>
              <a:rPr lang="en-US" smtClean="0"/>
              <a:t>Examples</a:t>
            </a:r>
          </a:p>
        </p:txBody>
      </p:sp>
      <p:sp>
        <p:nvSpPr>
          <p:cNvPr id="30723" name="Rectangle 3"/>
          <p:cNvSpPr>
            <a:spLocks noGrp="1" noChangeArrowheads="1"/>
          </p:cNvSpPr>
          <p:nvPr>
            <p:ph type="body" idx="1"/>
          </p:nvPr>
        </p:nvSpPr>
        <p:spPr>
          <a:xfrm>
            <a:off x="495300" y="1571625"/>
            <a:ext cx="8064500" cy="5000625"/>
          </a:xfrm>
        </p:spPr>
        <p:txBody>
          <a:bodyPr/>
          <a:lstStyle/>
          <a:p>
            <a:pPr marL="609600" indent="-609600"/>
            <a:r>
              <a:rPr lang="en-US" smtClean="0"/>
              <a:t>Q16 pp 138: Can we conclude that A = B if A, B and C are sets such that</a:t>
            </a:r>
          </a:p>
          <a:p>
            <a:pPr marL="990600" lvl="1" indent="-533400">
              <a:buFontTx/>
              <a:buAutoNum type="arabicPeriod"/>
            </a:pPr>
            <a:r>
              <a:rPr lang="en-US" smtClean="0"/>
              <a:t>A </a:t>
            </a:r>
            <a:r>
              <a:rPr lang="en-US" sz="3000" smtClean="0">
                <a:sym typeface="Symbol" pitchFamily="18" charset="2"/>
              </a:rPr>
              <a:t></a:t>
            </a:r>
            <a:r>
              <a:rPr lang="en-US" smtClean="0"/>
              <a:t> C = B </a:t>
            </a:r>
            <a:r>
              <a:rPr lang="en-US" sz="3000" smtClean="0">
                <a:sym typeface="Symbol" pitchFamily="18" charset="2"/>
              </a:rPr>
              <a:t></a:t>
            </a:r>
            <a:r>
              <a:rPr lang="en-US" smtClean="0"/>
              <a:t> C ?</a:t>
            </a:r>
          </a:p>
          <a:p>
            <a:pPr marL="990600" lvl="1" indent="-533400">
              <a:buFontTx/>
              <a:buAutoNum type="arabicPeriod"/>
            </a:pPr>
            <a:r>
              <a:rPr lang="en-US" smtClean="0"/>
              <a:t>A </a:t>
            </a:r>
            <a:r>
              <a:rPr lang="en-US" sz="3000" smtClean="0">
                <a:sym typeface="Symbol" pitchFamily="18" charset="2"/>
              </a:rPr>
              <a:t></a:t>
            </a:r>
            <a:r>
              <a:rPr lang="en-US" smtClean="0"/>
              <a:t> C = B </a:t>
            </a:r>
            <a:r>
              <a:rPr lang="en-US" sz="3000" smtClean="0">
                <a:sym typeface="Symbol" pitchFamily="18" charset="2"/>
              </a:rPr>
              <a:t></a:t>
            </a:r>
            <a:r>
              <a:rPr lang="en-US" smtClean="0"/>
              <a:t> C ?</a:t>
            </a:r>
          </a:p>
          <a:p>
            <a:pPr marL="990600" lvl="1" indent="-533400">
              <a:buFontTx/>
              <a:buAutoNum type="arabicPeriod"/>
            </a:pPr>
            <a:r>
              <a:rPr lang="en-US" smtClean="0"/>
              <a:t>A </a:t>
            </a:r>
            <a:r>
              <a:rPr lang="en-US" smtClean="0">
                <a:sym typeface="Symbol" pitchFamily="18" charset="2"/>
              </a:rPr>
              <a:t></a:t>
            </a:r>
            <a:r>
              <a:rPr lang="en-US" smtClean="0"/>
              <a:t> C = B </a:t>
            </a:r>
            <a:r>
              <a:rPr lang="en-US" smtClean="0">
                <a:sym typeface="Symbol" pitchFamily="18" charset="2"/>
              </a:rPr>
              <a:t></a:t>
            </a:r>
            <a:r>
              <a:rPr lang="en-US" smtClean="0"/>
              <a:t> C and A </a:t>
            </a:r>
            <a:r>
              <a:rPr lang="en-US" smtClean="0">
                <a:sym typeface="Symbol" pitchFamily="18" charset="2"/>
              </a:rPr>
              <a:t></a:t>
            </a:r>
            <a:r>
              <a:rPr lang="en-US" smtClean="0"/>
              <a:t> C = B </a:t>
            </a:r>
            <a:r>
              <a:rPr lang="en-US" smtClean="0">
                <a:sym typeface="Symbol" pitchFamily="18" charset="2"/>
              </a:rPr>
              <a:t></a:t>
            </a:r>
            <a:r>
              <a:rPr lang="en-US" smtClean="0"/>
              <a:t> C?</a:t>
            </a:r>
          </a:p>
        </p:txBody>
      </p:sp>
      <p:sp>
        <p:nvSpPr>
          <p:cNvPr id="4" name="Slide Number Placeholder 3"/>
          <p:cNvSpPr>
            <a:spLocks noGrp="1"/>
          </p:cNvSpPr>
          <p:nvPr>
            <p:ph type="sldNum" sz="quarter" idx="10"/>
          </p:nvPr>
        </p:nvSpPr>
        <p:spPr/>
        <p:txBody>
          <a:bodyPr/>
          <a:lstStyle/>
          <a:p>
            <a:pPr>
              <a:defRPr/>
            </a:pPr>
            <a:fld id="{B3821415-F884-40F7-81E9-6AC1E9CE4A8C}" type="slidenum">
              <a:rPr smtClean="0"/>
              <a:pPr>
                <a:defRPr/>
              </a:pPr>
              <a:t>24</a:t>
            </a:fld>
            <a:endParaRPr dirty="0"/>
          </a:p>
        </p:txBody>
      </p:sp>
    </p:spTree>
  </p:cSld>
  <p:clrMapOvr>
    <a:masterClrMapping/>
  </p:clrMapOvr>
  <p:transition>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73075" y="857250"/>
            <a:ext cx="8077200" cy="641350"/>
          </a:xfrm>
        </p:spPr>
        <p:txBody>
          <a:bodyPr/>
          <a:lstStyle/>
          <a:p>
            <a:r>
              <a:rPr lang="en-US" smtClean="0"/>
              <a:t>Generalized Union and Intersection</a:t>
            </a:r>
          </a:p>
        </p:txBody>
      </p:sp>
      <p:sp>
        <p:nvSpPr>
          <p:cNvPr id="31747" name="Rectangle 3"/>
          <p:cNvSpPr>
            <a:spLocks noGrp="1" noChangeArrowheads="1"/>
          </p:cNvSpPr>
          <p:nvPr>
            <p:ph type="body" idx="1"/>
          </p:nvPr>
        </p:nvSpPr>
        <p:spPr>
          <a:xfrm>
            <a:off x="495300" y="1571625"/>
            <a:ext cx="8064500" cy="5000625"/>
          </a:xfrm>
        </p:spPr>
        <p:txBody>
          <a:bodyPr/>
          <a:lstStyle/>
          <a:p>
            <a:pPr marL="457200" indent="-457200"/>
            <a:r>
              <a:rPr lang="en-US" smtClean="0"/>
              <a:t>The union of a collection of sets is the set that contains those elements that are members of at least one set in the collection.</a:t>
            </a:r>
          </a:p>
          <a:p>
            <a:pPr marL="457200" indent="-457200"/>
            <a:r>
              <a:rPr lang="en-US" smtClean="0"/>
              <a:t>The intersection of a collection of sets is the set that contains those elements that are members of all the sets in the collection.</a:t>
            </a:r>
          </a:p>
        </p:txBody>
      </p:sp>
      <p:sp>
        <p:nvSpPr>
          <p:cNvPr id="4" name="Slide Number Placeholder 3"/>
          <p:cNvSpPr>
            <a:spLocks noGrp="1"/>
          </p:cNvSpPr>
          <p:nvPr>
            <p:ph type="sldNum" sz="quarter" idx="10"/>
          </p:nvPr>
        </p:nvSpPr>
        <p:spPr/>
        <p:txBody>
          <a:bodyPr/>
          <a:lstStyle/>
          <a:p>
            <a:pPr>
              <a:defRPr/>
            </a:pPr>
            <a:fld id="{667A79B9-AFC1-40FA-BF8E-0778C183E3DE}" type="slidenum">
              <a:rPr smtClean="0"/>
              <a:pPr>
                <a:defRPr/>
              </a:pPr>
              <a:t>25</a:t>
            </a:fld>
            <a:endParaRPr dirty="0"/>
          </a:p>
        </p:txBody>
      </p:sp>
    </p:spTree>
  </p:cSld>
  <p:clrMapOvr>
    <a:masterClrMapping/>
  </p:clrMapOvr>
  <p:transition>
    <p:split orient="ver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73075" y="857250"/>
            <a:ext cx="8077200" cy="641350"/>
          </a:xfrm>
        </p:spPr>
        <p:txBody>
          <a:bodyPr/>
          <a:lstStyle/>
          <a:p>
            <a:r>
              <a:rPr lang="en-US" smtClean="0"/>
              <a:t>Examples</a:t>
            </a:r>
          </a:p>
        </p:txBody>
      </p:sp>
      <p:sp>
        <p:nvSpPr>
          <p:cNvPr id="6" name="Slide Number Placeholder 5"/>
          <p:cNvSpPr>
            <a:spLocks noGrp="1"/>
          </p:cNvSpPr>
          <p:nvPr>
            <p:ph type="sldNum" sz="quarter" idx="10"/>
          </p:nvPr>
        </p:nvSpPr>
        <p:spPr/>
        <p:txBody>
          <a:bodyPr/>
          <a:lstStyle/>
          <a:p>
            <a:pPr>
              <a:defRPr/>
            </a:pPr>
            <a:fld id="{78EC5894-7B82-4D33-A509-984235813563}" type="slidenum">
              <a:rPr smtClean="0"/>
              <a:pPr>
                <a:defRPr/>
              </a:pPr>
              <a:t>26</a:t>
            </a:fld>
            <a:endParaRPr dirty="0"/>
          </a:p>
        </p:txBody>
      </p:sp>
      <p:sp>
        <p:nvSpPr>
          <p:cNvPr id="32772" name="Rectangle 3"/>
          <p:cNvSpPr>
            <a:spLocks noGrp="1" noChangeArrowheads="1"/>
          </p:cNvSpPr>
          <p:nvPr>
            <p:ph type="body" sz="half" idx="4294967295"/>
          </p:nvPr>
        </p:nvSpPr>
        <p:spPr>
          <a:xfrm>
            <a:off x="755650" y="1916113"/>
            <a:ext cx="7924800" cy="4419600"/>
          </a:xfrm>
        </p:spPr>
        <p:txBody>
          <a:bodyPr/>
          <a:lstStyle/>
          <a:p>
            <a:pPr marL="533400" indent="-533400"/>
            <a:r>
              <a:rPr lang="en-US" sz="2800" smtClean="0"/>
              <a:t>Q29 pp 139: Let </a:t>
            </a:r>
            <a:r>
              <a:rPr lang="en-US" sz="2800" i="1" smtClean="0"/>
              <a:t>A</a:t>
            </a:r>
            <a:r>
              <a:rPr lang="en-US" sz="2800" i="1" baseline="-25000" smtClean="0"/>
              <a:t>i</a:t>
            </a:r>
            <a:r>
              <a:rPr lang="en-US" sz="2800" smtClean="0"/>
              <a:t> be the set of all nonempty bit strings (i.e. bit strings of length at least one) of length not exceeding i. Find</a:t>
            </a:r>
          </a:p>
          <a:p>
            <a:pPr marL="533400" indent="-533400"/>
            <a:endParaRPr lang="en-US" sz="2800" smtClean="0"/>
          </a:p>
          <a:p>
            <a:pPr marL="914400" lvl="1" indent="-457200">
              <a:buFontTx/>
              <a:buAutoNum type="arabicPeriod"/>
            </a:pPr>
            <a:r>
              <a:rPr lang="en-US" sz="2400" smtClean="0"/>
              <a:t> </a:t>
            </a:r>
          </a:p>
          <a:p>
            <a:pPr marL="914400" lvl="1" indent="-457200"/>
            <a:endParaRPr lang="en-US" sz="2400" smtClean="0"/>
          </a:p>
          <a:p>
            <a:pPr marL="914400" lvl="1" indent="-457200"/>
            <a:endParaRPr lang="en-US" sz="2400" smtClean="0"/>
          </a:p>
          <a:p>
            <a:pPr marL="914400" lvl="1" indent="-457200">
              <a:buFontTx/>
              <a:buAutoNum type="arabicPeriod" startAt="2"/>
            </a:pPr>
            <a:r>
              <a:rPr lang="en-US" sz="2400" smtClean="0"/>
              <a:t> </a:t>
            </a:r>
          </a:p>
        </p:txBody>
      </p:sp>
      <p:graphicFrame>
        <p:nvGraphicFramePr>
          <p:cNvPr id="32773" name="Object 1"/>
          <p:cNvGraphicFramePr>
            <a:graphicFrameLocks noChangeAspect="1"/>
          </p:cNvGraphicFramePr>
          <p:nvPr/>
        </p:nvGraphicFramePr>
        <p:xfrm>
          <a:off x="2124075" y="3429000"/>
          <a:ext cx="989013" cy="2389188"/>
        </p:xfrm>
        <a:graphic>
          <a:graphicData uri="http://schemas.openxmlformats.org/presentationml/2006/ole">
            <mc:AlternateContent xmlns:mc="http://schemas.openxmlformats.org/markup-compatibility/2006">
              <mc:Choice xmlns:v="urn:schemas-microsoft-com:vml" Requires="v">
                <p:oleObj spid="_x0000_s32786" name="Equation" r:id="rId3" imgW="368300" imgH="889000" progId="Equation.DSMT4">
                  <p:embed/>
                </p:oleObj>
              </mc:Choice>
              <mc:Fallback>
                <p:oleObj name="Equation" r:id="rId3" imgW="368300" imgH="889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3429000"/>
                        <a:ext cx="989013"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plit orient="ver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11188" y="866775"/>
            <a:ext cx="7772400" cy="762000"/>
          </a:xfrm>
        </p:spPr>
        <p:txBody>
          <a:bodyPr/>
          <a:lstStyle/>
          <a:p>
            <a:r>
              <a:rPr lang="en-US" smtClean="0"/>
              <a:t>Computer Representation of Sets</a:t>
            </a:r>
          </a:p>
        </p:txBody>
      </p:sp>
      <p:sp>
        <p:nvSpPr>
          <p:cNvPr id="24579" name="Rectangle 3"/>
          <p:cNvSpPr>
            <a:spLocks noGrp="1" noChangeArrowheads="1"/>
          </p:cNvSpPr>
          <p:nvPr>
            <p:ph type="body" idx="1"/>
          </p:nvPr>
        </p:nvSpPr>
        <p:spPr>
          <a:xfrm>
            <a:off x="223838" y="1711325"/>
            <a:ext cx="8596312" cy="5030788"/>
          </a:xfrm>
        </p:spPr>
        <p:txBody>
          <a:bodyPr>
            <a:normAutofit fontScale="92500" lnSpcReduction="20000"/>
          </a:bodyPr>
          <a:lstStyle/>
          <a:p>
            <a:pPr marL="457200" indent="-457200">
              <a:lnSpc>
                <a:spcPct val="90000"/>
              </a:lnSpc>
              <a:defRPr/>
            </a:pPr>
            <a:r>
              <a:rPr lang="en-US" sz="3000" dirty="0" smtClean="0"/>
              <a:t>Although sets are unordered, representing the universal set in a specific order in computers has a lot of advantages</a:t>
            </a:r>
          </a:p>
          <a:p>
            <a:pPr marL="1028700" lvl="1" indent="-457200">
              <a:lnSpc>
                <a:spcPct val="95000"/>
              </a:lnSpc>
              <a:spcBef>
                <a:spcPts val="600"/>
              </a:spcBef>
              <a:defRPr/>
            </a:pPr>
            <a:r>
              <a:rPr lang="en-US" sz="2400" dirty="0" smtClean="0"/>
              <a:t>U must be finite, with number of elements not exceeding available memory</a:t>
            </a:r>
          </a:p>
          <a:p>
            <a:pPr marL="1028700" lvl="1" indent="-457200">
              <a:lnSpc>
                <a:spcPct val="95000"/>
              </a:lnSpc>
              <a:spcBef>
                <a:spcPts val="600"/>
              </a:spcBef>
              <a:defRPr/>
            </a:pPr>
            <a:r>
              <a:rPr lang="en-US" sz="2400" dirty="0" smtClean="0"/>
              <a:t>The members of U are given an arbitrary order, </a:t>
            </a:r>
          </a:p>
          <a:p>
            <a:pPr marL="1028700" lvl="1" indent="-457200">
              <a:lnSpc>
                <a:spcPct val="95000"/>
              </a:lnSpc>
              <a:spcBef>
                <a:spcPts val="600"/>
              </a:spcBef>
              <a:buFontTx/>
              <a:buNone/>
              <a:defRPr/>
            </a:pPr>
            <a:r>
              <a:rPr lang="en-US" sz="2400" dirty="0" smtClean="0"/>
              <a:t>      i.e. {a1, a2, …, an}</a:t>
            </a:r>
          </a:p>
          <a:p>
            <a:pPr marL="457200" indent="-457200">
              <a:lnSpc>
                <a:spcPct val="90000"/>
              </a:lnSpc>
              <a:defRPr/>
            </a:pPr>
            <a:r>
              <a:rPr lang="en-US" sz="3000" dirty="0" smtClean="0"/>
              <a:t>Any subset A of U is represented with a n-bit string S, where n=|U|, such that for each element e </a:t>
            </a:r>
            <a:r>
              <a:rPr lang="en-US" sz="3000" dirty="0" smtClean="0">
                <a:sym typeface="Symbol" pitchFamily="18" charset="2"/>
              </a:rPr>
              <a:t> U at position j:</a:t>
            </a:r>
          </a:p>
          <a:p>
            <a:pPr marL="1028700" lvl="1" indent="-457200">
              <a:lnSpc>
                <a:spcPct val="95000"/>
              </a:lnSpc>
              <a:defRPr/>
            </a:pPr>
            <a:r>
              <a:rPr lang="en-US" sz="2400" dirty="0" smtClean="0"/>
              <a:t>If e </a:t>
            </a:r>
            <a:r>
              <a:rPr lang="en-US" sz="2400" dirty="0" smtClean="0">
                <a:sym typeface="Symbol" pitchFamily="18" charset="2"/>
              </a:rPr>
              <a:t> A then </a:t>
            </a:r>
          </a:p>
          <a:p>
            <a:pPr marL="1028700" lvl="1" indent="-457200">
              <a:lnSpc>
                <a:spcPct val="95000"/>
              </a:lnSpc>
              <a:buFontTx/>
              <a:buNone/>
              <a:defRPr/>
            </a:pPr>
            <a:r>
              <a:rPr lang="en-US" sz="2400" dirty="0" smtClean="0">
                <a:sym typeface="Symbol" pitchFamily="18" charset="2"/>
              </a:rPr>
              <a:t>          </a:t>
            </a:r>
            <a:r>
              <a:rPr lang="en-US" sz="2400" dirty="0" err="1" smtClean="0">
                <a:sym typeface="Symbol" pitchFamily="18" charset="2"/>
              </a:rPr>
              <a:t>Sj</a:t>
            </a:r>
            <a:r>
              <a:rPr lang="en-US" sz="2400" dirty="0" smtClean="0">
                <a:sym typeface="Symbol" pitchFamily="18" charset="2"/>
              </a:rPr>
              <a:t>=1</a:t>
            </a:r>
          </a:p>
          <a:p>
            <a:pPr marL="1028700" lvl="1" indent="-457200">
              <a:lnSpc>
                <a:spcPct val="95000"/>
              </a:lnSpc>
              <a:buFontTx/>
              <a:buNone/>
              <a:defRPr/>
            </a:pPr>
            <a:r>
              <a:rPr lang="en-US" sz="2400" dirty="0" smtClean="0">
                <a:sym typeface="Symbol" pitchFamily="18" charset="2"/>
              </a:rPr>
              <a:t>      else </a:t>
            </a:r>
            <a:r>
              <a:rPr lang="en-US" sz="2400" dirty="0" err="1" smtClean="0">
                <a:sym typeface="Symbol" pitchFamily="18" charset="2"/>
              </a:rPr>
              <a:t>Sj</a:t>
            </a:r>
            <a:r>
              <a:rPr lang="en-US" sz="2400" dirty="0" smtClean="0">
                <a:sym typeface="Symbol" pitchFamily="18" charset="2"/>
              </a:rPr>
              <a:t>=0</a:t>
            </a:r>
          </a:p>
          <a:p>
            <a:pPr marL="1028700" lvl="1" indent="-457200">
              <a:lnSpc>
                <a:spcPct val="90000"/>
              </a:lnSpc>
              <a:defRPr/>
            </a:pPr>
            <a:r>
              <a:rPr lang="en-US" dirty="0" smtClean="0"/>
              <a:t>What is the representation of U and </a:t>
            </a:r>
            <a:r>
              <a:rPr lang="en-US" dirty="0" smtClean="0">
                <a:sym typeface="Symbol"/>
              </a:rPr>
              <a:t></a:t>
            </a:r>
            <a:r>
              <a:rPr lang="en-US" dirty="0" smtClean="0"/>
              <a:t>?</a:t>
            </a:r>
          </a:p>
          <a:p>
            <a:pPr marL="1028700" lvl="1" indent="-457200">
              <a:lnSpc>
                <a:spcPct val="90000"/>
              </a:lnSpc>
              <a:defRPr/>
            </a:pPr>
            <a:r>
              <a:rPr lang="en-US" dirty="0" smtClean="0"/>
              <a:t>What is the intersection, union, difference?</a:t>
            </a:r>
            <a:endParaRPr lang="en-US" sz="2400" dirty="0" smtClean="0">
              <a:sym typeface="Symbol" pitchFamily="18" charset="2"/>
            </a:endParaRPr>
          </a:p>
        </p:txBody>
      </p:sp>
      <p:sp>
        <p:nvSpPr>
          <p:cNvPr id="4" name="Slide Number Placeholder 3"/>
          <p:cNvSpPr>
            <a:spLocks noGrp="1"/>
          </p:cNvSpPr>
          <p:nvPr>
            <p:ph type="sldNum" sz="quarter" idx="10"/>
          </p:nvPr>
        </p:nvSpPr>
        <p:spPr/>
        <p:txBody>
          <a:bodyPr/>
          <a:lstStyle/>
          <a:p>
            <a:pPr>
              <a:defRPr/>
            </a:pPr>
            <a:fld id="{FC5212DF-A9D8-49C8-B259-D1274BC3C5CA}" type="slidenum">
              <a:rPr smtClean="0"/>
              <a:pPr>
                <a:defRPr/>
              </a:pPr>
              <a:t>27</a:t>
            </a:fld>
            <a:endParaRPr dirty="0"/>
          </a:p>
        </p:txBody>
      </p:sp>
    </p:spTree>
  </p:cSld>
  <p:clrMapOvr>
    <a:masterClrMapping/>
  </p:clrMapOvr>
  <p:transition>
    <p:split orient="ver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73075" y="857250"/>
            <a:ext cx="8077200" cy="641350"/>
          </a:xfrm>
        </p:spPr>
        <p:txBody>
          <a:bodyPr/>
          <a:lstStyle/>
          <a:p>
            <a:r>
              <a:rPr lang="en-US" smtClean="0"/>
              <a:t>Example</a:t>
            </a:r>
          </a:p>
        </p:txBody>
      </p:sp>
      <p:sp>
        <p:nvSpPr>
          <p:cNvPr id="34819" name="Content Placeholder 2"/>
          <p:cNvSpPr>
            <a:spLocks noGrp="1"/>
          </p:cNvSpPr>
          <p:nvPr>
            <p:ph idx="1"/>
          </p:nvPr>
        </p:nvSpPr>
        <p:spPr>
          <a:xfrm>
            <a:off x="495300" y="1571625"/>
            <a:ext cx="8253413" cy="5000625"/>
          </a:xfrm>
        </p:spPr>
        <p:txBody>
          <a:bodyPr/>
          <a:lstStyle/>
          <a:p>
            <a:r>
              <a:rPr lang="en-US" smtClean="0"/>
              <a:t>Q35 (a,c) pp 139: Show how bitwise operations on bit strings can be used to find these combinations of A = {a, b, c, d, e}, B={b, c, d, g, p, t, v}, C = {c, e, i, 0, u, x , y, z} and D = {d, e, h, i, n, o, t, u, x, y}.</a:t>
            </a:r>
          </a:p>
          <a:p>
            <a:pPr>
              <a:buFontTx/>
              <a:buNone/>
            </a:pPr>
            <a:r>
              <a:rPr lang="en-US" smtClean="0"/>
              <a:t>a) A </a:t>
            </a:r>
            <a:r>
              <a:rPr lang="en-US" smtClean="0">
                <a:sym typeface="Symbol" pitchFamily="18" charset="2"/>
              </a:rPr>
              <a:t></a:t>
            </a:r>
            <a:r>
              <a:rPr lang="en-US" smtClean="0"/>
              <a:t> B</a:t>
            </a:r>
          </a:p>
          <a:p>
            <a:pPr>
              <a:buFontTx/>
              <a:buNone/>
            </a:pPr>
            <a:r>
              <a:rPr lang="en-US" smtClean="0"/>
              <a:t>c) (A </a:t>
            </a:r>
            <a:r>
              <a:rPr lang="en-US" smtClean="0">
                <a:sym typeface="Symbol" pitchFamily="18" charset="2"/>
              </a:rPr>
              <a:t></a:t>
            </a:r>
            <a:r>
              <a:rPr lang="en-US" smtClean="0"/>
              <a:t> D) </a:t>
            </a:r>
            <a:r>
              <a:rPr lang="en-US" smtClean="0">
                <a:sym typeface="Symbol" pitchFamily="18" charset="2"/>
              </a:rPr>
              <a:t></a:t>
            </a:r>
            <a:r>
              <a:rPr lang="en-US" smtClean="0"/>
              <a:t> (B </a:t>
            </a:r>
            <a:r>
              <a:rPr lang="en-US" smtClean="0">
                <a:sym typeface="Symbol" pitchFamily="18" charset="2"/>
              </a:rPr>
              <a:t></a:t>
            </a:r>
            <a:r>
              <a:rPr lang="en-US" smtClean="0"/>
              <a:t> C)</a:t>
            </a:r>
          </a:p>
          <a:p>
            <a:pPr>
              <a:buFontTx/>
              <a:buNone/>
            </a:pPr>
            <a:r>
              <a:rPr lang="en-US" smtClean="0"/>
              <a:t>*) A</a:t>
            </a:r>
            <a:r>
              <a:rPr lang="en-US" smtClean="0">
                <a:sym typeface="Symbol" pitchFamily="18" charset="2"/>
              </a:rPr>
              <a:t>  </a:t>
            </a:r>
            <a:r>
              <a:rPr lang="en-US" smtClean="0"/>
              <a:t>B</a:t>
            </a:r>
          </a:p>
        </p:txBody>
      </p:sp>
      <p:sp>
        <p:nvSpPr>
          <p:cNvPr id="4" name="Slide Number Placeholder 3"/>
          <p:cNvSpPr>
            <a:spLocks noGrp="1"/>
          </p:cNvSpPr>
          <p:nvPr>
            <p:ph type="sldNum" sz="quarter" idx="10"/>
          </p:nvPr>
        </p:nvSpPr>
        <p:spPr/>
        <p:txBody>
          <a:bodyPr/>
          <a:lstStyle/>
          <a:p>
            <a:pPr>
              <a:defRPr/>
            </a:pPr>
            <a:fld id="{6AA1CA4F-3849-4E30-AD6E-CF60ADCBF3A1}" type="slidenum">
              <a:rPr smtClean="0"/>
              <a:pPr>
                <a:defRPr/>
              </a:pPr>
              <a:t>28</a:t>
            </a:fld>
            <a:endParaRPr dirty="0"/>
          </a:p>
        </p:txBody>
      </p:sp>
    </p:spTree>
  </p:cSld>
  <p:clrMapOvr>
    <a:masterClrMapping/>
  </p:clrMapOvr>
  <p:transition>
    <p:split orient="ver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55650" y="1052513"/>
            <a:ext cx="7772400" cy="533400"/>
          </a:xfrm>
        </p:spPr>
        <p:txBody>
          <a:bodyPr/>
          <a:lstStyle/>
          <a:p>
            <a:r>
              <a:rPr lang="en-US" sz="4000" smtClean="0"/>
              <a:t>Section 2.3: Functions</a:t>
            </a:r>
          </a:p>
        </p:txBody>
      </p:sp>
      <p:sp>
        <p:nvSpPr>
          <p:cNvPr id="40963" name="Rectangle 3"/>
          <p:cNvSpPr>
            <a:spLocks noGrp="1" noChangeArrowheads="1"/>
          </p:cNvSpPr>
          <p:nvPr>
            <p:ph type="body" idx="1"/>
          </p:nvPr>
        </p:nvSpPr>
        <p:spPr>
          <a:xfrm>
            <a:off x="292100" y="1917700"/>
            <a:ext cx="8528050" cy="4751388"/>
          </a:xfrm>
        </p:spPr>
        <p:txBody>
          <a:bodyPr>
            <a:normAutofit fontScale="85000" lnSpcReduction="10000"/>
          </a:bodyPr>
          <a:lstStyle/>
          <a:p>
            <a:pPr marL="457200" indent="-457200">
              <a:defRPr/>
            </a:pPr>
            <a:r>
              <a:rPr lang="en-US" sz="2600" dirty="0" smtClean="0"/>
              <a:t>The concept of a function is important in discrete mathematics</a:t>
            </a:r>
          </a:p>
          <a:p>
            <a:pPr marL="1028700" lvl="1" indent="-457200">
              <a:defRPr/>
            </a:pPr>
            <a:r>
              <a:rPr lang="en-US" sz="2500" dirty="0" smtClean="0"/>
              <a:t>Sequences and strings</a:t>
            </a:r>
          </a:p>
          <a:p>
            <a:pPr marL="1028700" lvl="1" indent="-457200">
              <a:defRPr/>
            </a:pPr>
            <a:r>
              <a:rPr lang="en-US" sz="2500" dirty="0" smtClean="0"/>
              <a:t>Algorithm efficiency in space and time</a:t>
            </a:r>
          </a:p>
          <a:p>
            <a:pPr marL="1028700" lvl="1" indent="-457200">
              <a:defRPr/>
            </a:pPr>
            <a:r>
              <a:rPr lang="en-US" sz="2500" dirty="0" smtClean="0"/>
              <a:t>Algorithm development through recursive functions</a:t>
            </a:r>
          </a:p>
          <a:p>
            <a:pPr marL="457200" indent="-457200">
              <a:defRPr/>
            </a:pPr>
            <a:r>
              <a:rPr lang="en-US" sz="2600" dirty="0" smtClean="0"/>
              <a:t>Let A and B be sets. A function f from A to B is an assignment of exactly one element of B to each element of A</a:t>
            </a:r>
          </a:p>
          <a:p>
            <a:pPr marL="1028700" lvl="1" indent="-457200">
              <a:defRPr/>
            </a:pPr>
            <a:r>
              <a:rPr lang="en-US" sz="2500" dirty="0" smtClean="0"/>
              <a:t>f(a) = b</a:t>
            </a:r>
          </a:p>
          <a:p>
            <a:pPr marL="1619250" lvl="2" indent="-476250">
              <a:defRPr/>
            </a:pPr>
            <a:r>
              <a:rPr lang="en-US" sz="2000" dirty="0" smtClean="0"/>
              <a:t>b is the image of a and a is the </a:t>
            </a:r>
            <a:r>
              <a:rPr lang="en-US" sz="2000" dirty="0" err="1" smtClean="0"/>
              <a:t>preimage</a:t>
            </a:r>
            <a:r>
              <a:rPr lang="en-US" sz="2000" dirty="0" smtClean="0"/>
              <a:t> of b.</a:t>
            </a:r>
          </a:p>
          <a:p>
            <a:pPr marL="1028700" lvl="1" indent="-457200">
              <a:defRPr/>
            </a:pPr>
            <a:r>
              <a:rPr lang="en-US" sz="2500" dirty="0" smtClean="0"/>
              <a:t>f : A </a:t>
            </a:r>
            <a:r>
              <a:rPr lang="en-US" sz="2500" dirty="0" smtClean="0">
                <a:sym typeface="Wingdings" pitchFamily="2" charset="2"/>
              </a:rPr>
              <a:t> B (f maps A to B)</a:t>
            </a:r>
          </a:p>
          <a:p>
            <a:pPr marL="1028700" lvl="1" indent="-457200">
              <a:defRPr/>
            </a:pPr>
            <a:r>
              <a:rPr lang="en-US" sz="2500" dirty="0" smtClean="0">
                <a:sym typeface="Wingdings" pitchFamily="2" charset="2"/>
              </a:rPr>
              <a:t>A: Domain of f.</a:t>
            </a:r>
          </a:p>
          <a:p>
            <a:pPr marL="1028700" lvl="1" indent="-457200">
              <a:defRPr/>
            </a:pPr>
            <a:r>
              <a:rPr lang="en-US" sz="2500" dirty="0" smtClean="0">
                <a:sym typeface="Wingdings" pitchFamily="2" charset="2"/>
              </a:rPr>
              <a:t>B: </a:t>
            </a:r>
            <a:r>
              <a:rPr lang="en-US" sz="2500" dirty="0" err="1" smtClean="0">
                <a:sym typeface="Wingdings" pitchFamily="2" charset="2"/>
              </a:rPr>
              <a:t>Codomain</a:t>
            </a:r>
            <a:r>
              <a:rPr lang="en-US" sz="2500" dirty="0" smtClean="0">
                <a:sym typeface="Wingdings" pitchFamily="2" charset="2"/>
              </a:rPr>
              <a:t> of f.</a:t>
            </a:r>
          </a:p>
          <a:p>
            <a:pPr marL="1028700" lvl="1" indent="-457200">
              <a:defRPr/>
            </a:pPr>
            <a:r>
              <a:rPr lang="en-US" sz="2500" dirty="0" smtClean="0"/>
              <a:t>Range of f: Set of all images of elements in A.</a:t>
            </a:r>
          </a:p>
          <a:p>
            <a:pPr marL="457200" indent="-457200">
              <a:defRPr/>
            </a:pPr>
            <a:r>
              <a:rPr lang="en-US" sz="2800" dirty="0" smtClean="0"/>
              <a:t>Functions are sometimes called mappings or transformations</a:t>
            </a:r>
          </a:p>
        </p:txBody>
      </p:sp>
      <p:sp>
        <p:nvSpPr>
          <p:cNvPr id="4" name="Slide Number Placeholder 3"/>
          <p:cNvSpPr>
            <a:spLocks noGrp="1"/>
          </p:cNvSpPr>
          <p:nvPr>
            <p:ph type="sldNum" sz="quarter" idx="10"/>
          </p:nvPr>
        </p:nvSpPr>
        <p:spPr/>
        <p:txBody>
          <a:bodyPr/>
          <a:lstStyle/>
          <a:p>
            <a:pPr>
              <a:defRPr/>
            </a:pPr>
            <a:fld id="{2EF1B255-CC59-40CC-BD81-F207E2EC7022}" type="slidenum">
              <a:rPr smtClean="0"/>
              <a:pPr>
                <a:defRPr/>
              </a:pPr>
              <a:t>29</a:t>
            </a:fld>
            <a:endParaRPr dirty="0"/>
          </a:p>
        </p:txBody>
      </p:sp>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73075" y="857250"/>
            <a:ext cx="8077200" cy="641350"/>
          </a:xfrm>
        </p:spPr>
        <p:txBody>
          <a:bodyPr/>
          <a:lstStyle/>
          <a:p>
            <a:r>
              <a:rPr lang="en-US" smtClean="0"/>
              <a:t>Introduction</a:t>
            </a:r>
          </a:p>
        </p:txBody>
      </p:sp>
      <p:sp>
        <p:nvSpPr>
          <p:cNvPr id="3" name="Content Placeholder 2"/>
          <p:cNvSpPr>
            <a:spLocks noGrp="1"/>
          </p:cNvSpPr>
          <p:nvPr>
            <p:ph idx="1"/>
          </p:nvPr>
        </p:nvSpPr>
        <p:spPr>
          <a:xfrm>
            <a:off x="495300" y="1571625"/>
            <a:ext cx="8064500" cy="5000625"/>
          </a:xfrm>
        </p:spPr>
        <p:txBody>
          <a:bodyPr>
            <a:normAutofit fontScale="70000" lnSpcReduction="20000"/>
          </a:bodyPr>
          <a:lstStyle/>
          <a:p>
            <a:pPr>
              <a:defRPr/>
            </a:pPr>
            <a:r>
              <a:rPr lang="en-US" dirty="0" smtClean="0"/>
              <a:t>Many important discrete structures are built using </a:t>
            </a:r>
            <a:r>
              <a:rPr lang="en-US" i="1" dirty="0" smtClean="0"/>
              <a:t>sets</a:t>
            </a:r>
            <a:r>
              <a:rPr lang="en-US" dirty="0" smtClean="0"/>
              <a:t>. </a:t>
            </a:r>
          </a:p>
          <a:p>
            <a:pPr lvl="1">
              <a:defRPr/>
            </a:pPr>
            <a:r>
              <a:rPr lang="en-US" dirty="0" smtClean="0"/>
              <a:t>For example: combinations used extensively in counting, relations, graphs and finite state machines.</a:t>
            </a:r>
          </a:p>
          <a:p>
            <a:pPr>
              <a:defRPr/>
            </a:pPr>
            <a:r>
              <a:rPr lang="en-US" i="1" dirty="0" smtClean="0"/>
              <a:t>Functions</a:t>
            </a:r>
            <a:r>
              <a:rPr lang="en-US" dirty="0" smtClean="0"/>
              <a:t> play important roles throughout discrete mathematics. </a:t>
            </a:r>
          </a:p>
          <a:p>
            <a:pPr lvl="1">
              <a:defRPr/>
            </a:pPr>
            <a:r>
              <a:rPr lang="en-US" dirty="0" smtClean="0"/>
              <a:t>For example, they are used to represent the computational complexity of algorithms, to study the size of sets, to count objects, etc.</a:t>
            </a:r>
          </a:p>
          <a:p>
            <a:pPr>
              <a:defRPr/>
            </a:pPr>
            <a:r>
              <a:rPr lang="en-US" i="1" dirty="0" smtClean="0"/>
              <a:t>Sequences</a:t>
            </a:r>
            <a:r>
              <a:rPr lang="en-US" dirty="0" smtClean="0"/>
              <a:t> and strings are special types of functions. </a:t>
            </a:r>
          </a:p>
          <a:p>
            <a:pPr lvl="1">
              <a:defRPr/>
            </a:pPr>
            <a:r>
              <a:rPr lang="en-US" dirty="0" smtClean="0"/>
              <a:t>We will introduce some important types of sequences, and will address the problem of identifying a pattern for the terms of a sequence from its first few terms.</a:t>
            </a:r>
          </a:p>
          <a:p>
            <a:pPr lvl="1">
              <a:defRPr/>
            </a:pPr>
            <a:r>
              <a:rPr lang="en-US" dirty="0" smtClean="0"/>
              <a:t>Using the notion of a sequence, we will define what it means for a set to be countable.</a:t>
            </a:r>
          </a:p>
          <a:p>
            <a:pPr>
              <a:defRPr/>
            </a:pPr>
            <a:r>
              <a:rPr lang="en-US" dirty="0" smtClean="0"/>
              <a:t>Adding consecutive terms of a sequence, making a </a:t>
            </a:r>
            <a:r>
              <a:rPr lang="en-US" i="1" dirty="0" smtClean="0"/>
              <a:t>sum</a:t>
            </a:r>
            <a:r>
              <a:rPr lang="en-US" dirty="0" smtClean="0"/>
              <a:t>, will prove to be helpful in many discrete structures applications.</a:t>
            </a:r>
            <a:endParaRPr lang="en-US" dirty="0"/>
          </a:p>
        </p:txBody>
      </p:sp>
      <p:sp>
        <p:nvSpPr>
          <p:cNvPr id="4" name="Slide Number Placeholder 3"/>
          <p:cNvSpPr>
            <a:spLocks noGrp="1"/>
          </p:cNvSpPr>
          <p:nvPr>
            <p:ph type="sldNum" sz="quarter" idx="10"/>
          </p:nvPr>
        </p:nvSpPr>
        <p:spPr/>
        <p:txBody>
          <a:bodyPr/>
          <a:lstStyle/>
          <a:p>
            <a:pPr>
              <a:defRPr/>
            </a:pPr>
            <a:fld id="{B9607189-57DE-45AE-B3D3-D5002EDE7F1F}" type="slidenum">
              <a:rPr smtClean="0"/>
              <a:pPr>
                <a:defRPr/>
              </a:pPr>
              <a:t>3</a:t>
            </a:fld>
            <a:endParaRPr dirty="0"/>
          </a:p>
        </p:txBody>
      </p:sp>
    </p:spTree>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73075" y="857250"/>
            <a:ext cx="8077200" cy="641350"/>
          </a:xfrm>
        </p:spPr>
        <p:txBody>
          <a:bodyPr/>
          <a:lstStyle/>
          <a:p>
            <a:r>
              <a:rPr lang="en-US" smtClean="0"/>
              <a:t>Examples</a:t>
            </a:r>
          </a:p>
        </p:txBody>
      </p:sp>
      <p:sp>
        <p:nvSpPr>
          <p:cNvPr id="4" name="Slide Number Placeholder 3"/>
          <p:cNvSpPr>
            <a:spLocks noGrp="1"/>
          </p:cNvSpPr>
          <p:nvPr>
            <p:ph type="sldNum" sz="quarter" idx="10"/>
          </p:nvPr>
        </p:nvSpPr>
        <p:spPr/>
        <p:txBody>
          <a:bodyPr/>
          <a:lstStyle/>
          <a:p>
            <a:pPr>
              <a:defRPr/>
            </a:pPr>
            <a:fld id="{9D2D2813-EBE9-4B4E-A92C-1E0F6C7D2F64}" type="slidenum">
              <a:rPr smtClean="0"/>
              <a:pPr>
                <a:defRPr/>
              </a:pPr>
              <a:t>30</a:t>
            </a:fld>
            <a:endParaRPr dirty="0"/>
          </a:p>
        </p:txBody>
      </p:sp>
      <p:pic>
        <p:nvPicPr>
          <p:cNvPr id="368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1484313"/>
            <a:ext cx="3313113"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6869" name="Object 3"/>
          <p:cNvGraphicFramePr>
            <a:graphicFrameLocks noChangeAspect="1"/>
          </p:cNvGraphicFramePr>
          <p:nvPr/>
        </p:nvGraphicFramePr>
        <p:xfrm>
          <a:off x="2627313" y="3500438"/>
          <a:ext cx="3717925" cy="1008062"/>
        </p:xfrm>
        <a:graphic>
          <a:graphicData uri="http://schemas.openxmlformats.org/presentationml/2006/ole">
            <mc:AlternateContent xmlns:mc="http://schemas.openxmlformats.org/markup-compatibility/2006">
              <mc:Choice xmlns:v="urn:schemas-microsoft-com:vml" Requires="v">
                <p:oleObj spid="_x0000_s36883" name="Equation" r:id="rId4" imgW="748975" imgH="203112" progId="Equation.3">
                  <p:embed/>
                </p:oleObj>
              </mc:Choice>
              <mc:Fallback>
                <p:oleObj name="Equation" r:id="rId4" imgW="748975" imgH="203112"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3500438"/>
                        <a:ext cx="3717925" cy="1008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687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4632325"/>
            <a:ext cx="44862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a:defRPr/>
            </a:pPr>
            <a:r>
              <a:rPr lang="en-US" dirty="0" smtClean="0"/>
              <a:t>Q4 </a:t>
            </a:r>
            <a:r>
              <a:rPr lang="en-US" dirty="0" err="1" smtClean="0"/>
              <a:t>pp</a:t>
            </a:r>
            <a:r>
              <a:rPr lang="en-US" dirty="0" smtClean="0"/>
              <a:t> 153: Find the domain and range of these functions. Note that in each case, to find the domain, determine the set of elements assigned values by the function.</a:t>
            </a:r>
          </a:p>
          <a:p>
            <a:pPr lvl="1">
              <a:buFontTx/>
              <a:buNone/>
              <a:defRPr/>
            </a:pPr>
            <a:r>
              <a:rPr lang="en-US" sz="2600" dirty="0"/>
              <a:t>a) the function that assigns to each nonnegative integer</a:t>
            </a:r>
          </a:p>
          <a:p>
            <a:pPr lvl="1">
              <a:buFontTx/>
              <a:buNone/>
              <a:defRPr/>
            </a:pPr>
            <a:r>
              <a:rPr lang="en-US" sz="2600" dirty="0"/>
              <a:t>its last digit</a:t>
            </a:r>
          </a:p>
          <a:p>
            <a:pPr lvl="1">
              <a:buFontTx/>
              <a:buNone/>
              <a:defRPr/>
            </a:pPr>
            <a:r>
              <a:rPr lang="en-US" sz="2600" dirty="0"/>
              <a:t>b) the function that assigns the next largest integer to a</a:t>
            </a:r>
          </a:p>
          <a:p>
            <a:pPr lvl="1">
              <a:buFontTx/>
              <a:buNone/>
              <a:defRPr/>
            </a:pPr>
            <a:r>
              <a:rPr lang="en-US" sz="2600" dirty="0"/>
              <a:t>positive integer</a:t>
            </a:r>
          </a:p>
          <a:p>
            <a:pPr lvl="1">
              <a:buFontTx/>
              <a:buNone/>
              <a:defRPr/>
            </a:pPr>
            <a:r>
              <a:rPr lang="en-US" sz="2600" dirty="0"/>
              <a:t>c) the function that assigns to a bit string the number of</a:t>
            </a:r>
          </a:p>
          <a:p>
            <a:pPr lvl="1">
              <a:buFontTx/>
              <a:buNone/>
              <a:defRPr/>
            </a:pPr>
            <a:r>
              <a:rPr lang="en-US" sz="2600" dirty="0"/>
              <a:t>one bits in the string</a:t>
            </a:r>
          </a:p>
          <a:p>
            <a:pPr lvl="1">
              <a:buFontTx/>
              <a:buNone/>
              <a:defRPr/>
            </a:pPr>
            <a:r>
              <a:rPr lang="en-US" sz="2600" dirty="0"/>
              <a:t>d) the function that assigns to a bit string the number of</a:t>
            </a:r>
          </a:p>
          <a:p>
            <a:pPr lvl="1">
              <a:buFontTx/>
              <a:buNone/>
              <a:defRPr/>
            </a:pPr>
            <a:r>
              <a:rPr lang="en-US" sz="2600" dirty="0"/>
              <a:t>bits in the string</a:t>
            </a:r>
          </a:p>
        </p:txBody>
      </p:sp>
      <p:sp>
        <p:nvSpPr>
          <p:cNvPr id="4" name="Slide Number Placeholder 3"/>
          <p:cNvSpPr>
            <a:spLocks noGrp="1"/>
          </p:cNvSpPr>
          <p:nvPr>
            <p:ph type="sldNum" sz="quarter" idx="10"/>
          </p:nvPr>
        </p:nvSpPr>
        <p:spPr/>
        <p:txBody>
          <a:bodyPr/>
          <a:lstStyle/>
          <a:p>
            <a:pPr>
              <a:defRPr/>
            </a:pPr>
            <a:fld id="{E4469DBA-CFE9-4A6F-A23F-4ADE7358CC3E}" type="slidenum">
              <a:rPr smtClean="0"/>
              <a:pPr>
                <a:defRPr/>
              </a:pPr>
              <a:t>31</a:t>
            </a:fld>
            <a:endParaRPr dirty="0"/>
          </a:p>
        </p:txBody>
      </p:sp>
    </p:spTree>
  </p:cSld>
  <p:clrMapOvr>
    <a:masterClrMapping/>
  </p:clrMapOvr>
  <p:transition>
    <p:split orient="ver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73075" y="857250"/>
            <a:ext cx="8077200" cy="641350"/>
          </a:xfrm>
        </p:spPr>
        <p:txBody>
          <a:bodyPr/>
          <a:lstStyle/>
          <a:p>
            <a:r>
              <a:rPr lang="en-US" smtClean="0"/>
              <a:t>Examples</a:t>
            </a:r>
          </a:p>
        </p:txBody>
      </p:sp>
      <p:sp>
        <p:nvSpPr>
          <p:cNvPr id="38915" name="Content Placeholder 2"/>
          <p:cNvSpPr>
            <a:spLocks noGrp="1"/>
          </p:cNvSpPr>
          <p:nvPr>
            <p:ph idx="1"/>
          </p:nvPr>
        </p:nvSpPr>
        <p:spPr>
          <a:xfrm>
            <a:off x="495300" y="1571625"/>
            <a:ext cx="8064500" cy="5000625"/>
          </a:xfrm>
        </p:spPr>
        <p:txBody>
          <a:bodyPr/>
          <a:lstStyle/>
          <a:p>
            <a:r>
              <a:rPr lang="en-US" smtClean="0"/>
              <a:t>The domain and codomain of functions are often specified in programming languages. For instance, the Java statement</a:t>
            </a:r>
          </a:p>
          <a:p>
            <a:pPr>
              <a:buFontTx/>
              <a:buNone/>
            </a:pPr>
            <a:r>
              <a:rPr lang="en-US" smtClean="0"/>
              <a:t>		int floor(float real) { . . .}</a:t>
            </a:r>
          </a:p>
          <a:p>
            <a:pPr>
              <a:buFontTx/>
              <a:buNone/>
            </a:pPr>
            <a:r>
              <a:rPr lang="en-US" smtClean="0"/>
              <a:t>	specifies that the domain and range of the function floor are………………</a:t>
            </a:r>
          </a:p>
        </p:txBody>
      </p:sp>
      <p:sp>
        <p:nvSpPr>
          <p:cNvPr id="4" name="Slide Number Placeholder 3"/>
          <p:cNvSpPr>
            <a:spLocks noGrp="1"/>
          </p:cNvSpPr>
          <p:nvPr>
            <p:ph type="sldNum" sz="quarter" idx="10"/>
          </p:nvPr>
        </p:nvSpPr>
        <p:spPr/>
        <p:txBody>
          <a:bodyPr/>
          <a:lstStyle/>
          <a:p>
            <a:pPr>
              <a:defRPr/>
            </a:pPr>
            <a:fld id="{01A59F58-2B16-48AC-BC63-7719A4F11C00}" type="slidenum">
              <a:rPr smtClean="0"/>
              <a:pPr>
                <a:defRPr/>
              </a:pPr>
              <a:t>32</a:t>
            </a:fld>
            <a:endParaRPr dirty="0"/>
          </a:p>
        </p:txBody>
      </p:sp>
    </p:spTree>
  </p:cSld>
  <p:clrMapOvr>
    <a:masterClrMapping/>
  </p:clrMapOvr>
  <p:transition>
    <p:split orient="ver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39750" y="692150"/>
            <a:ext cx="7772400" cy="838200"/>
          </a:xfrm>
        </p:spPr>
        <p:txBody>
          <a:bodyPr/>
          <a:lstStyle/>
          <a:p>
            <a:r>
              <a:rPr lang="en-US" smtClean="0"/>
              <a:t>Some Operations on Functions</a:t>
            </a:r>
          </a:p>
        </p:txBody>
      </p:sp>
      <p:sp>
        <p:nvSpPr>
          <p:cNvPr id="39939" name="Rectangle 3"/>
          <p:cNvSpPr>
            <a:spLocks noGrp="1" noChangeArrowheads="1"/>
          </p:cNvSpPr>
          <p:nvPr>
            <p:ph type="body" idx="1"/>
          </p:nvPr>
        </p:nvSpPr>
        <p:spPr>
          <a:xfrm>
            <a:off x="685800" y="1295400"/>
            <a:ext cx="7772400" cy="5257800"/>
          </a:xfrm>
        </p:spPr>
        <p:txBody>
          <a:bodyPr/>
          <a:lstStyle/>
          <a:p>
            <a:pPr marL="457200" indent="-457200"/>
            <a:r>
              <a:rPr lang="en-US" smtClean="0"/>
              <a:t>Let f</a:t>
            </a:r>
            <a:r>
              <a:rPr lang="en-US" baseline="-25000" smtClean="0"/>
              <a:t>1</a:t>
            </a:r>
            <a:r>
              <a:rPr lang="en-US" smtClean="0"/>
              <a:t> and f</a:t>
            </a:r>
            <a:r>
              <a:rPr lang="en-US" baseline="-25000" smtClean="0"/>
              <a:t>2</a:t>
            </a:r>
            <a:r>
              <a:rPr lang="en-US" smtClean="0"/>
              <a:t> be functions from A to </a:t>
            </a:r>
            <a:r>
              <a:rPr lang="en-US" b="1" smtClean="0"/>
              <a:t>ℝ</a:t>
            </a:r>
            <a:r>
              <a:rPr lang="en-US" smtClean="0"/>
              <a:t>. Then</a:t>
            </a:r>
          </a:p>
          <a:p>
            <a:pPr marL="1028700" lvl="1" indent="-457200"/>
            <a:r>
              <a:rPr lang="en-US" smtClean="0"/>
              <a:t>f</a:t>
            </a:r>
            <a:r>
              <a:rPr lang="en-US" baseline="-25000" smtClean="0"/>
              <a:t>1</a:t>
            </a:r>
            <a:r>
              <a:rPr lang="en-US" smtClean="0"/>
              <a:t> + f</a:t>
            </a:r>
            <a:r>
              <a:rPr lang="en-US" baseline="-25000" smtClean="0"/>
              <a:t>2</a:t>
            </a:r>
            <a:r>
              <a:rPr lang="en-US" smtClean="0"/>
              <a:t> is a function from A to </a:t>
            </a:r>
            <a:r>
              <a:rPr lang="en-US" b="1" smtClean="0"/>
              <a:t>ℝ</a:t>
            </a:r>
            <a:r>
              <a:rPr lang="en-US" smtClean="0"/>
              <a:t>.</a:t>
            </a:r>
          </a:p>
          <a:p>
            <a:pPr marL="1028700" lvl="1" indent="-457200"/>
            <a:r>
              <a:rPr lang="en-US" smtClean="0"/>
              <a:t>f</a:t>
            </a:r>
            <a:r>
              <a:rPr lang="en-US" baseline="-25000" smtClean="0"/>
              <a:t>1</a:t>
            </a:r>
            <a:r>
              <a:rPr lang="en-US" smtClean="0"/>
              <a:t>f</a:t>
            </a:r>
            <a:r>
              <a:rPr lang="en-US" baseline="-25000" smtClean="0"/>
              <a:t>2</a:t>
            </a:r>
            <a:r>
              <a:rPr lang="en-US" smtClean="0"/>
              <a:t> is a function from A to </a:t>
            </a:r>
            <a:r>
              <a:rPr lang="en-US" b="1" smtClean="0"/>
              <a:t>ℝ</a:t>
            </a:r>
            <a:r>
              <a:rPr lang="en-US" smtClean="0"/>
              <a:t>.</a:t>
            </a:r>
          </a:p>
          <a:p>
            <a:pPr marL="457200" indent="-457200"/>
            <a:r>
              <a:rPr lang="en-US" smtClean="0"/>
              <a:t>Is f</a:t>
            </a:r>
            <a:r>
              <a:rPr lang="en-US" baseline="-25000" smtClean="0"/>
              <a:t>1</a:t>
            </a:r>
            <a:r>
              <a:rPr lang="en-US" smtClean="0"/>
              <a:t>/f</a:t>
            </a:r>
            <a:r>
              <a:rPr lang="en-US" baseline="-25000" smtClean="0"/>
              <a:t>2</a:t>
            </a:r>
            <a:r>
              <a:rPr lang="en-US" smtClean="0"/>
              <a:t> a function?</a:t>
            </a:r>
          </a:p>
          <a:p>
            <a:pPr marL="457200" indent="-457200"/>
            <a:r>
              <a:rPr lang="en-US" smtClean="0"/>
              <a:t>Let f be a function from set A to set B and let S be a subset of A. The image of S is a subset of B that consists of the images of the elements of S, denoted by f(S).</a:t>
            </a:r>
          </a:p>
        </p:txBody>
      </p:sp>
      <p:sp>
        <p:nvSpPr>
          <p:cNvPr id="4" name="Slide Number Placeholder 3"/>
          <p:cNvSpPr>
            <a:spLocks noGrp="1"/>
          </p:cNvSpPr>
          <p:nvPr>
            <p:ph type="sldNum" sz="quarter" idx="10"/>
          </p:nvPr>
        </p:nvSpPr>
        <p:spPr/>
        <p:txBody>
          <a:bodyPr/>
          <a:lstStyle/>
          <a:p>
            <a:pPr>
              <a:defRPr/>
            </a:pPr>
            <a:fld id="{2B205666-0DB6-449F-B581-941A1388372F}" type="slidenum">
              <a:rPr smtClean="0"/>
              <a:pPr>
                <a:defRPr/>
              </a:pPr>
              <a:t>33</a:t>
            </a:fld>
            <a:endParaRPr dirty="0"/>
          </a:p>
        </p:txBody>
      </p:sp>
    </p:spTree>
  </p:cSld>
  <p:clrMapOvr>
    <a:masterClrMapping/>
  </p:clrMapOvr>
  <p:transition>
    <p:split orient="ver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4213" y="1014413"/>
            <a:ext cx="7772400" cy="685800"/>
          </a:xfrm>
        </p:spPr>
        <p:txBody>
          <a:bodyPr/>
          <a:lstStyle/>
          <a:p>
            <a:r>
              <a:rPr lang="en-US" sz="4000" smtClean="0"/>
              <a:t>Some Functional Properties</a:t>
            </a:r>
          </a:p>
        </p:txBody>
      </p:sp>
      <p:sp>
        <p:nvSpPr>
          <p:cNvPr id="40963" name="Rectangle 3"/>
          <p:cNvSpPr>
            <a:spLocks noGrp="1" noChangeArrowheads="1"/>
          </p:cNvSpPr>
          <p:nvPr>
            <p:ph type="body" idx="1"/>
          </p:nvPr>
        </p:nvSpPr>
        <p:spPr>
          <a:xfrm>
            <a:off x="381000" y="1939925"/>
            <a:ext cx="8370888" cy="4657725"/>
          </a:xfrm>
        </p:spPr>
        <p:txBody>
          <a:bodyPr/>
          <a:lstStyle/>
          <a:p>
            <a:pPr marL="457200" indent="-457200">
              <a:lnSpc>
                <a:spcPct val="80000"/>
              </a:lnSpc>
            </a:pPr>
            <a:r>
              <a:rPr lang="en-US" smtClean="0"/>
              <a:t>A function f is said to be </a:t>
            </a:r>
            <a:r>
              <a:rPr lang="en-US" b="1" smtClean="0"/>
              <a:t>one-to-one</a:t>
            </a:r>
            <a:r>
              <a:rPr lang="en-US" smtClean="0"/>
              <a:t> or </a:t>
            </a:r>
            <a:r>
              <a:rPr lang="en-US" b="1" smtClean="0"/>
              <a:t>injective</a:t>
            </a:r>
            <a:r>
              <a:rPr lang="en-US" smtClean="0"/>
              <a:t> if and only if f(x)=f(y) implies that x=y for all x and y in the domain of f. The function is said to be an </a:t>
            </a:r>
            <a:r>
              <a:rPr lang="en-US" b="1" smtClean="0"/>
              <a:t>injection</a:t>
            </a:r>
            <a:r>
              <a:rPr lang="en-US" smtClean="0"/>
              <a:t>.</a:t>
            </a:r>
          </a:p>
          <a:p>
            <a:pPr marL="457200" indent="-457200">
              <a:lnSpc>
                <a:spcPct val="80000"/>
              </a:lnSpc>
            </a:pPr>
            <a:r>
              <a:rPr lang="en-US" smtClean="0"/>
              <a:t>A function f from A to B is said to be </a:t>
            </a:r>
            <a:r>
              <a:rPr lang="en-US" b="1" smtClean="0"/>
              <a:t>onto</a:t>
            </a:r>
            <a:r>
              <a:rPr lang="en-US" smtClean="0"/>
              <a:t> or </a:t>
            </a:r>
            <a:r>
              <a:rPr lang="en-US" b="1" smtClean="0"/>
              <a:t>surjective</a:t>
            </a:r>
            <a:r>
              <a:rPr lang="en-US" smtClean="0"/>
              <a:t> if and only if for every element b</a:t>
            </a:r>
            <a:r>
              <a:rPr lang="en-US" smtClean="0">
                <a:sym typeface="Symbol" pitchFamily="18" charset="2"/>
              </a:rPr>
              <a:t>B there is an element aA with f(a)=b. The function is said to be a </a:t>
            </a:r>
            <a:r>
              <a:rPr lang="en-US" b="1" smtClean="0">
                <a:sym typeface="Symbol" pitchFamily="18" charset="2"/>
              </a:rPr>
              <a:t>surjection</a:t>
            </a:r>
            <a:r>
              <a:rPr lang="en-US" smtClean="0">
                <a:sym typeface="Symbol" pitchFamily="18" charset="2"/>
              </a:rPr>
              <a:t>.</a:t>
            </a:r>
          </a:p>
          <a:p>
            <a:pPr marL="457200" indent="-457200">
              <a:lnSpc>
                <a:spcPct val="80000"/>
              </a:lnSpc>
            </a:pPr>
            <a:r>
              <a:rPr lang="en-US" smtClean="0">
                <a:sym typeface="Symbol" pitchFamily="18" charset="2"/>
              </a:rPr>
              <a:t>A function f is called a </a:t>
            </a:r>
            <a:r>
              <a:rPr lang="en-US" b="1" smtClean="0">
                <a:sym typeface="Symbol" pitchFamily="18" charset="2"/>
              </a:rPr>
              <a:t>one-to-one correspondence</a:t>
            </a:r>
            <a:r>
              <a:rPr lang="en-US" smtClean="0">
                <a:sym typeface="Symbol" pitchFamily="18" charset="2"/>
              </a:rPr>
              <a:t>, or a </a:t>
            </a:r>
            <a:r>
              <a:rPr lang="en-US" b="1" smtClean="0">
                <a:sym typeface="Symbol" pitchFamily="18" charset="2"/>
              </a:rPr>
              <a:t>bijection</a:t>
            </a:r>
            <a:r>
              <a:rPr lang="en-US" smtClean="0">
                <a:sym typeface="Symbol" pitchFamily="18" charset="2"/>
              </a:rPr>
              <a:t>, if it is both one-to-one and onto.</a:t>
            </a:r>
          </a:p>
        </p:txBody>
      </p:sp>
      <p:sp>
        <p:nvSpPr>
          <p:cNvPr id="4" name="Slide Number Placeholder 3"/>
          <p:cNvSpPr>
            <a:spLocks noGrp="1"/>
          </p:cNvSpPr>
          <p:nvPr>
            <p:ph type="sldNum" sz="quarter" idx="10"/>
          </p:nvPr>
        </p:nvSpPr>
        <p:spPr/>
        <p:txBody>
          <a:bodyPr/>
          <a:lstStyle/>
          <a:p>
            <a:pPr>
              <a:defRPr/>
            </a:pPr>
            <a:fld id="{8CE9E375-CE87-4CC5-B904-1B1307B9A67E}" type="slidenum">
              <a:rPr smtClean="0"/>
              <a:pPr>
                <a:defRPr/>
              </a:pPr>
              <a:t>34</a:t>
            </a:fld>
            <a:endParaRPr dirty="0"/>
          </a:p>
        </p:txBody>
      </p:sp>
    </p:spTree>
  </p:cSld>
  <p:clrMapOvr>
    <a:masterClrMapping/>
  </p:clrMapOvr>
  <p:transition>
    <p:split orient="vert"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484313"/>
            <a:ext cx="8324850" cy="5000625"/>
          </a:xfrm>
        </p:spPr>
        <p:txBody>
          <a:bodyPr>
            <a:normAutofit fontScale="92500"/>
          </a:bodyPr>
          <a:lstStyle/>
          <a:p>
            <a:pPr>
              <a:defRPr/>
            </a:pPr>
            <a:r>
              <a:rPr lang="en-US" dirty="0" smtClean="0"/>
              <a:t>Q6 and 7 </a:t>
            </a:r>
            <a:r>
              <a:rPr lang="en-US" dirty="0" err="1" smtClean="0"/>
              <a:t>pp</a:t>
            </a:r>
            <a:r>
              <a:rPr lang="en-US" dirty="0" smtClean="0"/>
              <a:t> 153: Determine whether each of these functions from {a, b, c, d} to itself is one-to-one or onto.</a:t>
            </a:r>
          </a:p>
          <a:p>
            <a:pPr marL="914400" lvl="1" indent="-514350">
              <a:buFont typeface="+mj-lt"/>
              <a:buAutoNum type="alphaLcParenR"/>
              <a:defRPr/>
            </a:pPr>
            <a:r>
              <a:rPr lang="en-US" dirty="0" smtClean="0"/>
              <a:t>f(a) = b, f(b) = a, f(c) = c, f(d) = d</a:t>
            </a:r>
          </a:p>
          <a:p>
            <a:pPr marL="914400" lvl="1" indent="-514350">
              <a:buFont typeface="+mj-lt"/>
              <a:buAutoNum type="alphaLcParenR"/>
              <a:defRPr/>
            </a:pPr>
            <a:r>
              <a:rPr lang="en-US" dirty="0" smtClean="0"/>
              <a:t>f(a) = b, f(b) = b, f(c) = d, f(d) = c</a:t>
            </a:r>
          </a:p>
          <a:p>
            <a:pPr marL="914400" lvl="1" indent="-514350">
              <a:buFont typeface="+mj-lt"/>
              <a:buAutoNum type="alphaLcParenR"/>
              <a:defRPr/>
            </a:pPr>
            <a:r>
              <a:rPr lang="en-US" dirty="0" smtClean="0"/>
              <a:t>f(a) = d, f(b) = b, f(c) = c, f(d) = d</a:t>
            </a:r>
          </a:p>
          <a:p>
            <a:pPr>
              <a:defRPr/>
            </a:pPr>
            <a:r>
              <a:rPr lang="en-US" dirty="0" smtClean="0"/>
              <a:t>Q8 and 9 </a:t>
            </a:r>
            <a:r>
              <a:rPr lang="en-US" dirty="0" err="1" smtClean="0"/>
              <a:t>pp</a:t>
            </a:r>
            <a:r>
              <a:rPr lang="en-US" dirty="0" smtClean="0"/>
              <a:t> 153: Determine whether each of these functions from ℤ to ℤ is one-to-one or onto.</a:t>
            </a:r>
          </a:p>
          <a:p>
            <a:pPr lvl="1">
              <a:buFontTx/>
              <a:buNone/>
              <a:defRPr/>
            </a:pPr>
            <a:r>
              <a:rPr lang="en-US" dirty="0" smtClean="0"/>
              <a:t>a) f(n) = n – 1 		b) f(n) = n</a:t>
            </a:r>
            <a:r>
              <a:rPr lang="en-US" baseline="30000" dirty="0" smtClean="0"/>
              <a:t>2</a:t>
            </a:r>
            <a:r>
              <a:rPr lang="en-US" dirty="0" smtClean="0"/>
              <a:t> + 1</a:t>
            </a:r>
          </a:p>
          <a:p>
            <a:pPr lvl="1">
              <a:buFontTx/>
              <a:buNone/>
              <a:defRPr/>
            </a:pPr>
            <a:r>
              <a:rPr lang="en-US" dirty="0" smtClean="0"/>
              <a:t>c) f(n) = n</a:t>
            </a:r>
            <a:r>
              <a:rPr lang="en-US" baseline="30000" dirty="0" smtClean="0"/>
              <a:t>3</a:t>
            </a:r>
            <a:r>
              <a:rPr lang="en-US" dirty="0" smtClean="0"/>
              <a:t> 		d) f(n) = </a:t>
            </a:r>
            <a:r>
              <a:rPr lang="en-US" dirty="0" smtClean="0">
                <a:sym typeface="Symbol"/>
              </a:rPr>
              <a:t></a:t>
            </a:r>
            <a:r>
              <a:rPr lang="en-US" dirty="0" smtClean="0"/>
              <a:t>n/2</a:t>
            </a:r>
            <a:r>
              <a:rPr lang="en-US" dirty="0" smtClean="0">
                <a:sym typeface="Symbol"/>
              </a:rPr>
              <a:t></a:t>
            </a:r>
            <a:endParaRPr lang="en-US" dirty="0" smtClean="0"/>
          </a:p>
        </p:txBody>
      </p:sp>
      <p:sp>
        <p:nvSpPr>
          <p:cNvPr id="4" name="Slide Number Placeholder 3"/>
          <p:cNvSpPr>
            <a:spLocks noGrp="1"/>
          </p:cNvSpPr>
          <p:nvPr>
            <p:ph type="sldNum" sz="quarter" idx="10"/>
          </p:nvPr>
        </p:nvSpPr>
        <p:spPr/>
        <p:txBody>
          <a:bodyPr/>
          <a:lstStyle/>
          <a:p>
            <a:pPr>
              <a:defRPr/>
            </a:pPr>
            <a:fld id="{430873A6-4407-4F57-A0E7-EE697682498D}" type="slidenum">
              <a:rPr smtClean="0"/>
              <a:pPr>
                <a:defRPr/>
              </a:pPr>
              <a:t>35</a:t>
            </a:fld>
            <a:endParaRPr dirty="0"/>
          </a:p>
        </p:txBody>
      </p:sp>
    </p:spTree>
  </p:cSld>
  <p:clrMapOvr>
    <a:masterClrMapping/>
  </p:clrMapOvr>
  <p:transition>
    <p:split orient="ver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73075" y="857250"/>
            <a:ext cx="8077200" cy="641350"/>
          </a:xfrm>
        </p:spPr>
        <p:txBody>
          <a:bodyPr/>
          <a:lstStyle/>
          <a:p>
            <a:r>
              <a:rPr lang="en-US" smtClean="0"/>
              <a:t>More Properties</a:t>
            </a:r>
          </a:p>
        </p:txBody>
      </p:sp>
      <p:sp>
        <p:nvSpPr>
          <p:cNvPr id="43011" name="Rectangle 3"/>
          <p:cNvSpPr>
            <a:spLocks noGrp="1" noChangeArrowheads="1"/>
          </p:cNvSpPr>
          <p:nvPr>
            <p:ph type="body" idx="1"/>
          </p:nvPr>
        </p:nvSpPr>
        <p:spPr>
          <a:xfrm>
            <a:off x="495300" y="1571625"/>
            <a:ext cx="8064500" cy="5000625"/>
          </a:xfrm>
        </p:spPr>
        <p:txBody>
          <a:bodyPr/>
          <a:lstStyle/>
          <a:p>
            <a:pPr marL="457200" indent="-457200"/>
            <a:r>
              <a:rPr lang="en-US" smtClean="0"/>
              <a:t>A function f whose domain and co-domain are subsets of ℝ is called strictly increasing if f(x) &lt; f(y) whenever x &lt; y and x and y are in the domain of f.</a:t>
            </a:r>
          </a:p>
          <a:p>
            <a:pPr marL="457200" indent="-457200"/>
            <a:r>
              <a:rPr lang="en-US" smtClean="0"/>
              <a:t>A function f whose domain and co-domain are subsets of ℝ is called strictly decreasing if f(x) &gt; f(y) whenever x &lt; y and x and y are in the domain of f.</a:t>
            </a:r>
          </a:p>
        </p:txBody>
      </p:sp>
      <p:sp>
        <p:nvSpPr>
          <p:cNvPr id="4" name="Slide Number Placeholder 3"/>
          <p:cNvSpPr>
            <a:spLocks noGrp="1"/>
          </p:cNvSpPr>
          <p:nvPr>
            <p:ph type="sldNum" sz="quarter" idx="10"/>
          </p:nvPr>
        </p:nvSpPr>
        <p:spPr/>
        <p:txBody>
          <a:bodyPr/>
          <a:lstStyle/>
          <a:p>
            <a:pPr>
              <a:defRPr/>
            </a:pPr>
            <a:fld id="{CF0A4203-D83C-461A-8255-527BA8457649}" type="slidenum">
              <a:rPr smtClean="0"/>
              <a:pPr>
                <a:defRPr/>
              </a:pPr>
              <a:t>36</a:t>
            </a:fld>
            <a:endParaRPr dirty="0"/>
          </a:p>
        </p:txBody>
      </p:sp>
    </p:spTree>
  </p:cSld>
  <p:clrMapOvr>
    <a:masterClrMapping/>
  </p:clrMapOvr>
  <p:transition>
    <p:split orient="vert"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73075" y="857250"/>
            <a:ext cx="8077200" cy="641350"/>
          </a:xfrm>
        </p:spPr>
        <p:txBody>
          <a:bodyPr/>
          <a:lstStyle/>
          <a:p>
            <a:r>
              <a:rPr lang="en-US" smtClean="0"/>
              <a:t>Inverse Functions</a:t>
            </a:r>
          </a:p>
        </p:txBody>
      </p:sp>
      <p:sp>
        <p:nvSpPr>
          <p:cNvPr id="29699" name="Rectangle 3"/>
          <p:cNvSpPr>
            <a:spLocks noGrp="1" noChangeArrowheads="1"/>
          </p:cNvSpPr>
          <p:nvPr>
            <p:ph type="body" idx="1"/>
          </p:nvPr>
        </p:nvSpPr>
        <p:spPr>
          <a:xfrm>
            <a:off x="179388" y="1916113"/>
            <a:ext cx="8077200" cy="4681537"/>
          </a:xfrm>
        </p:spPr>
        <p:txBody>
          <a:bodyPr>
            <a:normAutofit fontScale="92500" lnSpcReduction="10000"/>
          </a:bodyPr>
          <a:lstStyle/>
          <a:p>
            <a:pPr marL="457200" indent="-457200">
              <a:defRPr/>
            </a:pPr>
            <a:r>
              <a:rPr lang="en-US" dirty="0" smtClean="0"/>
              <a:t>Let f be a 1:1 correspondence from the set A onto the set B. The inverse function of f, denoted by f </a:t>
            </a:r>
            <a:r>
              <a:rPr lang="en-US" baseline="30000" dirty="0" smtClean="0"/>
              <a:t>-1</a:t>
            </a:r>
            <a:r>
              <a:rPr lang="en-US" dirty="0" smtClean="0"/>
              <a:t>, is the function that assigns to an element b </a:t>
            </a:r>
            <a:r>
              <a:rPr lang="en-US" dirty="0" smtClean="0">
                <a:sym typeface="Symbol" pitchFamily="18" charset="2"/>
              </a:rPr>
              <a:t> B the unique element </a:t>
            </a:r>
            <a:r>
              <a:rPr lang="en-US" dirty="0" err="1" smtClean="0">
                <a:sym typeface="Symbol" pitchFamily="18" charset="2"/>
              </a:rPr>
              <a:t>aA</a:t>
            </a:r>
            <a:r>
              <a:rPr lang="en-US" dirty="0" smtClean="0">
                <a:sym typeface="Symbol" pitchFamily="18" charset="2"/>
              </a:rPr>
              <a:t> such that f(a)=b. </a:t>
            </a:r>
          </a:p>
          <a:p>
            <a:pPr marL="1028700" lvl="1" indent="-457200">
              <a:defRPr/>
            </a:pPr>
            <a:r>
              <a:rPr lang="en-US" dirty="0" smtClean="0"/>
              <a:t>f </a:t>
            </a:r>
            <a:r>
              <a:rPr lang="en-US" baseline="30000" dirty="0" smtClean="0"/>
              <a:t>–1</a:t>
            </a:r>
            <a:r>
              <a:rPr lang="en-US" dirty="0" smtClean="0"/>
              <a:t>(b)=a when f(a) = b</a:t>
            </a:r>
          </a:p>
          <a:p>
            <a:pPr marL="628650" indent="-457200">
              <a:defRPr/>
            </a:pPr>
            <a:r>
              <a:rPr lang="en-US" dirty="0" smtClean="0"/>
              <a:t>Find the inverse </a:t>
            </a:r>
          </a:p>
          <a:p>
            <a:pPr marL="628650" indent="-457200">
              <a:buFontTx/>
              <a:buNone/>
              <a:defRPr/>
            </a:pPr>
            <a:r>
              <a:rPr lang="en-US" dirty="0" smtClean="0"/>
              <a:t>	function for each 1:1</a:t>
            </a:r>
          </a:p>
          <a:p>
            <a:pPr marL="628650" indent="-457200">
              <a:buFontTx/>
              <a:buNone/>
              <a:defRPr/>
            </a:pPr>
            <a:r>
              <a:rPr lang="en-US" dirty="0" smtClean="0"/>
              <a:t>	correspondence in the</a:t>
            </a:r>
          </a:p>
          <a:p>
            <a:pPr marL="628650" indent="-457200">
              <a:buFontTx/>
              <a:buNone/>
              <a:defRPr/>
            </a:pPr>
            <a:r>
              <a:rPr lang="en-US" dirty="0" smtClean="0"/>
              <a:t>	previous slide.</a:t>
            </a:r>
          </a:p>
        </p:txBody>
      </p:sp>
      <p:sp>
        <p:nvSpPr>
          <p:cNvPr id="4" name="Slide Number Placeholder 3"/>
          <p:cNvSpPr>
            <a:spLocks noGrp="1"/>
          </p:cNvSpPr>
          <p:nvPr>
            <p:ph type="sldNum" sz="quarter" idx="10"/>
          </p:nvPr>
        </p:nvSpPr>
        <p:spPr/>
        <p:txBody>
          <a:bodyPr/>
          <a:lstStyle/>
          <a:p>
            <a:pPr>
              <a:defRPr/>
            </a:pPr>
            <a:fld id="{2E386292-F600-4D8F-A4F4-3EE401CB3DF1}" type="slidenum">
              <a:rPr smtClean="0"/>
              <a:pPr>
                <a:defRPr/>
              </a:pPr>
              <a:t>37</a:t>
            </a:fld>
            <a:endParaRPr dirty="0"/>
          </a:p>
        </p:txBody>
      </p:sp>
      <p:pic>
        <p:nvPicPr>
          <p:cNvPr id="4403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4221163"/>
            <a:ext cx="451643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73075" y="857250"/>
            <a:ext cx="8077200" cy="641350"/>
          </a:xfrm>
        </p:spPr>
        <p:txBody>
          <a:bodyPr/>
          <a:lstStyle/>
          <a:p>
            <a:r>
              <a:rPr lang="en-US" smtClean="0"/>
              <a:t>Composition of Functions</a:t>
            </a:r>
          </a:p>
        </p:txBody>
      </p:sp>
      <p:sp>
        <p:nvSpPr>
          <p:cNvPr id="45059" name="Rectangle 3"/>
          <p:cNvSpPr>
            <a:spLocks noGrp="1" noChangeArrowheads="1"/>
          </p:cNvSpPr>
          <p:nvPr>
            <p:ph type="body" idx="1"/>
          </p:nvPr>
        </p:nvSpPr>
        <p:spPr>
          <a:xfrm>
            <a:off x="495300" y="1571625"/>
            <a:ext cx="8064500" cy="5000625"/>
          </a:xfrm>
        </p:spPr>
        <p:txBody>
          <a:bodyPr/>
          <a:lstStyle/>
          <a:p>
            <a:pPr marL="457200" indent="-457200"/>
            <a:r>
              <a:rPr lang="en-US" smtClean="0"/>
              <a:t>Let g be a function from the set A to the set B and let f be a function from the set B to the set C. The composition of the functions f and g, denoted by f </a:t>
            </a:r>
            <a:r>
              <a:rPr lang="en-US" smtClean="0">
                <a:sym typeface="Symbol" pitchFamily="18" charset="2"/>
              </a:rPr>
              <a:t> g is defined by </a:t>
            </a:r>
          </a:p>
          <a:p>
            <a:pPr marL="457200" indent="-457200">
              <a:buFontTx/>
              <a:buNone/>
            </a:pPr>
            <a:r>
              <a:rPr lang="en-US" smtClean="0"/>
              <a:t>			(f </a:t>
            </a:r>
            <a:r>
              <a:rPr lang="en-US" smtClean="0">
                <a:sym typeface="Symbol" pitchFamily="18" charset="2"/>
              </a:rPr>
              <a:t> g)(a) = f (g(a))</a:t>
            </a:r>
          </a:p>
          <a:p>
            <a:pPr marL="457200" indent="-457200">
              <a:buFontTx/>
              <a:buNone/>
            </a:pPr>
            <a:endParaRPr lang="en-US" smtClean="0">
              <a:sym typeface="Symbol" pitchFamily="18" charset="2"/>
            </a:endParaRPr>
          </a:p>
        </p:txBody>
      </p:sp>
      <p:sp>
        <p:nvSpPr>
          <p:cNvPr id="4" name="Slide Number Placeholder 3"/>
          <p:cNvSpPr>
            <a:spLocks noGrp="1"/>
          </p:cNvSpPr>
          <p:nvPr>
            <p:ph type="sldNum" sz="quarter" idx="10"/>
          </p:nvPr>
        </p:nvSpPr>
        <p:spPr/>
        <p:txBody>
          <a:bodyPr/>
          <a:lstStyle/>
          <a:p>
            <a:pPr>
              <a:defRPr/>
            </a:pPr>
            <a:fld id="{C9A63371-9B62-4643-A9CE-CD27DA9AEB3D}" type="slidenum">
              <a:rPr smtClean="0"/>
              <a:pPr>
                <a:defRPr/>
              </a:pPr>
              <a:t>38</a:t>
            </a:fld>
            <a:endParaRPr dirty="0"/>
          </a:p>
        </p:txBody>
      </p:sp>
      <p:pic>
        <p:nvPicPr>
          <p:cNvPr id="4506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149725"/>
            <a:ext cx="6364287" cy="263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73075" y="857250"/>
            <a:ext cx="8077200" cy="641350"/>
          </a:xfrm>
        </p:spPr>
        <p:txBody>
          <a:bodyPr/>
          <a:lstStyle/>
          <a:p>
            <a:r>
              <a:rPr lang="en-US" smtClean="0"/>
              <a:t>Example</a:t>
            </a:r>
          </a:p>
        </p:txBody>
      </p:sp>
      <p:sp>
        <p:nvSpPr>
          <p:cNvPr id="46083" name="Content Placeholder 2"/>
          <p:cNvSpPr>
            <a:spLocks noGrp="1"/>
          </p:cNvSpPr>
          <p:nvPr>
            <p:ph idx="1"/>
          </p:nvPr>
        </p:nvSpPr>
        <p:spPr>
          <a:xfrm>
            <a:off x="495300" y="1571625"/>
            <a:ext cx="8064500" cy="5000625"/>
          </a:xfrm>
        </p:spPr>
        <p:txBody>
          <a:bodyPr/>
          <a:lstStyle/>
          <a:p>
            <a:r>
              <a:rPr lang="en-US" smtClean="0"/>
              <a:t>Q22 pp 154:  Find f </a:t>
            </a:r>
            <a:r>
              <a:rPr lang="en-US" smtClean="0">
                <a:sym typeface="Symbol" pitchFamily="18" charset="2"/>
              </a:rPr>
              <a:t> g</a:t>
            </a:r>
            <a:r>
              <a:rPr lang="en-US" smtClean="0"/>
              <a:t> and g </a:t>
            </a:r>
            <a:r>
              <a:rPr lang="en-US" smtClean="0">
                <a:sym typeface="Symbol" pitchFamily="18" charset="2"/>
              </a:rPr>
              <a:t> f</a:t>
            </a:r>
            <a:r>
              <a:rPr lang="en-US" smtClean="0"/>
              <a:t>, where f(x)=x</a:t>
            </a:r>
            <a:r>
              <a:rPr lang="en-US" baseline="30000" smtClean="0"/>
              <a:t>2</a:t>
            </a:r>
            <a:r>
              <a:rPr lang="en-US" smtClean="0"/>
              <a:t> + 1 and g(x)=x + 2, are functions from ℝ to ℝ.</a:t>
            </a:r>
          </a:p>
        </p:txBody>
      </p:sp>
      <p:sp>
        <p:nvSpPr>
          <p:cNvPr id="4" name="Slide Number Placeholder 3"/>
          <p:cNvSpPr>
            <a:spLocks noGrp="1"/>
          </p:cNvSpPr>
          <p:nvPr>
            <p:ph type="sldNum" sz="quarter" idx="10"/>
          </p:nvPr>
        </p:nvSpPr>
        <p:spPr/>
        <p:txBody>
          <a:bodyPr/>
          <a:lstStyle/>
          <a:p>
            <a:pPr>
              <a:defRPr/>
            </a:pPr>
            <a:fld id="{C5097001-B3E4-4EB3-AE64-71C5F3E4C9FF}" type="slidenum">
              <a:rPr smtClean="0"/>
              <a:pPr>
                <a:defRPr/>
              </a:pPr>
              <a:t>39</a:t>
            </a:fld>
            <a:endParaRPr dirty="0"/>
          </a:p>
        </p:txBody>
      </p:sp>
    </p:spTree>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11188" y="908050"/>
            <a:ext cx="7772400" cy="649288"/>
          </a:xfrm>
        </p:spPr>
        <p:txBody>
          <a:bodyPr/>
          <a:lstStyle/>
          <a:p>
            <a:r>
              <a:rPr lang="en-US" smtClean="0"/>
              <a:t>Section 2.1: Sets</a:t>
            </a:r>
          </a:p>
        </p:txBody>
      </p:sp>
      <p:sp>
        <p:nvSpPr>
          <p:cNvPr id="13315" name="Rectangle 3"/>
          <p:cNvSpPr>
            <a:spLocks noGrp="1" noChangeArrowheads="1"/>
          </p:cNvSpPr>
          <p:nvPr>
            <p:ph type="body" idx="1"/>
          </p:nvPr>
        </p:nvSpPr>
        <p:spPr>
          <a:xfrm>
            <a:off x="304800" y="1719263"/>
            <a:ext cx="8458200" cy="5022850"/>
          </a:xfrm>
        </p:spPr>
        <p:txBody>
          <a:bodyPr>
            <a:normAutofit fontScale="85000" lnSpcReduction="20000"/>
          </a:bodyPr>
          <a:lstStyle/>
          <a:p>
            <a:pPr marL="457200" indent="-457200">
              <a:defRPr/>
            </a:pPr>
            <a:r>
              <a:rPr lang="en-US" dirty="0" smtClean="0"/>
              <a:t>A </a:t>
            </a:r>
            <a:r>
              <a:rPr lang="en-US" i="1" dirty="0" smtClean="0"/>
              <a:t>Set</a:t>
            </a:r>
            <a:r>
              <a:rPr lang="en-US" dirty="0" smtClean="0"/>
              <a:t> is an unordered collection of “objects”.</a:t>
            </a:r>
          </a:p>
          <a:p>
            <a:pPr marL="857250" lvl="1" indent="-457200">
              <a:defRPr/>
            </a:pPr>
            <a:r>
              <a:rPr lang="en-US" dirty="0" smtClean="0"/>
              <a:t>Defined by Cantor 1895</a:t>
            </a:r>
          </a:p>
          <a:p>
            <a:pPr marL="857250" lvl="1" indent="-457200">
              <a:defRPr/>
            </a:pPr>
            <a:r>
              <a:rPr lang="en-US" dirty="0" smtClean="0"/>
              <a:t>Objects in a set are also called elements or members of a set.</a:t>
            </a:r>
          </a:p>
          <a:p>
            <a:pPr marL="857250" lvl="1" indent="-457200">
              <a:defRPr/>
            </a:pPr>
            <a:r>
              <a:rPr lang="en-US" dirty="0" smtClean="0"/>
              <a:t>Example: A set of vowels, V= {a, e, </a:t>
            </a:r>
            <a:r>
              <a:rPr lang="en-US" dirty="0" err="1" smtClean="0"/>
              <a:t>i</a:t>
            </a:r>
            <a:r>
              <a:rPr lang="en-US" dirty="0" smtClean="0"/>
              <a:t>, o, u}</a:t>
            </a:r>
          </a:p>
          <a:p>
            <a:pPr marL="857250" lvl="1" indent="-457200">
              <a:defRPr/>
            </a:pPr>
            <a:r>
              <a:rPr lang="en-US" dirty="0" smtClean="0"/>
              <a:t>Bertrand </a:t>
            </a:r>
            <a:r>
              <a:rPr lang="en-US" dirty="0" err="1" smtClean="0"/>
              <a:t>Russel</a:t>
            </a:r>
            <a:r>
              <a:rPr lang="en-US" dirty="0" smtClean="0"/>
              <a:t> in 1902 showed that this definition may lead to </a:t>
            </a:r>
            <a:r>
              <a:rPr lang="en-US" i="1" dirty="0" smtClean="0"/>
              <a:t>paradoxes</a:t>
            </a:r>
            <a:r>
              <a:rPr lang="en-US" dirty="0" smtClean="0"/>
              <a:t>.</a:t>
            </a:r>
          </a:p>
          <a:p>
            <a:pPr marL="457200" indent="-457200">
              <a:defRPr/>
            </a:pPr>
            <a:r>
              <a:rPr lang="en-US" dirty="0" smtClean="0"/>
              <a:t>A </a:t>
            </a:r>
            <a:r>
              <a:rPr lang="en-US" i="1" dirty="0" smtClean="0"/>
              <a:t>paradox</a:t>
            </a:r>
            <a:r>
              <a:rPr lang="en-US" dirty="0" smtClean="0"/>
              <a:t> means a logical inconsistency.</a:t>
            </a:r>
          </a:p>
          <a:p>
            <a:pPr marL="457200" indent="-457200">
              <a:defRPr/>
            </a:pPr>
            <a:r>
              <a:rPr lang="en-US" dirty="0" smtClean="0"/>
              <a:t>Paradoxes occur if no “restriction” is made on the objects of a set</a:t>
            </a:r>
          </a:p>
          <a:p>
            <a:pPr marL="1028700" lvl="1" indent="-457200">
              <a:defRPr/>
            </a:pPr>
            <a:r>
              <a:rPr lang="en-US" dirty="0" smtClean="0"/>
              <a:t>Q29 pp. 128: </a:t>
            </a:r>
            <a:r>
              <a:rPr lang="en-US" b="1" i="1" dirty="0" err="1" smtClean="0"/>
              <a:t>Russel’s</a:t>
            </a:r>
            <a:r>
              <a:rPr lang="en-US" b="1" i="1" dirty="0" smtClean="0"/>
              <a:t> Paradox</a:t>
            </a:r>
            <a:r>
              <a:rPr lang="en-US" dirty="0" smtClean="0"/>
              <a:t>: Let S contain all sets x where x does not belong to itself, i.e. S = { x | x </a:t>
            </a:r>
            <a:r>
              <a:rPr lang="en-US" dirty="0" smtClean="0">
                <a:sym typeface="Symbol" pitchFamily="18" charset="2"/>
              </a:rPr>
              <a:t> x}. Show that S is not well-defined by showing that both SS and SS lead to a contradiction</a:t>
            </a:r>
          </a:p>
        </p:txBody>
      </p:sp>
      <p:sp>
        <p:nvSpPr>
          <p:cNvPr id="4" name="Slide Number Placeholder 3"/>
          <p:cNvSpPr>
            <a:spLocks noGrp="1"/>
          </p:cNvSpPr>
          <p:nvPr>
            <p:ph type="sldNum" sz="quarter" idx="10"/>
          </p:nvPr>
        </p:nvSpPr>
        <p:spPr/>
        <p:txBody>
          <a:bodyPr/>
          <a:lstStyle/>
          <a:p>
            <a:pPr>
              <a:defRPr/>
            </a:pPr>
            <a:fld id="{0F5745D8-7855-4045-9471-03573E87CDA5}" type="slidenum">
              <a:rPr smtClean="0"/>
              <a:pPr>
                <a:defRPr/>
              </a:pPr>
              <a:t>4</a:t>
            </a:fld>
            <a:endParaRPr dirty="0"/>
          </a:p>
        </p:txBody>
      </p:sp>
    </p:spTree>
  </p:cSld>
  <p:clrMapOvr>
    <a:masterClrMapping/>
  </p:clrMapOvr>
  <p:transition>
    <p:split orient="ver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73075" y="857250"/>
            <a:ext cx="8077200" cy="641350"/>
          </a:xfrm>
        </p:spPr>
        <p:txBody>
          <a:bodyPr/>
          <a:lstStyle/>
          <a:p>
            <a:r>
              <a:rPr lang="en-US" smtClean="0"/>
              <a:t>Graphs of Functions</a:t>
            </a:r>
          </a:p>
        </p:txBody>
      </p:sp>
      <p:sp>
        <p:nvSpPr>
          <p:cNvPr id="47107" name="Rectangle 3"/>
          <p:cNvSpPr>
            <a:spLocks noGrp="1" noChangeArrowheads="1"/>
          </p:cNvSpPr>
          <p:nvPr>
            <p:ph type="body" idx="1"/>
          </p:nvPr>
        </p:nvSpPr>
        <p:spPr>
          <a:xfrm>
            <a:off x="495300" y="1571625"/>
            <a:ext cx="8064500" cy="5000625"/>
          </a:xfrm>
        </p:spPr>
        <p:txBody>
          <a:bodyPr/>
          <a:lstStyle/>
          <a:p>
            <a:pPr marL="457200" indent="-457200"/>
            <a:r>
              <a:rPr lang="en-US" smtClean="0"/>
              <a:t>Let f be a function from the set A to the set B. The graph of the function f is the set of ordered pairs {(a,b) | a </a:t>
            </a:r>
            <a:r>
              <a:rPr lang="en-US" smtClean="0">
                <a:sym typeface="Symbol" pitchFamily="18" charset="2"/>
              </a:rPr>
              <a:t> A and f(a) = b}</a:t>
            </a:r>
          </a:p>
        </p:txBody>
      </p:sp>
      <p:sp>
        <p:nvSpPr>
          <p:cNvPr id="4" name="Slide Number Placeholder 3"/>
          <p:cNvSpPr>
            <a:spLocks noGrp="1"/>
          </p:cNvSpPr>
          <p:nvPr>
            <p:ph type="sldNum" sz="quarter" idx="10"/>
          </p:nvPr>
        </p:nvSpPr>
        <p:spPr/>
        <p:txBody>
          <a:bodyPr/>
          <a:lstStyle/>
          <a:p>
            <a:pPr>
              <a:defRPr/>
            </a:pPr>
            <a:fld id="{97A34EFC-80B1-4AFE-AEF5-A73D6CAB0288}" type="slidenum">
              <a:rPr smtClean="0"/>
              <a:pPr>
                <a:defRPr/>
              </a:pPr>
              <a:t>40</a:t>
            </a:fld>
            <a:endParaRPr dirty="0"/>
          </a:p>
        </p:txBody>
      </p:sp>
    </p:spTree>
  </p:cSld>
  <p:clrMapOvr>
    <a:masterClrMapping/>
  </p:clrMapOvr>
  <p:transition>
    <p:split orient="vert"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11188" y="790575"/>
            <a:ext cx="7772400" cy="838200"/>
          </a:xfrm>
        </p:spPr>
        <p:txBody>
          <a:bodyPr/>
          <a:lstStyle/>
          <a:p>
            <a:r>
              <a:rPr lang="en-US" smtClean="0"/>
              <a:t>Graph of f(n)=1 – n</a:t>
            </a:r>
            <a:r>
              <a:rPr lang="en-US" baseline="30000" smtClean="0"/>
              <a:t>2</a:t>
            </a:r>
            <a:r>
              <a:rPr lang="en-US" smtClean="0"/>
              <a:t> from ℤ to ℤ</a:t>
            </a:r>
          </a:p>
        </p:txBody>
      </p:sp>
      <p:sp>
        <p:nvSpPr>
          <p:cNvPr id="48131" name="Line 3"/>
          <p:cNvSpPr>
            <a:spLocks noChangeShapeType="1"/>
          </p:cNvSpPr>
          <p:nvPr/>
        </p:nvSpPr>
        <p:spPr bwMode="auto">
          <a:xfrm>
            <a:off x="4467225" y="1557338"/>
            <a:ext cx="0" cy="5105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2" name="Line 4"/>
          <p:cNvSpPr>
            <a:spLocks noChangeShapeType="1"/>
          </p:cNvSpPr>
          <p:nvPr/>
        </p:nvSpPr>
        <p:spPr bwMode="auto">
          <a:xfrm>
            <a:off x="46799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3" name="Line 5"/>
          <p:cNvSpPr>
            <a:spLocks noChangeShapeType="1"/>
          </p:cNvSpPr>
          <p:nvPr/>
        </p:nvSpPr>
        <p:spPr bwMode="auto">
          <a:xfrm>
            <a:off x="48926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4" name="Line 6"/>
          <p:cNvSpPr>
            <a:spLocks noChangeShapeType="1"/>
          </p:cNvSpPr>
          <p:nvPr/>
        </p:nvSpPr>
        <p:spPr bwMode="auto">
          <a:xfrm>
            <a:off x="51054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5" name="Line 7"/>
          <p:cNvSpPr>
            <a:spLocks noChangeShapeType="1"/>
          </p:cNvSpPr>
          <p:nvPr/>
        </p:nvSpPr>
        <p:spPr bwMode="auto">
          <a:xfrm>
            <a:off x="53181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6" name="Line 8"/>
          <p:cNvSpPr>
            <a:spLocks noChangeShapeType="1"/>
          </p:cNvSpPr>
          <p:nvPr/>
        </p:nvSpPr>
        <p:spPr bwMode="auto">
          <a:xfrm>
            <a:off x="55308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7" name="Line 9"/>
          <p:cNvSpPr>
            <a:spLocks noChangeShapeType="1"/>
          </p:cNvSpPr>
          <p:nvPr/>
        </p:nvSpPr>
        <p:spPr bwMode="auto">
          <a:xfrm>
            <a:off x="57435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8" name="Line 10"/>
          <p:cNvSpPr>
            <a:spLocks noChangeShapeType="1"/>
          </p:cNvSpPr>
          <p:nvPr/>
        </p:nvSpPr>
        <p:spPr bwMode="auto">
          <a:xfrm>
            <a:off x="59563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39" name="Line 11"/>
          <p:cNvSpPr>
            <a:spLocks noChangeShapeType="1"/>
          </p:cNvSpPr>
          <p:nvPr/>
        </p:nvSpPr>
        <p:spPr bwMode="auto">
          <a:xfrm>
            <a:off x="61690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0" name="Line 12"/>
          <p:cNvSpPr>
            <a:spLocks noChangeShapeType="1"/>
          </p:cNvSpPr>
          <p:nvPr/>
        </p:nvSpPr>
        <p:spPr bwMode="auto">
          <a:xfrm>
            <a:off x="63817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1" name="Line 13"/>
          <p:cNvSpPr>
            <a:spLocks noChangeShapeType="1"/>
          </p:cNvSpPr>
          <p:nvPr/>
        </p:nvSpPr>
        <p:spPr bwMode="auto">
          <a:xfrm>
            <a:off x="65944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2" name="Line 14"/>
          <p:cNvSpPr>
            <a:spLocks noChangeShapeType="1"/>
          </p:cNvSpPr>
          <p:nvPr/>
        </p:nvSpPr>
        <p:spPr bwMode="auto">
          <a:xfrm>
            <a:off x="68072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3" name="Line 15"/>
          <p:cNvSpPr>
            <a:spLocks noChangeShapeType="1"/>
          </p:cNvSpPr>
          <p:nvPr/>
        </p:nvSpPr>
        <p:spPr bwMode="auto">
          <a:xfrm>
            <a:off x="70199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4" name="Line 16"/>
          <p:cNvSpPr>
            <a:spLocks noChangeShapeType="1"/>
          </p:cNvSpPr>
          <p:nvPr/>
        </p:nvSpPr>
        <p:spPr bwMode="auto">
          <a:xfrm>
            <a:off x="19145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5" name="Line 17"/>
          <p:cNvSpPr>
            <a:spLocks noChangeShapeType="1"/>
          </p:cNvSpPr>
          <p:nvPr/>
        </p:nvSpPr>
        <p:spPr bwMode="auto">
          <a:xfrm>
            <a:off x="21272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6" name="Line 18"/>
          <p:cNvSpPr>
            <a:spLocks noChangeShapeType="1"/>
          </p:cNvSpPr>
          <p:nvPr/>
        </p:nvSpPr>
        <p:spPr bwMode="auto">
          <a:xfrm>
            <a:off x="23399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7" name="Line 19"/>
          <p:cNvSpPr>
            <a:spLocks noChangeShapeType="1"/>
          </p:cNvSpPr>
          <p:nvPr/>
        </p:nvSpPr>
        <p:spPr bwMode="auto">
          <a:xfrm>
            <a:off x="25527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8" name="Line 20"/>
          <p:cNvSpPr>
            <a:spLocks noChangeShapeType="1"/>
          </p:cNvSpPr>
          <p:nvPr/>
        </p:nvSpPr>
        <p:spPr bwMode="auto">
          <a:xfrm>
            <a:off x="27654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49" name="Line 21"/>
          <p:cNvSpPr>
            <a:spLocks noChangeShapeType="1"/>
          </p:cNvSpPr>
          <p:nvPr/>
        </p:nvSpPr>
        <p:spPr bwMode="auto">
          <a:xfrm>
            <a:off x="29781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0" name="Line 22"/>
          <p:cNvSpPr>
            <a:spLocks noChangeShapeType="1"/>
          </p:cNvSpPr>
          <p:nvPr/>
        </p:nvSpPr>
        <p:spPr bwMode="auto">
          <a:xfrm>
            <a:off x="31908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1" name="Line 23"/>
          <p:cNvSpPr>
            <a:spLocks noChangeShapeType="1"/>
          </p:cNvSpPr>
          <p:nvPr/>
        </p:nvSpPr>
        <p:spPr bwMode="auto">
          <a:xfrm>
            <a:off x="34036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2" name="Line 24"/>
          <p:cNvSpPr>
            <a:spLocks noChangeShapeType="1"/>
          </p:cNvSpPr>
          <p:nvPr/>
        </p:nvSpPr>
        <p:spPr bwMode="auto">
          <a:xfrm>
            <a:off x="361632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3" name="Line 25"/>
          <p:cNvSpPr>
            <a:spLocks noChangeShapeType="1"/>
          </p:cNvSpPr>
          <p:nvPr/>
        </p:nvSpPr>
        <p:spPr bwMode="auto">
          <a:xfrm>
            <a:off x="382905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4" name="Line 26"/>
          <p:cNvSpPr>
            <a:spLocks noChangeShapeType="1"/>
          </p:cNvSpPr>
          <p:nvPr/>
        </p:nvSpPr>
        <p:spPr bwMode="auto">
          <a:xfrm>
            <a:off x="4041775"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5" name="Line 27"/>
          <p:cNvSpPr>
            <a:spLocks noChangeShapeType="1"/>
          </p:cNvSpPr>
          <p:nvPr/>
        </p:nvSpPr>
        <p:spPr bwMode="auto">
          <a:xfrm>
            <a:off x="4254500" y="155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6" name="Line 28"/>
          <p:cNvSpPr>
            <a:spLocks noChangeShapeType="1"/>
          </p:cNvSpPr>
          <p:nvPr/>
        </p:nvSpPr>
        <p:spPr bwMode="auto">
          <a:xfrm rot="-5400000">
            <a:off x="4467225" y="1557338"/>
            <a:ext cx="0" cy="5105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7" name="Line 29"/>
          <p:cNvSpPr>
            <a:spLocks noChangeShapeType="1"/>
          </p:cNvSpPr>
          <p:nvPr/>
        </p:nvSpPr>
        <p:spPr bwMode="auto">
          <a:xfrm rot="-5400000">
            <a:off x="4467225" y="-99536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8" name="Line 30"/>
          <p:cNvSpPr>
            <a:spLocks noChangeShapeType="1"/>
          </p:cNvSpPr>
          <p:nvPr/>
        </p:nvSpPr>
        <p:spPr bwMode="auto">
          <a:xfrm rot="-5400000">
            <a:off x="4467225" y="-782637"/>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59" name="Line 31"/>
          <p:cNvSpPr>
            <a:spLocks noChangeShapeType="1"/>
          </p:cNvSpPr>
          <p:nvPr/>
        </p:nvSpPr>
        <p:spPr bwMode="auto">
          <a:xfrm rot="-5400000">
            <a:off x="4467225" y="-56991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0" name="Line 32"/>
          <p:cNvSpPr>
            <a:spLocks noChangeShapeType="1"/>
          </p:cNvSpPr>
          <p:nvPr/>
        </p:nvSpPr>
        <p:spPr bwMode="auto">
          <a:xfrm rot="-5400000">
            <a:off x="4467225" y="-357187"/>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1" name="Line 33"/>
          <p:cNvSpPr>
            <a:spLocks noChangeShapeType="1"/>
          </p:cNvSpPr>
          <p:nvPr/>
        </p:nvSpPr>
        <p:spPr bwMode="auto">
          <a:xfrm rot="-5400000">
            <a:off x="4467225" y="-14446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2" name="Line 34"/>
          <p:cNvSpPr>
            <a:spLocks noChangeShapeType="1"/>
          </p:cNvSpPr>
          <p:nvPr/>
        </p:nvSpPr>
        <p:spPr bwMode="auto">
          <a:xfrm rot="-5400000">
            <a:off x="4467225" y="6826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3" name="Line 35"/>
          <p:cNvSpPr>
            <a:spLocks noChangeShapeType="1"/>
          </p:cNvSpPr>
          <p:nvPr/>
        </p:nvSpPr>
        <p:spPr bwMode="auto">
          <a:xfrm rot="-5400000">
            <a:off x="4467225" y="2809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4" name="Line 36"/>
          <p:cNvSpPr>
            <a:spLocks noChangeShapeType="1"/>
          </p:cNvSpPr>
          <p:nvPr/>
        </p:nvSpPr>
        <p:spPr bwMode="auto">
          <a:xfrm rot="-5400000">
            <a:off x="4467225" y="49371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5" name="Line 37"/>
          <p:cNvSpPr>
            <a:spLocks noChangeShapeType="1"/>
          </p:cNvSpPr>
          <p:nvPr/>
        </p:nvSpPr>
        <p:spPr bwMode="auto">
          <a:xfrm rot="-5400000">
            <a:off x="4467225" y="7064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6" name="Line 38"/>
          <p:cNvSpPr>
            <a:spLocks noChangeShapeType="1"/>
          </p:cNvSpPr>
          <p:nvPr/>
        </p:nvSpPr>
        <p:spPr bwMode="auto">
          <a:xfrm rot="-5400000">
            <a:off x="4467225" y="91916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7" name="Line 39"/>
          <p:cNvSpPr>
            <a:spLocks noChangeShapeType="1"/>
          </p:cNvSpPr>
          <p:nvPr/>
        </p:nvSpPr>
        <p:spPr bwMode="auto">
          <a:xfrm rot="-5400000">
            <a:off x="4467225" y="11318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8" name="Line 40"/>
          <p:cNvSpPr>
            <a:spLocks noChangeShapeType="1"/>
          </p:cNvSpPr>
          <p:nvPr/>
        </p:nvSpPr>
        <p:spPr bwMode="auto">
          <a:xfrm rot="-5400000">
            <a:off x="4467225" y="134461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69" name="Line 41"/>
          <p:cNvSpPr>
            <a:spLocks noChangeShapeType="1"/>
          </p:cNvSpPr>
          <p:nvPr/>
        </p:nvSpPr>
        <p:spPr bwMode="auto">
          <a:xfrm rot="-5400000">
            <a:off x="4467225" y="177006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0" name="Line 42"/>
          <p:cNvSpPr>
            <a:spLocks noChangeShapeType="1"/>
          </p:cNvSpPr>
          <p:nvPr/>
        </p:nvSpPr>
        <p:spPr bwMode="auto">
          <a:xfrm rot="-5400000">
            <a:off x="4467225" y="19827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1" name="Line 43"/>
          <p:cNvSpPr>
            <a:spLocks noChangeShapeType="1"/>
          </p:cNvSpPr>
          <p:nvPr/>
        </p:nvSpPr>
        <p:spPr bwMode="auto">
          <a:xfrm rot="-5400000">
            <a:off x="4467225" y="219551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2" name="Line 44"/>
          <p:cNvSpPr>
            <a:spLocks noChangeShapeType="1"/>
          </p:cNvSpPr>
          <p:nvPr/>
        </p:nvSpPr>
        <p:spPr bwMode="auto">
          <a:xfrm rot="-5400000">
            <a:off x="4467225" y="41100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3" name="Line 45"/>
          <p:cNvSpPr>
            <a:spLocks noChangeShapeType="1"/>
          </p:cNvSpPr>
          <p:nvPr/>
        </p:nvSpPr>
        <p:spPr bwMode="auto">
          <a:xfrm rot="-5400000">
            <a:off x="4467225" y="24082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4" name="Line 46"/>
          <p:cNvSpPr>
            <a:spLocks noChangeShapeType="1"/>
          </p:cNvSpPr>
          <p:nvPr/>
        </p:nvSpPr>
        <p:spPr bwMode="auto">
          <a:xfrm rot="-5400000">
            <a:off x="4467225" y="262096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5" name="Line 47"/>
          <p:cNvSpPr>
            <a:spLocks noChangeShapeType="1"/>
          </p:cNvSpPr>
          <p:nvPr/>
        </p:nvSpPr>
        <p:spPr bwMode="auto">
          <a:xfrm rot="-5400000">
            <a:off x="4467225" y="283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6" name="Line 48"/>
          <p:cNvSpPr>
            <a:spLocks noChangeShapeType="1"/>
          </p:cNvSpPr>
          <p:nvPr/>
        </p:nvSpPr>
        <p:spPr bwMode="auto">
          <a:xfrm rot="-5400000">
            <a:off x="4467225" y="304641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7" name="Line 49"/>
          <p:cNvSpPr>
            <a:spLocks noChangeShapeType="1"/>
          </p:cNvSpPr>
          <p:nvPr/>
        </p:nvSpPr>
        <p:spPr bwMode="auto">
          <a:xfrm rot="-5400000">
            <a:off x="4467225" y="32591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8" name="Line 50"/>
          <p:cNvSpPr>
            <a:spLocks noChangeShapeType="1"/>
          </p:cNvSpPr>
          <p:nvPr/>
        </p:nvSpPr>
        <p:spPr bwMode="auto">
          <a:xfrm rot="-5400000">
            <a:off x="4467225" y="347186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79" name="Line 51"/>
          <p:cNvSpPr>
            <a:spLocks noChangeShapeType="1"/>
          </p:cNvSpPr>
          <p:nvPr/>
        </p:nvSpPr>
        <p:spPr bwMode="auto">
          <a:xfrm rot="-5400000">
            <a:off x="4467225" y="36845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48180" name="Line 52"/>
          <p:cNvSpPr>
            <a:spLocks noChangeShapeType="1"/>
          </p:cNvSpPr>
          <p:nvPr/>
        </p:nvSpPr>
        <p:spPr bwMode="auto">
          <a:xfrm rot="-5400000">
            <a:off x="4467225" y="3897313"/>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3" name="Slide Number Placeholder 52"/>
          <p:cNvSpPr>
            <a:spLocks noGrp="1"/>
          </p:cNvSpPr>
          <p:nvPr>
            <p:ph type="sldNum" sz="quarter" idx="12"/>
          </p:nvPr>
        </p:nvSpPr>
        <p:spPr/>
        <p:txBody>
          <a:bodyPr/>
          <a:lstStyle/>
          <a:p>
            <a:pPr>
              <a:defRPr/>
            </a:pPr>
            <a:fld id="{75BC41F3-6575-4A0C-B881-F2FAA3291013}" type="slidenum">
              <a:rPr lang="en-US" smtClean="0"/>
              <a:pPr>
                <a:defRPr/>
              </a:pPr>
              <a:t>41</a:t>
            </a:fld>
            <a:endParaRPr lang="en-US"/>
          </a:p>
        </p:txBody>
      </p:sp>
    </p:spTree>
  </p:cSld>
  <p:clrMapOvr>
    <a:masterClrMapping/>
  </p:clrMapOvr>
  <p:transition>
    <p:split orient="ver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73075" y="857250"/>
            <a:ext cx="8077200" cy="641350"/>
          </a:xfrm>
        </p:spPr>
        <p:txBody>
          <a:bodyPr/>
          <a:lstStyle/>
          <a:p>
            <a:r>
              <a:rPr lang="en-US" smtClean="0"/>
              <a:t>Some Important Functions</a:t>
            </a:r>
          </a:p>
        </p:txBody>
      </p:sp>
      <p:sp>
        <p:nvSpPr>
          <p:cNvPr id="48131" name="Rectangle 3"/>
          <p:cNvSpPr>
            <a:spLocks noGrp="1" noChangeArrowheads="1"/>
          </p:cNvSpPr>
          <p:nvPr>
            <p:ph type="body" idx="1"/>
          </p:nvPr>
        </p:nvSpPr>
        <p:spPr>
          <a:xfrm>
            <a:off x="495300" y="1571625"/>
            <a:ext cx="8064500" cy="5000625"/>
          </a:xfrm>
        </p:spPr>
        <p:txBody>
          <a:bodyPr>
            <a:normAutofit fontScale="92500" lnSpcReduction="10000"/>
          </a:bodyPr>
          <a:lstStyle/>
          <a:p>
            <a:pPr marL="457200" indent="-457200">
              <a:defRPr/>
            </a:pPr>
            <a:r>
              <a:rPr lang="en-US" dirty="0" smtClean="0"/>
              <a:t>The floor function assigns to the real number x the largest integer that is less than or equal to x, denoted by </a:t>
            </a:r>
            <a:r>
              <a:rPr lang="en-US" dirty="0" smtClean="0">
                <a:sym typeface="Symbol" pitchFamily="18" charset="2"/>
              </a:rPr>
              <a:t>x.</a:t>
            </a:r>
          </a:p>
          <a:p>
            <a:pPr marL="457200" indent="-457200">
              <a:defRPr/>
            </a:pPr>
            <a:r>
              <a:rPr lang="en-US" dirty="0" smtClean="0">
                <a:sym typeface="Symbol" pitchFamily="18" charset="2"/>
              </a:rPr>
              <a:t>The ceiling function assigns to the real number x the smallest integer that is greater than or equal to x, denoted by x</a:t>
            </a:r>
            <a:r>
              <a:rPr lang="en-US" dirty="0" smtClean="0"/>
              <a:t>.</a:t>
            </a:r>
          </a:p>
          <a:p>
            <a:pPr marL="457200" indent="-457200">
              <a:defRPr/>
            </a:pPr>
            <a:r>
              <a:rPr lang="en-US" dirty="0" smtClean="0">
                <a:sym typeface="Symbol" pitchFamily="18" charset="2"/>
              </a:rPr>
              <a:t>1/2 =                                    1/2 =</a:t>
            </a:r>
          </a:p>
          <a:p>
            <a:pPr marL="457200" indent="-457200">
              <a:defRPr/>
            </a:pPr>
            <a:r>
              <a:rPr lang="en-US" dirty="0" smtClean="0">
                <a:sym typeface="Symbol" pitchFamily="18" charset="2"/>
              </a:rPr>
              <a:t>-1/2 =                                   -1/2 =</a:t>
            </a:r>
          </a:p>
          <a:p>
            <a:pPr marL="457200" indent="-457200">
              <a:defRPr/>
            </a:pPr>
            <a:r>
              <a:rPr lang="en-US" dirty="0" smtClean="0">
                <a:sym typeface="Symbol" pitchFamily="18" charset="2"/>
              </a:rPr>
              <a:t>The factorial function f: </a:t>
            </a:r>
            <a:r>
              <a:rPr lang="en-US" dirty="0" smtClean="0">
                <a:ea typeface="Arial Unicode MS" pitchFamily="34" charset="-128"/>
                <a:cs typeface="Arial Unicode MS" pitchFamily="34" charset="-128"/>
              </a:rPr>
              <a:t>ℕ</a:t>
            </a:r>
            <a:r>
              <a:rPr lang="en-US" dirty="0" smtClean="0">
                <a:ea typeface="Arial Unicode MS" pitchFamily="34" charset="-128"/>
                <a:cs typeface="Arial Unicode MS" pitchFamily="34" charset="-128"/>
                <a:sym typeface="Wingdings" pitchFamily="2" charset="2"/>
              </a:rPr>
              <a:t></a:t>
            </a:r>
            <a:r>
              <a:rPr lang="en-US" dirty="0" smtClean="0"/>
              <a:t> ℤ</a:t>
            </a:r>
            <a:r>
              <a:rPr lang="en-US" baseline="30000" dirty="0" smtClean="0"/>
              <a:t>+</a:t>
            </a:r>
            <a:r>
              <a:rPr lang="en-US" dirty="0" smtClean="0">
                <a:sym typeface="Symbol" pitchFamily="18" charset="2"/>
              </a:rPr>
              <a:t>, denoted by f(n) = n!, is the product of the first n positive integers, so f(n) = n (n – 1) … (2)(1) and f(0)=1.</a:t>
            </a:r>
          </a:p>
        </p:txBody>
      </p:sp>
      <p:sp>
        <p:nvSpPr>
          <p:cNvPr id="4" name="Slide Number Placeholder 3"/>
          <p:cNvSpPr>
            <a:spLocks noGrp="1"/>
          </p:cNvSpPr>
          <p:nvPr>
            <p:ph type="sldNum" sz="quarter" idx="10"/>
          </p:nvPr>
        </p:nvSpPr>
        <p:spPr/>
        <p:txBody>
          <a:bodyPr/>
          <a:lstStyle/>
          <a:p>
            <a:pPr>
              <a:defRPr/>
            </a:pPr>
            <a:fld id="{57BB8B65-B731-4B4B-B143-6ECEE3198981}" type="slidenum">
              <a:rPr smtClean="0"/>
              <a:pPr>
                <a:defRPr/>
              </a:pPr>
              <a:t>42</a:t>
            </a:fld>
            <a:endParaRPr dirty="0"/>
          </a:p>
        </p:txBody>
      </p:sp>
    </p:spTree>
  </p:cSld>
  <p:clrMapOvr>
    <a:masterClrMapping/>
  </p:clrMapOvr>
  <p:transition>
    <p:split orient="ver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250825" y="1058863"/>
            <a:ext cx="8893175" cy="641350"/>
          </a:xfrm>
        </p:spPr>
        <p:txBody>
          <a:bodyPr/>
          <a:lstStyle/>
          <a:p>
            <a:r>
              <a:rPr lang="en-US" smtClean="0"/>
              <a:t>Useful Properties of the Floor and Ceiling Functions</a:t>
            </a:r>
          </a:p>
        </p:txBody>
      </p:sp>
      <p:sp>
        <p:nvSpPr>
          <p:cNvPr id="4" name="Slide Number Placeholder 3"/>
          <p:cNvSpPr>
            <a:spLocks noGrp="1"/>
          </p:cNvSpPr>
          <p:nvPr>
            <p:ph type="sldNum" sz="quarter" idx="10"/>
          </p:nvPr>
        </p:nvSpPr>
        <p:spPr/>
        <p:txBody>
          <a:bodyPr/>
          <a:lstStyle/>
          <a:p>
            <a:pPr>
              <a:defRPr/>
            </a:pPr>
            <a:fld id="{DD79EAEF-08E7-41D2-85BA-228579956A0C}" type="slidenum">
              <a:rPr smtClean="0"/>
              <a:pPr>
                <a:defRPr/>
              </a:pPr>
              <a:t>43</a:t>
            </a:fld>
            <a:endParaRPr dirty="0"/>
          </a:p>
        </p:txBody>
      </p:sp>
      <p:pic>
        <p:nvPicPr>
          <p:cNvPr id="532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773238"/>
            <a:ext cx="4751388" cy="472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68313" y="947738"/>
            <a:ext cx="8353425" cy="609600"/>
          </a:xfrm>
          <a:prstGeom prst="rect">
            <a:avLst/>
          </a:prstGeom>
          <a:noFill/>
          <a:ln w="9525">
            <a:noFill/>
            <a:miter lim="800000"/>
            <a:headEnd/>
            <a:tailEnd/>
          </a:ln>
        </p:spPr>
        <p:txBody>
          <a:bodyPr lIns="92075" tIns="46038" rIns="92075" bIns="46038" anchor="b"/>
          <a:lstStyle/>
          <a:p>
            <a:pPr algn="ctr" eaLnBrk="0" hangingPunct="0">
              <a:defRPr/>
            </a:pPr>
            <a:r>
              <a:rPr kumimoji="1" lang="en-US" sz="3200" dirty="0">
                <a:solidFill>
                  <a:schemeClr val="tx2"/>
                </a:solidFill>
                <a:latin typeface="+mj-lt"/>
                <a:ea typeface="+mj-ea"/>
                <a:cs typeface="+mj-cs"/>
              </a:rPr>
              <a:t>Graph of f(x)= </a:t>
            </a:r>
            <a:r>
              <a:rPr kumimoji="1" lang="en-US" sz="3200" dirty="0">
                <a:solidFill>
                  <a:schemeClr val="tx2"/>
                </a:solidFill>
                <a:latin typeface="+mj-lt"/>
                <a:ea typeface="+mj-ea"/>
                <a:cs typeface="+mj-cs"/>
                <a:sym typeface="Symbol" pitchFamily="18" charset="2"/>
              </a:rPr>
              <a:t>x for x in ℝ</a:t>
            </a:r>
          </a:p>
        </p:txBody>
      </p:sp>
      <p:sp>
        <p:nvSpPr>
          <p:cNvPr id="50179" name="Line 3"/>
          <p:cNvSpPr>
            <a:spLocks noChangeShapeType="1"/>
          </p:cNvSpPr>
          <p:nvPr/>
        </p:nvSpPr>
        <p:spPr bwMode="auto">
          <a:xfrm>
            <a:off x="4229100" y="1563688"/>
            <a:ext cx="0" cy="5105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0" name="Line 4"/>
          <p:cNvSpPr>
            <a:spLocks noChangeShapeType="1"/>
          </p:cNvSpPr>
          <p:nvPr/>
        </p:nvSpPr>
        <p:spPr bwMode="auto">
          <a:xfrm>
            <a:off x="46545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1" name="Line 5"/>
          <p:cNvSpPr>
            <a:spLocks noChangeShapeType="1"/>
          </p:cNvSpPr>
          <p:nvPr/>
        </p:nvSpPr>
        <p:spPr bwMode="auto">
          <a:xfrm>
            <a:off x="50800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2" name="Line 6"/>
          <p:cNvSpPr>
            <a:spLocks noChangeShapeType="1"/>
          </p:cNvSpPr>
          <p:nvPr/>
        </p:nvSpPr>
        <p:spPr bwMode="auto">
          <a:xfrm>
            <a:off x="55054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3" name="Line 7"/>
          <p:cNvSpPr>
            <a:spLocks noChangeShapeType="1"/>
          </p:cNvSpPr>
          <p:nvPr/>
        </p:nvSpPr>
        <p:spPr bwMode="auto">
          <a:xfrm>
            <a:off x="59309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4" name="Line 8"/>
          <p:cNvSpPr>
            <a:spLocks noChangeShapeType="1"/>
          </p:cNvSpPr>
          <p:nvPr/>
        </p:nvSpPr>
        <p:spPr bwMode="auto">
          <a:xfrm>
            <a:off x="63563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5" name="Line 9"/>
          <p:cNvSpPr>
            <a:spLocks noChangeShapeType="1"/>
          </p:cNvSpPr>
          <p:nvPr/>
        </p:nvSpPr>
        <p:spPr bwMode="auto">
          <a:xfrm>
            <a:off x="67818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6" name="Line 10"/>
          <p:cNvSpPr>
            <a:spLocks noChangeShapeType="1"/>
          </p:cNvSpPr>
          <p:nvPr/>
        </p:nvSpPr>
        <p:spPr bwMode="auto">
          <a:xfrm>
            <a:off x="16764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7" name="Line 11"/>
          <p:cNvSpPr>
            <a:spLocks noChangeShapeType="1"/>
          </p:cNvSpPr>
          <p:nvPr/>
        </p:nvSpPr>
        <p:spPr bwMode="auto">
          <a:xfrm>
            <a:off x="21018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8" name="Line 12"/>
          <p:cNvSpPr>
            <a:spLocks noChangeShapeType="1"/>
          </p:cNvSpPr>
          <p:nvPr/>
        </p:nvSpPr>
        <p:spPr bwMode="auto">
          <a:xfrm>
            <a:off x="25273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89" name="Line 13"/>
          <p:cNvSpPr>
            <a:spLocks noChangeShapeType="1"/>
          </p:cNvSpPr>
          <p:nvPr/>
        </p:nvSpPr>
        <p:spPr bwMode="auto">
          <a:xfrm>
            <a:off x="29527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0" name="Line 14"/>
          <p:cNvSpPr>
            <a:spLocks noChangeShapeType="1"/>
          </p:cNvSpPr>
          <p:nvPr/>
        </p:nvSpPr>
        <p:spPr bwMode="auto">
          <a:xfrm>
            <a:off x="337820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1" name="Line 15"/>
          <p:cNvSpPr>
            <a:spLocks noChangeShapeType="1"/>
          </p:cNvSpPr>
          <p:nvPr/>
        </p:nvSpPr>
        <p:spPr bwMode="auto">
          <a:xfrm>
            <a:off x="3803650" y="15636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2" name="Line 16"/>
          <p:cNvSpPr>
            <a:spLocks noChangeShapeType="1"/>
          </p:cNvSpPr>
          <p:nvPr/>
        </p:nvSpPr>
        <p:spPr bwMode="auto">
          <a:xfrm rot="-5400000">
            <a:off x="4229100" y="1563688"/>
            <a:ext cx="0" cy="5105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3" name="Line 17"/>
          <p:cNvSpPr>
            <a:spLocks noChangeShapeType="1"/>
          </p:cNvSpPr>
          <p:nvPr/>
        </p:nvSpPr>
        <p:spPr bwMode="auto">
          <a:xfrm rot="-5400000">
            <a:off x="4229100" y="-98901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4" name="Line 18"/>
          <p:cNvSpPr>
            <a:spLocks noChangeShapeType="1"/>
          </p:cNvSpPr>
          <p:nvPr/>
        </p:nvSpPr>
        <p:spPr bwMode="auto">
          <a:xfrm rot="-5400000">
            <a:off x="4229100" y="-56356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5" name="Line 19"/>
          <p:cNvSpPr>
            <a:spLocks noChangeShapeType="1"/>
          </p:cNvSpPr>
          <p:nvPr/>
        </p:nvSpPr>
        <p:spPr bwMode="auto">
          <a:xfrm rot="-5400000">
            <a:off x="4229100" y="-138112"/>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6" name="Line 20"/>
          <p:cNvSpPr>
            <a:spLocks noChangeShapeType="1"/>
          </p:cNvSpPr>
          <p:nvPr/>
        </p:nvSpPr>
        <p:spPr bwMode="auto">
          <a:xfrm rot="-5400000">
            <a:off x="4229100" y="2873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7" name="Line 21"/>
          <p:cNvSpPr>
            <a:spLocks noChangeShapeType="1"/>
          </p:cNvSpPr>
          <p:nvPr/>
        </p:nvSpPr>
        <p:spPr bwMode="auto">
          <a:xfrm rot="-5400000">
            <a:off x="4229100" y="7127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8" name="Line 22"/>
          <p:cNvSpPr>
            <a:spLocks noChangeShapeType="1"/>
          </p:cNvSpPr>
          <p:nvPr/>
        </p:nvSpPr>
        <p:spPr bwMode="auto">
          <a:xfrm rot="-5400000">
            <a:off x="4229100" y="11382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199" name="Line 23"/>
          <p:cNvSpPr>
            <a:spLocks noChangeShapeType="1"/>
          </p:cNvSpPr>
          <p:nvPr/>
        </p:nvSpPr>
        <p:spPr bwMode="auto">
          <a:xfrm rot="-5400000">
            <a:off x="4229100" y="19891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200" name="Line 24"/>
          <p:cNvSpPr>
            <a:spLocks noChangeShapeType="1"/>
          </p:cNvSpPr>
          <p:nvPr/>
        </p:nvSpPr>
        <p:spPr bwMode="auto">
          <a:xfrm rot="-5400000">
            <a:off x="4229100" y="41163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201" name="Line 25"/>
          <p:cNvSpPr>
            <a:spLocks noChangeShapeType="1"/>
          </p:cNvSpPr>
          <p:nvPr/>
        </p:nvSpPr>
        <p:spPr bwMode="auto">
          <a:xfrm rot="-5400000">
            <a:off x="4229100" y="24145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202" name="Line 26"/>
          <p:cNvSpPr>
            <a:spLocks noChangeShapeType="1"/>
          </p:cNvSpPr>
          <p:nvPr/>
        </p:nvSpPr>
        <p:spPr bwMode="auto">
          <a:xfrm rot="-5400000">
            <a:off x="4229100" y="28400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203" name="Line 27"/>
          <p:cNvSpPr>
            <a:spLocks noChangeShapeType="1"/>
          </p:cNvSpPr>
          <p:nvPr/>
        </p:nvSpPr>
        <p:spPr bwMode="auto">
          <a:xfrm rot="-5400000">
            <a:off x="4229100" y="326548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0204" name="Line 28"/>
          <p:cNvSpPr>
            <a:spLocks noChangeShapeType="1"/>
          </p:cNvSpPr>
          <p:nvPr/>
        </p:nvSpPr>
        <p:spPr bwMode="auto">
          <a:xfrm rot="-5400000">
            <a:off x="4229100" y="3690938"/>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 name="Slide Number Placeholder 28"/>
          <p:cNvSpPr>
            <a:spLocks noGrp="1"/>
          </p:cNvSpPr>
          <p:nvPr>
            <p:ph type="sldNum" sz="quarter" idx="12"/>
          </p:nvPr>
        </p:nvSpPr>
        <p:spPr/>
        <p:txBody>
          <a:bodyPr/>
          <a:lstStyle/>
          <a:p>
            <a:pPr>
              <a:defRPr/>
            </a:pPr>
            <a:fld id="{F426C1E4-9205-455C-8579-091D5D1D1F09}" type="slidenum">
              <a:rPr lang="en-US" smtClean="0"/>
              <a:pPr>
                <a:defRPr/>
              </a:pPr>
              <a:t>44</a:t>
            </a:fld>
            <a:endParaRPr lang="en-US"/>
          </a:p>
        </p:txBody>
      </p:sp>
    </p:spTree>
  </p:cSld>
  <p:clrMapOvr>
    <a:masterClrMapping/>
  </p:clrMapOvr>
  <p:transition>
    <p:split orient="vert" dir="in"/>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561975" y="947738"/>
            <a:ext cx="8353425" cy="609600"/>
          </a:xfrm>
          <a:prstGeom prst="rect">
            <a:avLst/>
          </a:prstGeom>
          <a:noFill/>
          <a:ln w="9525">
            <a:noFill/>
            <a:miter lim="800000"/>
            <a:headEnd/>
            <a:tailEnd/>
          </a:ln>
        </p:spPr>
        <p:txBody>
          <a:bodyPr lIns="92075" tIns="46038" rIns="92075" bIns="46038" anchor="b"/>
          <a:lstStyle/>
          <a:p>
            <a:pPr algn="ctr">
              <a:defRPr/>
            </a:pPr>
            <a:r>
              <a:rPr kumimoji="1" lang="en-US" sz="3200" dirty="0">
                <a:solidFill>
                  <a:schemeClr val="tx2"/>
                </a:solidFill>
                <a:latin typeface="+mj-lt"/>
                <a:ea typeface="+mj-ea"/>
                <a:cs typeface="+mj-cs"/>
                <a:sym typeface="Symbol" pitchFamily="18" charset="2"/>
              </a:rPr>
              <a:t>Graph of f(x)= x for x in ℝ</a:t>
            </a:r>
          </a:p>
        </p:txBody>
      </p:sp>
      <p:sp>
        <p:nvSpPr>
          <p:cNvPr id="51203" name="Line 3"/>
          <p:cNvSpPr>
            <a:spLocks noChangeShapeType="1"/>
          </p:cNvSpPr>
          <p:nvPr/>
        </p:nvSpPr>
        <p:spPr bwMode="auto">
          <a:xfrm>
            <a:off x="4229100" y="1628775"/>
            <a:ext cx="0" cy="510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4" name="Line 4"/>
          <p:cNvSpPr>
            <a:spLocks noChangeShapeType="1"/>
          </p:cNvSpPr>
          <p:nvPr/>
        </p:nvSpPr>
        <p:spPr bwMode="auto">
          <a:xfrm>
            <a:off x="46545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5" name="Line 5"/>
          <p:cNvSpPr>
            <a:spLocks noChangeShapeType="1"/>
          </p:cNvSpPr>
          <p:nvPr/>
        </p:nvSpPr>
        <p:spPr bwMode="auto">
          <a:xfrm>
            <a:off x="50800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6" name="Line 6"/>
          <p:cNvSpPr>
            <a:spLocks noChangeShapeType="1"/>
          </p:cNvSpPr>
          <p:nvPr/>
        </p:nvSpPr>
        <p:spPr bwMode="auto">
          <a:xfrm>
            <a:off x="55054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7" name="Line 7"/>
          <p:cNvSpPr>
            <a:spLocks noChangeShapeType="1"/>
          </p:cNvSpPr>
          <p:nvPr/>
        </p:nvSpPr>
        <p:spPr bwMode="auto">
          <a:xfrm>
            <a:off x="59309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8" name="Line 8"/>
          <p:cNvSpPr>
            <a:spLocks noChangeShapeType="1"/>
          </p:cNvSpPr>
          <p:nvPr/>
        </p:nvSpPr>
        <p:spPr bwMode="auto">
          <a:xfrm>
            <a:off x="63563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09" name="Line 9"/>
          <p:cNvSpPr>
            <a:spLocks noChangeShapeType="1"/>
          </p:cNvSpPr>
          <p:nvPr/>
        </p:nvSpPr>
        <p:spPr bwMode="auto">
          <a:xfrm>
            <a:off x="67818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0" name="Line 10"/>
          <p:cNvSpPr>
            <a:spLocks noChangeShapeType="1"/>
          </p:cNvSpPr>
          <p:nvPr/>
        </p:nvSpPr>
        <p:spPr bwMode="auto">
          <a:xfrm>
            <a:off x="16764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1" name="Line 11"/>
          <p:cNvSpPr>
            <a:spLocks noChangeShapeType="1"/>
          </p:cNvSpPr>
          <p:nvPr/>
        </p:nvSpPr>
        <p:spPr bwMode="auto">
          <a:xfrm>
            <a:off x="21018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2" name="Line 12"/>
          <p:cNvSpPr>
            <a:spLocks noChangeShapeType="1"/>
          </p:cNvSpPr>
          <p:nvPr/>
        </p:nvSpPr>
        <p:spPr bwMode="auto">
          <a:xfrm>
            <a:off x="25273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3" name="Line 13"/>
          <p:cNvSpPr>
            <a:spLocks noChangeShapeType="1"/>
          </p:cNvSpPr>
          <p:nvPr/>
        </p:nvSpPr>
        <p:spPr bwMode="auto">
          <a:xfrm>
            <a:off x="29527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4" name="Line 14"/>
          <p:cNvSpPr>
            <a:spLocks noChangeShapeType="1"/>
          </p:cNvSpPr>
          <p:nvPr/>
        </p:nvSpPr>
        <p:spPr bwMode="auto">
          <a:xfrm>
            <a:off x="33782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5" name="Line 15"/>
          <p:cNvSpPr>
            <a:spLocks noChangeShapeType="1"/>
          </p:cNvSpPr>
          <p:nvPr/>
        </p:nvSpPr>
        <p:spPr bwMode="auto">
          <a:xfrm>
            <a:off x="38036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6" name="Line 16"/>
          <p:cNvSpPr>
            <a:spLocks noChangeShapeType="1"/>
          </p:cNvSpPr>
          <p:nvPr/>
        </p:nvSpPr>
        <p:spPr bwMode="auto">
          <a:xfrm rot="-5400000">
            <a:off x="4229100" y="1628775"/>
            <a:ext cx="0" cy="510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7" name="Line 17"/>
          <p:cNvSpPr>
            <a:spLocks noChangeShapeType="1"/>
          </p:cNvSpPr>
          <p:nvPr/>
        </p:nvSpPr>
        <p:spPr bwMode="auto">
          <a:xfrm rot="-5400000">
            <a:off x="4229100" y="-9239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8" name="Line 18"/>
          <p:cNvSpPr>
            <a:spLocks noChangeShapeType="1"/>
          </p:cNvSpPr>
          <p:nvPr/>
        </p:nvSpPr>
        <p:spPr bwMode="auto">
          <a:xfrm rot="-5400000">
            <a:off x="4229100" y="-4984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19" name="Line 19"/>
          <p:cNvSpPr>
            <a:spLocks noChangeShapeType="1"/>
          </p:cNvSpPr>
          <p:nvPr/>
        </p:nvSpPr>
        <p:spPr bwMode="auto">
          <a:xfrm rot="-5400000">
            <a:off x="4229100" y="-730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0" name="Line 20"/>
          <p:cNvSpPr>
            <a:spLocks noChangeShapeType="1"/>
          </p:cNvSpPr>
          <p:nvPr/>
        </p:nvSpPr>
        <p:spPr bwMode="auto">
          <a:xfrm rot="-5400000">
            <a:off x="4229100" y="3524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1" name="Line 21"/>
          <p:cNvSpPr>
            <a:spLocks noChangeShapeType="1"/>
          </p:cNvSpPr>
          <p:nvPr/>
        </p:nvSpPr>
        <p:spPr bwMode="auto">
          <a:xfrm rot="-5400000">
            <a:off x="4229100" y="7778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2" name="Line 22"/>
          <p:cNvSpPr>
            <a:spLocks noChangeShapeType="1"/>
          </p:cNvSpPr>
          <p:nvPr/>
        </p:nvSpPr>
        <p:spPr bwMode="auto">
          <a:xfrm rot="-5400000">
            <a:off x="4229100" y="12033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3" name="Line 23"/>
          <p:cNvSpPr>
            <a:spLocks noChangeShapeType="1"/>
          </p:cNvSpPr>
          <p:nvPr/>
        </p:nvSpPr>
        <p:spPr bwMode="auto">
          <a:xfrm rot="-5400000">
            <a:off x="4229100" y="20542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4" name="Line 24"/>
          <p:cNvSpPr>
            <a:spLocks noChangeShapeType="1"/>
          </p:cNvSpPr>
          <p:nvPr/>
        </p:nvSpPr>
        <p:spPr bwMode="auto">
          <a:xfrm rot="-5400000">
            <a:off x="4229100" y="41814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5" name="Line 25"/>
          <p:cNvSpPr>
            <a:spLocks noChangeShapeType="1"/>
          </p:cNvSpPr>
          <p:nvPr/>
        </p:nvSpPr>
        <p:spPr bwMode="auto">
          <a:xfrm rot="-5400000">
            <a:off x="4229100" y="24796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6" name="Line 26"/>
          <p:cNvSpPr>
            <a:spLocks noChangeShapeType="1"/>
          </p:cNvSpPr>
          <p:nvPr/>
        </p:nvSpPr>
        <p:spPr bwMode="auto">
          <a:xfrm rot="-5400000">
            <a:off x="4229100" y="29051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7" name="Line 27"/>
          <p:cNvSpPr>
            <a:spLocks noChangeShapeType="1"/>
          </p:cNvSpPr>
          <p:nvPr/>
        </p:nvSpPr>
        <p:spPr bwMode="auto">
          <a:xfrm rot="-5400000">
            <a:off x="4229100" y="33305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1228" name="Line 28"/>
          <p:cNvSpPr>
            <a:spLocks noChangeShapeType="1"/>
          </p:cNvSpPr>
          <p:nvPr/>
        </p:nvSpPr>
        <p:spPr bwMode="auto">
          <a:xfrm rot="-5400000">
            <a:off x="4229100" y="37560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 name="Slide Number Placeholder 28"/>
          <p:cNvSpPr>
            <a:spLocks noGrp="1"/>
          </p:cNvSpPr>
          <p:nvPr>
            <p:ph type="sldNum" sz="quarter" idx="12"/>
          </p:nvPr>
        </p:nvSpPr>
        <p:spPr/>
        <p:txBody>
          <a:bodyPr/>
          <a:lstStyle/>
          <a:p>
            <a:pPr>
              <a:defRPr/>
            </a:pPr>
            <a:fld id="{EFC68724-D926-4460-8E30-D741FC809A34}" type="slidenum">
              <a:rPr lang="en-US" smtClean="0"/>
              <a:pPr>
                <a:defRPr/>
              </a:pPr>
              <a:t>45</a:t>
            </a:fld>
            <a:endParaRPr lang="en-US"/>
          </a:p>
        </p:txBody>
      </p:sp>
    </p:spTree>
  </p:cSld>
  <p:clrMapOvr>
    <a:masterClrMapping/>
  </p:clrMapOvr>
  <p:transition>
    <p:split orient="vert"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0178" name="Rectangle 2"/>
              <p:cNvSpPr>
                <a:spLocks noChangeArrowheads="1"/>
              </p:cNvSpPr>
              <p:nvPr/>
            </p:nvSpPr>
            <p:spPr bwMode="auto">
              <a:xfrm>
                <a:off x="561975" y="947738"/>
                <a:ext cx="8353425" cy="609600"/>
              </a:xfrm>
              <a:prstGeom prst="rect">
                <a:avLst/>
              </a:prstGeom>
              <a:noFill/>
              <a:ln w="9525">
                <a:noFill/>
                <a:miter lim="800000"/>
                <a:headEnd/>
                <a:tailEnd/>
              </a:ln>
            </p:spPr>
            <p:txBody>
              <a:bodyPr lIns="92075" tIns="46038" rIns="92075" bIns="46038" anchor="b"/>
              <a:lstStyle/>
              <a:p>
                <a:pPr algn="ctr">
                  <a:defRPr/>
                </a:pPr>
                <a:r>
                  <a:rPr kumimoji="1" lang="en-US" sz="3200" dirty="0" smtClean="0">
                    <a:solidFill>
                      <a:schemeClr val="tx2"/>
                    </a:solidFill>
                    <a:latin typeface="+mj-lt"/>
                    <a:ea typeface="+mj-ea"/>
                    <a:cs typeface="+mj-cs"/>
                    <a:sym typeface="Symbol" pitchFamily="18" charset="2"/>
                  </a:rPr>
                  <a:t>Graph of f(x)= x/2 +</a:t>
                </a:r>
                <a:r>
                  <a:rPr kumimoji="1" lang="en-US" sz="3200" dirty="0" smtClean="0">
                    <a:solidFill>
                      <a:schemeClr val="tx2"/>
                    </a:solidFill>
                    <a:sym typeface="Symbol" pitchFamily="18" charset="2"/>
                  </a:rPr>
                  <a:t> </a:t>
                </a:r>
                <a:r>
                  <a:rPr kumimoji="1" lang="en-US" sz="3200" dirty="0">
                    <a:solidFill>
                      <a:schemeClr val="tx2"/>
                    </a:solidFill>
                    <a:sym typeface="Symbol" pitchFamily="18" charset="2"/>
                  </a:rPr>
                  <a:t>x</a:t>
                </a:r>
                <a:r>
                  <a:rPr kumimoji="1" lang="en-US" sz="3200" dirty="0" smtClean="0">
                    <a:solidFill>
                      <a:schemeClr val="tx2"/>
                    </a:solidFill>
                    <a:latin typeface="+mj-lt"/>
                    <a:ea typeface="+mj-ea"/>
                    <a:cs typeface="+mj-cs"/>
                    <a:sym typeface="Symbol" pitchFamily="18" charset="2"/>
                  </a:rPr>
                  <a:t> </a:t>
                </a:r>
                <a:r>
                  <a:rPr kumimoji="1" lang="en-US" sz="3200" dirty="0">
                    <a:solidFill>
                      <a:schemeClr val="tx2"/>
                    </a:solidFill>
                    <a:latin typeface="+mj-lt"/>
                    <a:ea typeface="+mj-ea"/>
                    <a:cs typeface="+mj-cs"/>
                    <a:sym typeface="Symbol" pitchFamily="18" charset="2"/>
                  </a:rPr>
                  <a:t>for </a:t>
                </a:r>
                <a14:m>
                  <m:oMath xmlns:m="http://schemas.openxmlformats.org/officeDocument/2006/math">
                    <m:r>
                      <a:rPr kumimoji="1" lang="en-US" sz="3200" b="0" i="1" smtClean="0">
                        <a:solidFill>
                          <a:schemeClr val="tx2"/>
                        </a:solidFill>
                        <a:latin typeface="Cambria Math" panose="02040503050406030204" pitchFamily="18" charset="0"/>
                        <a:ea typeface="+mj-ea"/>
                        <a:cs typeface="+mj-cs"/>
                        <a:sym typeface="Symbol" pitchFamily="18" charset="2"/>
                      </a:rPr>
                      <m:t>−2≤</m:t>
                    </m:r>
                    <m:r>
                      <a:rPr kumimoji="1" lang="en-US" sz="3200" b="0" i="1" smtClean="0">
                        <a:solidFill>
                          <a:schemeClr val="tx2"/>
                        </a:solidFill>
                        <a:latin typeface="Cambria Math" panose="02040503050406030204" pitchFamily="18" charset="0"/>
                        <a:ea typeface="+mj-ea"/>
                        <a:cs typeface="+mj-cs"/>
                        <a:sym typeface="Symbol" pitchFamily="18" charset="2"/>
                      </a:rPr>
                      <m:t>𝑥</m:t>
                    </m:r>
                    <m:r>
                      <a:rPr kumimoji="1" lang="en-US" sz="3200" b="0" i="1" smtClean="0">
                        <a:solidFill>
                          <a:schemeClr val="tx2"/>
                        </a:solidFill>
                        <a:latin typeface="Cambria Math" panose="02040503050406030204" pitchFamily="18" charset="0"/>
                        <a:ea typeface="+mj-ea"/>
                        <a:cs typeface="+mj-cs"/>
                        <a:sym typeface="Symbol" pitchFamily="18" charset="2"/>
                      </a:rPr>
                      <m:t>≤2</m:t>
                    </m:r>
                  </m:oMath>
                </a14:m>
                <a:endParaRPr kumimoji="1" lang="en-US" sz="3200" dirty="0">
                  <a:solidFill>
                    <a:schemeClr val="tx2"/>
                  </a:solidFill>
                  <a:latin typeface="+mj-lt"/>
                  <a:ea typeface="+mj-ea"/>
                  <a:cs typeface="+mj-cs"/>
                  <a:sym typeface="Symbol" pitchFamily="18" charset="2"/>
                </a:endParaRPr>
              </a:p>
            </p:txBody>
          </p:sp>
        </mc:Choice>
        <mc:Fallback xmlns="">
          <p:sp>
            <p:nvSpPr>
              <p:cNvPr id="50178" name="Rectangle 2"/>
              <p:cNvSpPr>
                <a:spLocks noRot="1" noChangeAspect="1" noMove="1" noResize="1" noEditPoints="1" noAdjustHandles="1" noChangeArrowheads="1" noChangeShapeType="1" noTextEdit="1"/>
              </p:cNvSpPr>
              <p:nvPr/>
            </p:nvSpPr>
            <p:spPr bwMode="auto">
              <a:xfrm>
                <a:off x="561975" y="947738"/>
                <a:ext cx="8353425" cy="609600"/>
              </a:xfrm>
              <a:prstGeom prst="rect">
                <a:avLst/>
              </a:prstGeom>
              <a:blipFill>
                <a:blip r:embed="rId2"/>
                <a:stretch>
                  <a:fillRect t="-8000" b="-33000"/>
                </a:stretch>
              </a:blipFill>
              <a:ln w="9525">
                <a:noFill/>
                <a:miter lim="800000"/>
                <a:headEnd/>
                <a:tailEnd/>
              </a:ln>
            </p:spPr>
            <p:txBody>
              <a:bodyPr/>
              <a:lstStyle/>
              <a:p>
                <a:r>
                  <a:rPr lang="en-US">
                    <a:noFill/>
                  </a:rPr>
                  <a:t> </a:t>
                </a:r>
              </a:p>
            </p:txBody>
          </p:sp>
        </mc:Fallback>
      </mc:AlternateContent>
      <p:sp>
        <p:nvSpPr>
          <p:cNvPr id="52227" name="Line 3"/>
          <p:cNvSpPr>
            <a:spLocks noChangeShapeType="1"/>
          </p:cNvSpPr>
          <p:nvPr/>
        </p:nvSpPr>
        <p:spPr bwMode="auto">
          <a:xfrm>
            <a:off x="4229100" y="1628775"/>
            <a:ext cx="0" cy="510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28" name="Line 4"/>
          <p:cNvSpPr>
            <a:spLocks noChangeShapeType="1"/>
          </p:cNvSpPr>
          <p:nvPr/>
        </p:nvSpPr>
        <p:spPr bwMode="auto">
          <a:xfrm>
            <a:off x="46545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29" name="Line 5"/>
          <p:cNvSpPr>
            <a:spLocks noChangeShapeType="1"/>
          </p:cNvSpPr>
          <p:nvPr/>
        </p:nvSpPr>
        <p:spPr bwMode="auto">
          <a:xfrm>
            <a:off x="50800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0" name="Line 6"/>
          <p:cNvSpPr>
            <a:spLocks noChangeShapeType="1"/>
          </p:cNvSpPr>
          <p:nvPr/>
        </p:nvSpPr>
        <p:spPr bwMode="auto">
          <a:xfrm>
            <a:off x="55054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1" name="Line 7"/>
          <p:cNvSpPr>
            <a:spLocks noChangeShapeType="1"/>
          </p:cNvSpPr>
          <p:nvPr/>
        </p:nvSpPr>
        <p:spPr bwMode="auto">
          <a:xfrm>
            <a:off x="59309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2" name="Line 8"/>
          <p:cNvSpPr>
            <a:spLocks noChangeShapeType="1"/>
          </p:cNvSpPr>
          <p:nvPr/>
        </p:nvSpPr>
        <p:spPr bwMode="auto">
          <a:xfrm>
            <a:off x="63563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3" name="Line 9"/>
          <p:cNvSpPr>
            <a:spLocks noChangeShapeType="1"/>
          </p:cNvSpPr>
          <p:nvPr/>
        </p:nvSpPr>
        <p:spPr bwMode="auto">
          <a:xfrm>
            <a:off x="67818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4" name="Line 10"/>
          <p:cNvSpPr>
            <a:spLocks noChangeShapeType="1"/>
          </p:cNvSpPr>
          <p:nvPr/>
        </p:nvSpPr>
        <p:spPr bwMode="auto">
          <a:xfrm>
            <a:off x="16764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5" name="Line 11"/>
          <p:cNvSpPr>
            <a:spLocks noChangeShapeType="1"/>
          </p:cNvSpPr>
          <p:nvPr/>
        </p:nvSpPr>
        <p:spPr bwMode="auto">
          <a:xfrm>
            <a:off x="21018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6" name="Line 12"/>
          <p:cNvSpPr>
            <a:spLocks noChangeShapeType="1"/>
          </p:cNvSpPr>
          <p:nvPr/>
        </p:nvSpPr>
        <p:spPr bwMode="auto">
          <a:xfrm>
            <a:off x="25273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7" name="Line 13"/>
          <p:cNvSpPr>
            <a:spLocks noChangeShapeType="1"/>
          </p:cNvSpPr>
          <p:nvPr/>
        </p:nvSpPr>
        <p:spPr bwMode="auto">
          <a:xfrm>
            <a:off x="29527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8" name="Line 14"/>
          <p:cNvSpPr>
            <a:spLocks noChangeShapeType="1"/>
          </p:cNvSpPr>
          <p:nvPr/>
        </p:nvSpPr>
        <p:spPr bwMode="auto">
          <a:xfrm>
            <a:off x="337820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39" name="Line 15"/>
          <p:cNvSpPr>
            <a:spLocks noChangeShapeType="1"/>
          </p:cNvSpPr>
          <p:nvPr/>
        </p:nvSpPr>
        <p:spPr bwMode="auto">
          <a:xfrm>
            <a:off x="3803650" y="16287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0" name="Line 16"/>
          <p:cNvSpPr>
            <a:spLocks noChangeShapeType="1"/>
          </p:cNvSpPr>
          <p:nvPr/>
        </p:nvSpPr>
        <p:spPr bwMode="auto">
          <a:xfrm rot="-5400000">
            <a:off x="4229100" y="1628775"/>
            <a:ext cx="0" cy="510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1" name="Line 17"/>
          <p:cNvSpPr>
            <a:spLocks noChangeShapeType="1"/>
          </p:cNvSpPr>
          <p:nvPr/>
        </p:nvSpPr>
        <p:spPr bwMode="auto">
          <a:xfrm rot="-5400000">
            <a:off x="4229100" y="-9239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2" name="Line 18"/>
          <p:cNvSpPr>
            <a:spLocks noChangeShapeType="1"/>
          </p:cNvSpPr>
          <p:nvPr/>
        </p:nvSpPr>
        <p:spPr bwMode="auto">
          <a:xfrm rot="-5400000">
            <a:off x="4229100" y="-4984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3" name="Line 19"/>
          <p:cNvSpPr>
            <a:spLocks noChangeShapeType="1"/>
          </p:cNvSpPr>
          <p:nvPr/>
        </p:nvSpPr>
        <p:spPr bwMode="auto">
          <a:xfrm rot="-5400000">
            <a:off x="4229100" y="-730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4" name="Line 20"/>
          <p:cNvSpPr>
            <a:spLocks noChangeShapeType="1"/>
          </p:cNvSpPr>
          <p:nvPr/>
        </p:nvSpPr>
        <p:spPr bwMode="auto">
          <a:xfrm rot="-5400000">
            <a:off x="4229100" y="3524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5" name="Line 21"/>
          <p:cNvSpPr>
            <a:spLocks noChangeShapeType="1"/>
          </p:cNvSpPr>
          <p:nvPr/>
        </p:nvSpPr>
        <p:spPr bwMode="auto">
          <a:xfrm rot="-5400000">
            <a:off x="4229100" y="7778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6" name="Line 22"/>
          <p:cNvSpPr>
            <a:spLocks noChangeShapeType="1"/>
          </p:cNvSpPr>
          <p:nvPr/>
        </p:nvSpPr>
        <p:spPr bwMode="auto">
          <a:xfrm rot="-5400000">
            <a:off x="4229100" y="12033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7" name="Line 23"/>
          <p:cNvSpPr>
            <a:spLocks noChangeShapeType="1"/>
          </p:cNvSpPr>
          <p:nvPr/>
        </p:nvSpPr>
        <p:spPr bwMode="auto">
          <a:xfrm rot="-5400000">
            <a:off x="4229100" y="20542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8" name="Line 24"/>
          <p:cNvSpPr>
            <a:spLocks noChangeShapeType="1"/>
          </p:cNvSpPr>
          <p:nvPr/>
        </p:nvSpPr>
        <p:spPr bwMode="auto">
          <a:xfrm rot="-5400000">
            <a:off x="4229100" y="41814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49" name="Line 25"/>
          <p:cNvSpPr>
            <a:spLocks noChangeShapeType="1"/>
          </p:cNvSpPr>
          <p:nvPr/>
        </p:nvSpPr>
        <p:spPr bwMode="auto">
          <a:xfrm rot="-5400000">
            <a:off x="4229100" y="24796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50" name="Line 26"/>
          <p:cNvSpPr>
            <a:spLocks noChangeShapeType="1"/>
          </p:cNvSpPr>
          <p:nvPr/>
        </p:nvSpPr>
        <p:spPr bwMode="auto">
          <a:xfrm rot="-5400000">
            <a:off x="4229100" y="29051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51" name="Line 27"/>
          <p:cNvSpPr>
            <a:spLocks noChangeShapeType="1"/>
          </p:cNvSpPr>
          <p:nvPr/>
        </p:nvSpPr>
        <p:spPr bwMode="auto">
          <a:xfrm rot="-5400000">
            <a:off x="4229100" y="333057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52252" name="Line 28"/>
          <p:cNvSpPr>
            <a:spLocks noChangeShapeType="1"/>
          </p:cNvSpPr>
          <p:nvPr/>
        </p:nvSpPr>
        <p:spPr bwMode="auto">
          <a:xfrm rot="-5400000">
            <a:off x="4229100" y="3756025"/>
            <a:ext cx="0" cy="510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9" name="Slide Number Placeholder 28"/>
          <p:cNvSpPr>
            <a:spLocks noGrp="1"/>
          </p:cNvSpPr>
          <p:nvPr>
            <p:ph type="sldNum" sz="quarter" idx="12"/>
          </p:nvPr>
        </p:nvSpPr>
        <p:spPr/>
        <p:txBody>
          <a:bodyPr/>
          <a:lstStyle/>
          <a:p>
            <a:pPr>
              <a:defRPr/>
            </a:pPr>
            <a:fld id="{387AF896-C55F-4F9F-B342-920238151D0E}" type="slidenum">
              <a:rPr lang="en-US" smtClean="0"/>
              <a:pPr>
                <a:defRPr/>
              </a:pPr>
              <a:t>46</a:t>
            </a:fld>
            <a:endParaRPr lang="en-US"/>
          </a:p>
        </p:txBody>
      </p:sp>
    </p:spTree>
  </p:cSld>
  <p:clrMapOvr>
    <a:masterClrMapping/>
  </p:clrMapOvr>
  <p:transition>
    <p:split orient="vert"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73075" y="857250"/>
            <a:ext cx="8077200" cy="641350"/>
          </a:xfrm>
        </p:spPr>
        <p:txBody>
          <a:bodyPr/>
          <a:lstStyle/>
          <a:p>
            <a:r>
              <a:rPr lang="en-US" smtClean="0"/>
              <a:t>Example</a:t>
            </a:r>
          </a:p>
        </p:txBody>
      </p:sp>
      <p:sp>
        <p:nvSpPr>
          <p:cNvPr id="54275" name="Content Placeholder 2"/>
          <p:cNvSpPr>
            <a:spLocks noGrp="1"/>
          </p:cNvSpPr>
          <p:nvPr>
            <p:ph idx="1"/>
          </p:nvPr>
        </p:nvSpPr>
        <p:spPr>
          <a:xfrm>
            <a:off x="495300" y="1571625"/>
            <a:ext cx="8064500" cy="5000625"/>
          </a:xfrm>
        </p:spPr>
        <p:txBody>
          <a:bodyPr/>
          <a:lstStyle/>
          <a:p>
            <a:r>
              <a:rPr lang="en-US" dirty="0" smtClean="0"/>
              <a:t>Prove that </a:t>
            </a:r>
            <a:r>
              <a:rPr lang="en-US" dirty="0" smtClean="0">
                <a:sym typeface="Symbol" pitchFamily="18" charset="2"/>
              </a:rPr>
              <a:t></a:t>
            </a:r>
            <a:r>
              <a:rPr lang="en-US" dirty="0" smtClean="0"/>
              <a:t> x + n </a:t>
            </a:r>
            <a:r>
              <a:rPr lang="en-US" dirty="0" smtClean="0">
                <a:sym typeface="Symbol" pitchFamily="18" charset="2"/>
              </a:rPr>
              <a:t> </a:t>
            </a:r>
            <a:r>
              <a:rPr lang="en-US" dirty="0" smtClean="0"/>
              <a:t>= </a:t>
            </a:r>
            <a:r>
              <a:rPr lang="en-US" dirty="0" smtClean="0">
                <a:sym typeface="Symbol" pitchFamily="18" charset="2"/>
              </a:rPr>
              <a:t></a:t>
            </a:r>
            <a:r>
              <a:rPr lang="en-US" dirty="0" smtClean="0"/>
              <a:t> x </a:t>
            </a:r>
            <a:r>
              <a:rPr lang="en-US" dirty="0" smtClean="0">
                <a:sym typeface="Symbol" pitchFamily="18" charset="2"/>
              </a:rPr>
              <a:t></a:t>
            </a:r>
            <a:r>
              <a:rPr lang="en-US" dirty="0" smtClean="0"/>
              <a:t> + n, where x </a:t>
            </a:r>
            <a:r>
              <a:rPr lang="en-US" dirty="0" smtClean="0">
                <a:sym typeface="Symbol" pitchFamily="18" charset="2"/>
              </a:rPr>
              <a:t> </a:t>
            </a:r>
            <a:r>
              <a:rPr lang="en-US" dirty="0" smtClean="0">
                <a:solidFill>
                  <a:schemeClr val="tx2"/>
                </a:solidFill>
                <a:sym typeface="Symbol" pitchFamily="18" charset="2"/>
              </a:rPr>
              <a:t>ℝ </a:t>
            </a:r>
            <a:r>
              <a:rPr lang="en-US" dirty="0" smtClean="0"/>
              <a:t>and n </a:t>
            </a:r>
            <a:r>
              <a:rPr lang="en-US" dirty="0" smtClean="0">
                <a:sym typeface="Symbol" pitchFamily="18" charset="2"/>
              </a:rPr>
              <a:t> </a:t>
            </a:r>
            <a:r>
              <a:rPr lang="en-US" dirty="0" smtClean="0"/>
              <a:t>ℤ</a:t>
            </a:r>
          </a:p>
          <a:p>
            <a:r>
              <a:rPr lang="en-US" dirty="0" smtClean="0"/>
              <a:t>Prove that </a:t>
            </a:r>
            <a:r>
              <a:rPr lang="en-US" dirty="0" smtClean="0">
                <a:sym typeface="Symbol"/>
              </a:rPr>
              <a:t>2x = x</a:t>
            </a:r>
            <a:r>
              <a:rPr lang="en-US" dirty="0">
                <a:sym typeface="Symbol"/>
              </a:rPr>
              <a:t> </a:t>
            </a:r>
            <a:r>
              <a:rPr lang="en-US" dirty="0" smtClean="0">
                <a:sym typeface="Symbol"/>
              </a:rPr>
              <a:t>+ x + 0.5 </a:t>
            </a:r>
            <a:endParaRPr lang="en-US" dirty="0" smtClean="0"/>
          </a:p>
        </p:txBody>
      </p:sp>
      <p:sp>
        <p:nvSpPr>
          <p:cNvPr id="4" name="Slide Number Placeholder 3"/>
          <p:cNvSpPr>
            <a:spLocks noGrp="1"/>
          </p:cNvSpPr>
          <p:nvPr>
            <p:ph type="sldNum" sz="quarter" idx="10"/>
          </p:nvPr>
        </p:nvSpPr>
        <p:spPr/>
        <p:txBody>
          <a:bodyPr/>
          <a:lstStyle/>
          <a:p>
            <a:pPr>
              <a:defRPr/>
            </a:pPr>
            <a:fld id="{1F9401A5-6237-480F-92C5-9383C581D736}" type="slidenum">
              <a:rPr smtClean="0"/>
              <a:pPr>
                <a:defRPr/>
              </a:pPr>
              <a:t>47</a:t>
            </a:fld>
            <a:endParaRPr dirty="0"/>
          </a:p>
        </p:txBody>
      </p:sp>
    </p:spTree>
  </p:cSld>
  <p:clrMapOvr>
    <a:masterClrMapping/>
  </p:clrMapOvr>
  <p:transition>
    <p:split orient="vert"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73075" y="857250"/>
            <a:ext cx="8077200" cy="641350"/>
          </a:xfrm>
        </p:spPr>
        <p:txBody>
          <a:bodyPr/>
          <a:lstStyle/>
          <a:p>
            <a:r>
              <a:rPr lang="en-US" smtClean="0"/>
              <a:t>Partial Functions</a:t>
            </a:r>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663" t="-2683" r="-3175" b="-2561"/>
            </a:stretch>
          </a:blipFill>
          <a:extLst/>
        </p:spPr>
        <p:txBody>
          <a:bodyPr/>
          <a:lstStyle/>
          <a:p>
            <a:pPr>
              <a:defRPr/>
            </a:pPr>
            <a:r>
              <a:rPr lang="en-US">
                <a:noFill/>
              </a:rPr>
              <a:t> </a:t>
            </a:r>
          </a:p>
        </p:txBody>
      </p:sp>
      <p:sp>
        <p:nvSpPr>
          <p:cNvPr id="4" name="Slide Number Placeholder 3"/>
          <p:cNvSpPr>
            <a:spLocks noGrp="1"/>
          </p:cNvSpPr>
          <p:nvPr>
            <p:ph type="sldNum" sz="quarter" idx="10"/>
          </p:nvPr>
        </p:nvSpPr>
        <p:spPr/>
        <p:txBody>
          <a:bodyPr/>
          <a:lstStyle/>
          <a:p>
            <a:pPr>
              <a:defRPr/>
            </a:pPr>
            <a:fld id="{4BB265D0-CD6F-4DD1-A6C5-94E5BE5182B4}" type="slidenum">
              <a:rPr smtClean="0"/>
              <a:pPr>
                <a:defRPr/>
              </a:pPr>
              <a:t>48</a:t>
            </a:fld>
            <a:endParaRPr dirty="0"/>
          </a:p>
        </p:txBody>
      </p:sp>
    </p:spTree>
  </p:cSld>
  <p:clrMapOvr>
    <a:masterClrMapping/>
  </p:clrMapOvr>
  <p:transition>
    <p:split orient="ver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11188" y="908050"/>
            <a:ext cx="7772400" cy="649288"/>
          </a:xfrm>
        </p:spPr>
        <p:txBody>
          <a:bodyPr/>
          <a:lstStyle/>
          <a:p>
            <a:r>
              <a:rPr lang="en-US" smtClean="0"/>
              <a:t>Section 2.4: Sequences and Summations</a:t>
            </a:r>
          </a:p>
        </p:txBody>
      </p:sp>
      <p:sp>
        <p:nvSpPr>
          <p:cNvPr id="56323" name="Rectangle 3"/>
          <p:cNvSpPr>
            <a:spLocks noGrp="1" noChangeArrowheads="1"/>
          </p:cNvSpPr>
          <p:nvPr>
            <p:ph type="body" idx="1"/>
          </p:nvPr>
        </p:nvSpPr>
        <p:spPr>
          <a:xfrm>
            <a:off x="304800" y="1719263"/>
            <a:ext cx="8458200" cy="5022850"/>
          </a:xfrm>
        </p:spPr>
        <p:txBody>
          <a:bodyPr/>
          <a:lstStyle/>
          <a:p>
            <a:pPr marL="457200" indent="-457200"/>
            <a:r>
              <a:rPr lang="en-US" smtClean="0">
                <a:sym typeface="Symbol" pitchFamily="18" charset="2"/>
              </a:rPr>
              <a:t>A </a:t>
            </a:r>
            <a:r>
              <a:rPr lang="en-US" b="1" i="1" smtClean="0">
                <a:sym typeface="Symbol" pitchFamily="18" charset="2"/>
              </a:rPr>
              <a:t>sequence</a:t>
            </a:r>
            <a:r>
              <a:rPr lang="en-US" smtClean="0">
                <a:sym typeface="Symbol" pitchFamily="18" charset="2"/>
              </a:rPr>
              <a:t> is a function from a subset of the set of integers (usually either the set {0, 1, 2, . . .} or the set {1, 2, 3, . . .}) to a set S. </a:t>
            </a:r>
          </a:p>
          <a:p>
            <a:pPr marL="857250" lvl="1" indent="-457200"/>
            <a:r>
              <a:rPr lang="en-US" smtClean="0">
                <a:sym typeface="Symbol" pitchFamily="18" charset="2"/>
              </a:rPr>
              <a:t>We use the notation </a:t>
            </a:r>
            <a:r>
              <a:rPr lang="en-US" i="1" smtClean="0">
                <a:sym typeface="Symbol" pitchFamily="18" charset="2"/>
              </a:rPr>
              <a:t>a</a:t>
            </a:r>
            <a:r>
              <a:rPr lang="en-US" i="1" baseline="-25000" smtClean="0">
                <a:sym typeface="Symbol" pitchFamily="18" charset="2"/>
              </a:rPr>
              <a:t>n</a:t>
            </a:r>
            <a:r>
              <a:rPr lang="en-US" smtClean="0">
                <a:sym typeface="Symbol" pitchFamily="18" charset="2"/>
              </a:rPr>
              <a:t> to denote the image of the integer </a:t>
            </a:r>
            <a:r>
              <a:rPr lang="en-US" i="1" smtClean="0">
                <a:sym typeface="Symbol" pitchFamily="18" charset="2"/>
              </a:rPr>
              <a:t>n</a:t>
            </a:r>
            <a:r>
              <a:rPr lang="en-US" smtClean="0">
                <a:sym typeface="Symbol" pitchFamily="18" charset="2"/>
              </a:rPr>
              <a:t>. </a:t>
            </a:r>
          </a:p>
          <a:p>
            <a:pPr marL="857250" lvl="1" indent="-457200"/>
            <a:r>
              <a:rPr lang="en-US" smtClean="0">
                <a:sym typeface="Symbol" pitchFamily="18" charset="2"/>
              </a:rPr>
              <a:t>We call </a:t>
            </a:r>
            <a:r>
              <a:rPr lang="en-US" i="1" smtClean="0">
                <a:sym typeface="Symbol" pitchFamily="18" charset="2"/>
              </a:rPr>
              <a:t>a</a:t>
            </a:r>
            <a:r>
              <a:rPr lang="en-US" i="1" baseline="-25000" smtClean="0">
                <a:sym typeface="Symbol" pitchFamily="18" charset="2"/>
              </a:rPr>
              <a:t>n</a:t>
            </a:r>
            <a:r>
              <a:rPr lang="en-US" smtClean="0">
                <a:sym typeface="Symbol" pitchFamily="18" charset="2"/>
              </a:rPr>
              <a:t> a term of the sequence.</a:t>
            </a:r>
          </a:p>
          <a:p>
            <a:pPr marL="857250" lvl="1" indent="-457200"/>
            <a:r>
              <a:rPr lang="en-US" smtClean="0">
                <a:sym typeface="Symbol" pitchFamily="18" charset="2"/>
              </a:rPr>
              <a:t>The notation {</a:t>
            </a:r>
            <a:r>
              <a:rPr lang="en-US" i="1" smtClean="0">
                <a:sym typeface="Symbol" pitchFamily="18" charset="2"/>
              </a:rPr>
              <a:t>a</a:t>
            </a:r>
            <a:r>
              <a:rPr lang="en-US" i="1" baseline="-25000" smtClean="0">
                <a:sym typeface="Symbol" pitchFamily="18" charset="2"/>
              </a:rPr>
              <a:t>n</a:t>
            </a:r>
            <a:r>
              <a:rPr lang="en-US" smtClean="0">
                <a:sym typeface="Symbol" pitchFamily="18" charset="2"/>
              </a:rPr>
              <a:t>} is used to describe the sequence</a:t>
            </a:r>
          </a:p>
        </p:txBody>
      </p:sp>
      <p:sp>
        <p:nvSpPr>
          <p:cNvPr id="4" name="Slide Number Placeholder 3"/>
          <p:cNvSpPr>
            <a:spLocks noGrp="1"/>
          </p:cNvSpPr>
          <p:nvPr>
            <p:ph type="sldNum" sz="quarter" idx="10"/>
          </p:nvPr>
        </p:nvSpPr>
        <p:spPr/>
        <p:txBody>
          <a:bodyPr/>
          <a:lstStyle/>
          <a:p>
            <a:pPr>
              <a:defRPr/>
            </a:pPr>
            <a:fld id="{446A6FAC-9268-47C5-9308-81BFB0E6A02B}" type="slidenum">
              <a:rPr smtClean="0"/>
              <a:pPr>
                <a:defRPr/>
              </a:pPr>
              <a:t>49</a:t>
            </a:fld>
            <a:endParaRPr dirty="0"/>
          </a:p>
        </p:txBody>
      </p:sp>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73075" y="857250"/>
            <a:ext cx="8077200" cy="641350"/>
          </a:xfrm>
        </p:spPr>
        <p:txBody>
          <a:bodyPr/>
          <a:lstStyle/>
          <a:p>
            <a:r>
              <a:rPr lang="en-US" smtClean="0"/>
              <a:t>Examples</a:t>
            </a:r>
          </a:p>
        </p:txBody>
      </p:sp>
      <p:sp>
        <p:nvSpPr>
          <p:cNvPr id="11267" name="Content Placeholder 2"/>
          <p:cNvSpPr>
            <a:spLocks noGrp="1"/>
          </p:cNvSpPr>
          <p:nvPr>
            <p:ph idx="1"/>
          </p:nvPr>
        </p:nvSpPr>
        <p:spPr>
          <a:xfrm>
            <a:off x="495300" y="1571625"/>
            <a:ext cx="8064500" cy="5000625"/>
          </a:xfrm>
        </p:spPr>
        <p:txBody>
          <a:bodyPr/>
          <a:lstStyle/>
          <a:p>
            <a:r>
              <a:rPr lang="en-US" smtClean="0"/>
              <a:t>Q1(a) pp 127: List the members of these sets.</a:t>
            </a:r>
          </a:p>
          <a:p>
            <a:pPr>
              <a:buFontTx/>
              <a:buNone/>
            </a:pPr>
            <a:r>
              <a:rPr lang="en-US" smtClean="0"/>
              <a:t>	a) {x | x is a real number such that x</a:t>
            </a:r>
            <a:r>
              <a:rPr lang="en-US" baseline="30000" smtClean="0"/>
              <a:t>2</a:t>
            </a:r>
            <a:r>
              <a:rPr lang="en-US" smtClean="0"/>
              <a:t> = 1}</a:t>
            </a:r>
          </a:p>
          <a:p>
            <a:r>
              <a:rPr lang="en-US" smtClean="0"/>
              <a:t>Q2 (b,c) pp 127: Use set builder notation to give a description of each of these sets.</a:t>
            </a:r>
          </a:p>
          <a:p>
            <a:pPr>
              <a:buFontTx/>
              <a:buNone/>
            </a:pPr>
            <a:r>
              <a:rPr lang="en-US" smtClean="0"/>
              <a:t>	b) {-3, -2, -1,0,1,2, 3}</a:t>
            </a:r>
          </a:p>
          <a:p>
            <a:pPr>
              <a:buFontTx/>
              <a:buNone/>
            </a:pPr>
            <a:r>
              <a:rPr lang="en-US" smtClean="0"/>
              <a:t>	c) {m,n,o,p}</a:t>
            </a:r>
          </a:p>
        </p:txBody>
      </p:sp>
      <p:sp>
        <p:nvSpPr>
          <p:cNvPr id="4" name="Slide Number Placeholder 3"/>
          <p:cNvSpPr>
            <a:spLocks noGrp="1"/>
          </p:cNvSpPr>
          <p:nvPr>
            <p:ph type="sldNum" sz="quarter" idx="10"/>
          </p:nvPr>
        </p:nvSpPr>
        <p:spPr/>
        <p:txBody>
          <a:bodyPr/>
          <a:lstStyle/>
          <a:p>
            <a:pPr>
              <a:defRPr/>
            </a:pPr>
            <a:fld id="{BC9D6F7A-D845-4575-A442-0E652B89BE92}" type="slidenum">
              <a:rPr smtClean="0"/>
              <a:pPr>
                <a:defRPr/>
              </a:pPr>
              <a:t>5</a:t>
            </a:fld>
            <a:endParaRPr dirty="0"/>
          </a:p>
        </p:txBody>
      </p:sp>
    </p:spTree>
  </p:cSld>
  <p:clrMapOvr>
    <a:masterClrMapping/>
  </p:clrMapOvr>
  <p:transition>
    <p:split orient="ver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73075" y="857250"/>
            <a:ext cx="8077200" cy="641350"/>
          </a:xfrm>
        </p:spPr>
        <p:txBody>
          <a:bodyPr/>
          <a:lstStyle/>
          <a:p>
            <a:r>
              <a:rPr lang="en-US" smtClean="0"/>
              <a:t>Notation</a:t>
            </a:r>
          </a:p>
        </p:txBody>
      </p:sp>
      <p:sp>
        <p:nvSpPr>
          <p:cNvPr id="57347" name="Content Placeholder 2"/>
          <p:cNvSpPr>
            <a:spLocks noGrp="1"/>
          </p:cNvSpPr>
          <p:nvPr>
            <p:ph idx="1"/>
          </p:nvPr>
        </p:nvSpPr>
        <p:spPr>
          <a:xfrm>
            <a:off x="495300" y="1571625"/>
            <a:ext cx="8253413" cy="5000625"/>
          </a:xfrm>
        </p:spPr>
        <p:txBody>
          <a:bodyPr/>
          <a:lstStyle/>
          <a:p>
            <a:r>
              <a:rPr lang="en-US" smtClean="0"/>
              <a:t>A </a:t>
            </a:r>
            <a:r>
              <a:rPr lang="en-US" b="1" i="1" smtClean="0"/>
              <a:t>geometric progression </a:t>
            </a:r>
            <a:r>
              <a:rPr lang="en-US" smtClean="0"/>
              <a:t>is a sequence of the form </a:t>
            </a:r>
          </a:p>
          <a:p>
            <a:pPr algn="ctr">
              <a:buFontTx/>
              <a:buNone/>
            </a:pPr>
            <a:r>
              <a:rPr lang="en-US" i="1" smtClean="0"/>
              <a:t>a</a:t>
            </a:r>
            <a:r>
              <a:rPr lang="en-US" smtClean="0"/>
              <a:t>, </a:t>
            </a:r>
            <a:r>
              <a:rPr lang="en-US" i="1" smtClean="0"/>
              <a:t>ar</a:t>
            </a:r>
            <a:r>
              <a:rPr lang="en-US" smtClean="0"/>
              <a:t>, </a:t>
            </a:r>
            <a:r>
              <a:rPr lang="en-US" i="1" smtClean="0"/>
              <a:t>ar </a:t>
            </a:r>
            <a:r>
              <a:rPr lang="en-US" sz="3000" baseline="30000" smtClean="0">
                <a:sym typeface="Symbol" pitchFamily="18" charset="2"/>
              </a:rPr>
              <a:t>2</a:t>
            </a:r>
            <a:r>
              <a:rPr lang="en-US" smtClean="0"/>
              <a:t> ,..., </a:t>
            </a:r>
            <a:r>
              <a:rPr lang="en-US" i="1" smtClean="0"/>
              <a:t>ar </a:t>
            </a:r>
            <a:r>
              <a:rPr lang="en-US" sz="3000" i="1" baseline="30000" smtClean="0">
                <a:sym typeface="Symbol" pitchFamily="18" charset="2"/>
              </a:rPr>
              <a:t>n</a:t>
            </a:r>
            <a:r>
              <a:rPr lang="en-US" smtClean="0"/>
              <a:t> ,...</a:t>
            </a:r>
          </a:p>
          <a:p>
            <a:pPr>
              <a:buFontTx/>
              <a:buNone/>
            </a:pPr>
            <a:r>
              <a:rPr lang="en-US" smtClean="0"/>
              <a:t>	where the initial term </a:t>
            </a:r>
            <a:r>
              <a:rPr lang="en-US" i="1" smtClean="0"/>
              <a:t>a</a:t>
            </a:r>
            <a:r>
              <a:rPr lang="en-US" smtClean="0"/>
              <a:t> and the common ratio </a:t>
            </a:r>
            <a:r>
              <a:rPr lang="en-US" i="1" smtClean="0"/>
              <a:t>r</a:t>
            </a:r>
            <a:r>
              <a:rPr lang="en-US" smtClean="0"/>
              <a:t> are real numbers.</a:t>
            </a:r>
          </a:p>
          <a:p>
            <a:r>
              <a:rPr lang="en-US" smtClean="0"/>
              <a:t>A geometric progression is a discrete analogue of the exponential function </a:t>
            </a:r>
            <a:r>
              <a:rPr lang="en-US" i="1" smtClean="0"/>
              <a:t>f </a:t>
            </a:r>
            <a:r>
              <a:rPr lang="en-US" smtClean="0"/>
              <a:t>(</a:t>
            </a:r>
            <a:r>
              <a:rPr lang="en-US" i="1" smtClean="0"/>
              <a:t>x</a:t>
            </a:r>
            <a:r>
              <a:rPr lang="en-US" smtClean="0"/>
              <a:t>) = </a:t>
            </a:r>
            <a:r>
              <a:rPr lang="en-US" i="1" smtClean="0"/>
              <a:t>ar</a:t>
            </a:r>
            <a:r>
              <a:rPr lang="en-US" smtClean="0"/>
              <a:t> </a:t>
            </a:r>
            <a:r>
              <a:rPr lang="en-US" sz="3000" i="1" baseline="30000" smtClean="0">
                <a:sym typeface="Symbol" pitchFamily="18" charset="2"/>
              </a:rPr>
              <a:t>x</a:t>
            </a:r>
            <a:r>
              <a:rPr lang="en-US" smtClean="0"/>
              <a:t> .</a:t>
            </a:r>
          </a:p>
        </p:txBody>
      </p:sp>
      <p:sp>
        <p:nvSpPr>
          <p:cNvPr id="4" name="Slide Number Placeholder 3"/>
          <p:cNvSpPr>
            <a:spLocks noGrp="1"/>
          </p:cNvSpPr>
          <p:nvPr>
            <p:ph type="sldNum" sz="quarter" idx="10"/>
          </p:nvPr>
        </p:nvSpPr>
        <p:spPr/>
        <p:txBody>
          <a:bodyPr/>
          <a:lstStyle/>
          <a:p>
            <a:pPr>
              <a:defRPr/>
            </a:pPr>
            <a:fld id="{702C66C3-EF17-4587-BA1F-41B84CF25784}" type="slidenum">
              <a:rPr smtClean="0"/>
              <a:pPr>
                <a:defRPr/>
              </a:pPr>
              <a:t>50</a:t>
            </a:fld>
            <a:endParaRPr dirty="0"/>
          </a:p>
        </p:txBody>
      </p:sp>
    </p:spTree>
  </p:cSld>
  <p:clrMapOvr>
    <a:masterClrMapping/>
  </p:clrMapOvr>
  <p:transition>
    <p:split orient="vert"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73075" y="857250"/>
            <a:ext cx="8077200" cy="641350"/>
          </a:xfrm>
        </p:spPr>
        <p:txBody>
          <a:bodyPr/>
          <a:lstStyle/>
          <a:p>
            <a:r>
              <a:rPr lang="en-US" smtClean="0"/>
              <a:t>Notation</a:t>
            </a:r>
          </a:p>
        </p:txBody>
      </p:sp>
      <p:sp>
        <p:nvSpPr>
          <p:cNvPr id="58371" name="Content Placeholder 2"/>
          <p:cNvSpPr>
            <a:spLocks noGrp="1"/>
          </p:cNvSpPr>
          <p:nvPr>
            <p:ph idx="1"/>
          </p:nvPr>
        </p:nvSpPr>
        <p:spPr>
          <a:xfrm>
            <a:off x="495300" y="1571625"/>
            <a:ext cx="8064500" cy="5000625"/>
          </a:xfrm>
        </p:spPr>
        <p:txBody>
          <a:bodyPr/>
          <a:lstStyle/>
          <a:p>
            <a:r>
              <a:rPr lang="en-US" smtClean="0"/>
              <a:t>An </a:t>
            </a:r>
            <a:r>
              <a:rPr lang="en-US" b="1" smtClean="0"/>
              <a:t>arithmetic progression </a:t>
            </a:r>
            <a:r>
              <a:rPr lang="en-US" smtClean="0"/>
              <a:t>is a sequence of the form</a:t>
            </a:r>
          </a:p>
          <a:p>
            <a:pPr algn="ctr">
              <a:buFontTx/>
              <a:buNone/>
            </a:pPr>
            <a:r>
              <a:rPr lang="en-US" i="1" smtClean="0"/>
              <a:t>a</a:t>
            </a:r>
            <a:r>
              <a:rPr lang="en-US" smtClean="0"/>
              <a:t>, </a:t>
            </a:r>
            <a:r>
              <a:rPr lang="en-US" i="1" smtClean="0"/>
              <a:t>a</a:t>
            </a:r>
            <a:r>
              <a:rPr lang="en-US" smtClean="0"/>
              <a:t> + </a:t>
            </a:r>
            <a:r>
              <a:rPr lang="en-US" i="1" smtClean="0"/>
              <a:t>d</a:t>
            </a:r>
            <a:r>
              <a:rPr lang="en-US" smtClean="0"/>
              <a:t>, </a:t>
            </a:r>
            <a:r>
              <a:rPr lang="en-US" i="1" smtClean="0"/>
              <a:t>a</a:t>
            </a:r>
            <a:r>
              <a:rPr lang="en-US" smtClean="0"/>
              <a:t> + 2</a:t>
            </a:r>
            <a:r>
              <a:rPr lang="en-US" i="1" smtClean="0"/>
              <a:t>d</a:t>
            </a:r>
            <a:r>
              <a:rPr lang="en-US" smtClean="0"/>
              <a:t>, . . . , </a:t>
            </a:r>
            <a:r>
              <a:rPr lang="en-US" i="1" smtClean="0"/>
              <a:t>a</a:t>
            </a:r>
            <a:r>
              <a:rPr lang="en-US" smtClean="0"/>
              <a:t> + </a:t>
            </a:r>
            <a:r>
              <a:rPr lang="en-US" i="1" smtClean="0"/>
              <a:t>n</a:t>
            </a:r>
            <a:r>
              <a:rPr lang="en-US" smtClean="0"/>
              <a:t> </a:t>
            </a:r>
            <a:r>
              <a:rPr lang="en-US" i="1" smtClean="0"/>
              <a:t>d</a:t>
            </a:r>
            <a:r>
              <a:rPr lang="en-US" smtClean="0"/>
              <a:t>, . . .</a:t>
            </a:r>
          </a:p>
          <a:p>
            <a:pPr>
              <a:buFontTx/>
              <a:buNone/>
            </a:pPr>
            <a:r>
              <a:rPr lang="en-US" smtClean="0"/>
              <a:t>	where the initial term </a:t>
            </a:r>
            <a:r>
              <a:rPr lang="en-US" i="1" smtClean="0"/>
              <a:t>a</a:t>
            </a:r>
            <a:r>
              <a:rPr lang="en-US" smtClean="0"/>
              <a:t> and the common difference </a:t>
            </a:r>
            <a:r>
              <a:rPr lang="en-US" i="1" smtClean="0"/>
              <a:t>d</a:t>
            </a:r>
            <a:r>
              <a:rPr lang="en-US" smtClean="0"/>
              <a:t> are real numbers.</a:t>
            </a:r>
          </a:p>
          <a:p>
            <a:r>
              <a:rPr lang="en-US" smtClean="0"/>
              <a:t>An arithmetic progression is a discrete analogue of the linear function ……</a:t>
            </a:r>
          </a:p>
        </p:txBody>
      </p:sp>
      <p:sp>
        <p:nvSpPr>
          <p:cNvPr id="4" name="Slide Number Placeholder 3"/>
          <p:cNvSpPr>
            <a:spLocks noGrp="1"/>
          </p:cNvSpPr>
          <p:nvPr>
            <p:ph type="sldNum" sz="quarter" idx="10"/>
          </p:nvPr>
        </p:nvSpPr>
        <p:spPr/>
        <p:txBody>
          <a:bodyPr/>
          <a:lstStyle/>
          <a:p>
            <a:pPr>
              <a:defRPr/>
            </a:pPr>
            <a:fld id="{6EC9E8CF-BEFA-4128-83AF-EC09059E32A2}" type="slidenum">
              <a:rPr smtClean="0"/>
              <a:pPr>
                <a:defRPr/>
              </a:pPr>
              <a:t>51</a:t>
            </a:fld>
            <a:endParaRPr dirty="0"/>
          </a:p>
        </p:txBody>
      </p:sp>
    </p:spTree>
  </p:cSld>
  <p:clrMapOvr>
    <a:masterClrMapping/>
  </p:clrMapOvr>
  <p:transition>
    <p:split orient="ver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lstStyle/>
          <a:p>
            <a:pPr marL="457200" indent="-457200">
              <a:defRPr/>
            </a:pPr>
            <a:r>
              <a:rPr lang="en-US" dirty="0" smtClean="0">
                <a:sym typeface="Symbol" pitchFamily="18" charset="2"/>
              </a:rPr>
              <a:t>What is the term </a:t>
            </a:r>
            <a:r>
              <a:rPr lang="en-US" i="1" dirty="0" smtClean="0">
                <a:sym typeface="Symbol" pitchFamily="18" charset="2"/>
              </a:rPr>
              <a:t>a</a:t>
            </a:r>
            <a:r>
              <a:rPr lang="en-US" baseline="-25000" dirty="0" smtClean="0">
                <a:sym typeface="Symbol" pitchFamily="18" charset="2"/>
              </a:rPr>
              <a:t>8</a:t>
            </a:r>
            <a:r>
              <a:rPr lang="en-US" dirty="0" smtClean="0">
                <a:sym typeface="Symbol" pitchFamily="18" charset="2"/>
              </a:rPr>
              <a:t> of the sequence {</a:t>
            </a:r>
            <a:r>
              <a:rPr lang="en-US" i="1" dirty="0" smtClean="0">
                <a:sym typeface="Symbol" pitchFamily="18" charset="2"/>
              </a:rPr>
              <a:t>a</a:t>
            </a:r>
            <a:r>
              <a:rPr lang="en-US" i="1" baseline="-25000" dirty="0" smtClean="0">
                <a:sym typeface="Symbol" pitchFamily="18" charset="2"/>
              </a:rPr>
              <a:t>n</a:t>
            </a:r>
            <a:r>
              <a:rPr lang="en-US" dirty="0" smtClean="0">
                <a:sym typeface="Symbol" pitchFamily="18" charset="2"/>
              </a:rPr>
              <a:t>} if </a:t>
            </a:r>
            <a:r>
              <a:rPr lang="en-US" i="1" dirty="0" smtClean="0">
                <a:sym typeface="Symbol" pitchFamily="18" charset="2"/>
              </a:rPr>
              <a:t>a</a:t>
            </a:r>
            <a:r>
              <a:rPr lang="en-US" i="1" baseline="-25000" dirty="0" smtClean="0">
                <a:sym typeface="Symbol" pitchFamily="18" charset="2"/>
              </a:rPr>
              <a:t>n</a:t>
            </a:r>
            <a:r>
              <a:rPr lang="en-US" dirty="0" smtClean="0">
                <a:sym typeface="Symbol" pitchFamily="18" charset="2"/>
              </a:rPr>
              <a:t> equals</a:t>
            </a:r>
          </a:p>
          <a:p>
            <a:pPr marL="457200" indent="-457200">
              <a:buFontTx/>
              <a:buNone/>
              <a:defRPr/>
            </a:pPr>
            <a:r>
              <a:rPr lang="en-US" dirty="0" smtClean="0">
                <a:sym typeface="Symbol" pitchFamily="18" charset="2"/>
              </a:rPr>
              <a:t>	a) 2</a:t>
            </a:r>
            <a:r>
              <a:rPr lang="en-US" i="1" baseline="30000" dirty="0" smtClean="0">
                <a:sym typeface="Symbol" pitchFamily="18" charset="2"/>
              </a:rPr>
              <a:t>n </a:t>
            </a:r>
            <a:r>
              <a:rPr lang="en-US" baseline="30000" dirty="0" smtClean="0">
                <a:sym typeface="Symbol" pitchFamily="18" charset="2"/>
              </a:rPr>
              <a:t>– l</a:t>
            </a:r>
            <a:r>
              <a:rPr lang="en-US" dirty="0" smtClean="0">
                <a:sym typeface="Symbol" pitchFamily="18" charset="2"/>
              </a:rPr>
              <a:t>? 			b) 7?</a:t>
            </a:r>
          </a:p>
          <a:p>
            <a:pPr marL="457200" indent="-457200">
              <a:buFontTx/>
              <a:buNone/>
              <a:defRPr/>
            </a:pPr>
            <a:r>
              <a:rPr lang="en-US" dirty="0" smtClean="0">
                <a:sym typeface="Symbol" pitchFamily="18" charset="2"/>
              </a:rPr>
              <a:t>	c) 1 + (–1)</a:t>
            </a:r>
            <a:r>
              <a:rPr lang="en-US" baseline="30000" dirty="0" smtClean="0">
                <a:sym typeface="Symbol" pitchFamily="18" charset="2"/>
              </a:rPr>
              <a:t>n</a:t>
            </a:r>
            <a:r>
              <a:rPr lang="en-US" dirty="0" smtClean="0">
                <a:sym typeface="Symbol" pitchFamily="18" charset="2"/>
              </a:rPr>
              <a:t> ? 			d) –(–2)</a:t>
            </a:r>
            <a:r>
              <a:rPr lang="en-US" baseline="30000" dirty="0" smtClean="0">
                <a:sym typeface="Symbol" pitchFamily="18" charset="2"/>
              </a:rPr>
              <a:t>n</a:t>
            </a:r>
            <a:r>
              <a:rPr lang="en-US" dirty="0" smtClean="0">
                <a:sym typeface="Symbol" pitchFamily="18" charset="2"/>
              </a:rPr>
              <a:t>?</a:t>
            </a:r>
          </a:p>
          <a:p>
            <a:pPr>
              <a:defRPr/>
            </a:pPr>
            <a:endParaRPr lang="en-US" dirty="0"/>
          </a:p>
        </p:txBody>
      </p:sp>
      <p:sp>
        <p:nvSpPr>
          <p:cNvPr id="4" name="Slide Number Placeholder 3"/>
          <p:cNvSpPr>
            <a:spLocks noGrp="1"/>
          </p:cNvSpPr>
          <p:nvPr>
            <p:ph type="sldNum" sz="quarter" idx="10"/>
          </p:nvPr>
        </p:nvSpPr>
        <p:spPr/>
        <p:txBody>
          <a:bodyPr/>
          <a:lstStyle/>
          <a:p>
            <a:pPr>
              <a:defRPr/>
            </a:pPr>
            <a:fld id="{A0CE65E3-959B-4FBA-A74C-090175C0CF0A}" type="slidenum">
              <a:rPr smtClean="0"/>
              <a:pPr>
                <a:defRPr/>
              </a:pPr>
              <a:t>52</a:t>
            </a:fld>
            <a:endParaRPr dirty="0"/>
          </a:p>
        </p:txBody>
      </p:sp>
    </p:spTree>
  </p:cSld>
  <p:clrMapOvr>
    <a:masterClrMapping/>
  </p:clrMapOvr>
  <p:transition>
    <p:split orient="ver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73075" y="857250"/>
            <a:ext cx="8077200" cy="641350"/>
          </a:xfrm>
        </p:spPr>
        <p:txBody>
          <a:bodyPr/>
          <a:lstStyle/>
          <a:p>
            <a:r>
              <a:rPr lang="en-US" smtClean="0"/>
              <a:t>Recurrence Relations</a:t>
            </a:r>
          </a:p>
        </p:txBody>
      </p:sp>
      <p:sp>
        <p:nvSpPr>
          <p:cNvPr id="60419" name="Content Placeholder 2"/>
          <p:cNvSpPr>
            <a:spLocks noGrp="1"/>
          </p:cNvSpPr>
          <p:nvPr>
            <p:ph idx="1"/>
          </p:nvPr>
        </p:nvSpPr>
        <p:spPr>
          <a:xfrm>
            <a:off x="495300" y="1571625"/>
            <a:ext cx="8397875" cy="5000625"/>
          </a:xfrm>
        </p:spPr>
        <p:txBody>
          <a:bodyPr/>
          <a:lstStyle/>
          <a:p>
            <a:r>
              <a:rPr lang="en-US" smtClean="0"/>
              <a:t>A </a:t>
            </a:r>
            <a:r>
              <a:rPr lang="en-US" i="1" smtClean="0"/>
              <a:t>recurrence relation </a:t>
            </a:r>
            <a:r>
              <a:rPr lang="en-US" smtClean="0"/>
              <a:t>for the sequence {</a:t>
            </a:r>
            <a:r>
              <a:rPr lang="en-US" i="1" smtClean="0"/>
              <a:t>a</a:t>
            </a:r>
            <a:r>
              <a:rPr lang="en-US" i="1" baseline="-25000" smtClean="0"/>
              <a:t>n</a:t>
            </a:r>
            <a:r>
              <a:rPr lang="en-US" smtClean="0"/>
              <a:t>} is an equation that expresses </a:t>
            </a:r>
            <a:r>
              <a:rPr lang="en-US" i="1" smtClean="0"/>
              <a:t>a</a:t>
            </a:r>
            <a:r>
              <a:rPr lang="en-US" i="1" baseline="-25000" smtClean="0"/>
              <a:t>n</a:t>
            </a:r>
            <a:r>
              <a:rPr lang="en-US" i="1" smtClean="0"/>
              <a:t> </a:t>
            </a:r>
            <a:r>
              <a:rPr lang="en-US" smtClean="0"/>
              <a:t>in terms of one or more of the previous terms of the sequence, namely, </a:t>
            </a:r>
            <a:r>
              <a:rPr lang="en-US" i="1" smtClean="0"/>
              <a:t>a</a:t>
            </a:r>
            <a:r>
              <a:rPr lang="en-US" baseline="-25000" smtClean="0"/>
              <a:t>0</a:t>
            </a:r>
            <a:r>
              <a:rPr lang="en-US" i="1" smtClean="0"/>
              <a:t>, a</a:t>
            </a:r>
            <a:r>
              <a:rPr lang="en-US" baseline="-25000" smtClean="0"/>
              <a:t>1</a:t>
            </a:r>
            <a:r>
              <a:rPr lang="en-US" i="1" smtClean="0"/>
              <a:t>, . . . , a</a:t>
            </a:r>
            <a:r>
              <a:rPr lang="en-US" i="1" baseline="-25000" smtClean="0"/>
              <a:t>n</a:t>
            </a:r>
            <a:r>
              <a:rPr lang="en-US" baseline="-25000" smtClean="0"/>
              <a:t>−1</a:t>
            </a:r>
            <a:r>
              <a:rPr lang="en-US" smtClean="0"/>
              <a:t>, for all integers </a:t>
            </a:r>
            <a:r>
              <a:rPr lang="en-US" i="1" smtClean="0"/>
              <a:t>n </a:t>
            </a:r>
            <a:r>
              <a:rPr lang="en-US" smtClean="0"/>
              <a:t>with </a:t>
            </a:r>
            <a:r>
              <a:rPr lang="en-US" i="1" smtClean="0"/>
              <a:t>n </a:t>
            </a:r>
            <a:r>
              <a:rPr lang="en-US" smtClean="0"/>
              <a:t>≥ </a:t>
            </a:r>
            <a:r>
              <a:rPr lang="en-US" i="1" smtClean="0"/>
              <a:t>n</a:t>
            </a:r>
            <a:r>
              <a:rPr lang="en-US" baseline="-25000" smtClean="0"/>
              <a:t>0</a:t>
            </a:r>
            <a:r>
              <a:rPr lang="en-US" smtClean="0"/>
              <a:t>, where </a:t>
            </a:r>
            <a:r>
              <a:rPr lang="en-US" i="1" smtClean="0"/>
              <a:t>n</a:t>
            </a:r>
            <a:r>
              <a:rPr lang="en-US" baseline="-25000" smtClean="0"/>
              <a:t>0</a:t>
            </a:r>
            <a:r>
              <a:rPr lang="en-US" smtClean="0"/>
              <a:t> is a  nonnegative integer. </a:t>
            </a:r>
          </a:p>
          <a:p>
            <a:r>
              <a:rPr lang="en-US" smtClean="0"/>
              <a:t>A sequence is called a </a:t>
            </a:r>
            <a:r>
              <a:rPr lang="en-US" i="1" smtClean="0"/>
              <a:t>solution </a:t>
            </a:r>
            <a:r>
              <a:rPr lang="en-US" smtClean="0"/>
              <a:t>of a recurrence relation if its terms satisfy the recurrence relation.</a:t>
            </a:r>
          </a:p>
        </p:txBody>
      </p:sp>
      <p:sp>
        <p:nvSpPr>
          <p:cNvPr id="4" name="Slide Number Placeholder 3"/>
          <p:cNvSpPr>
            <a:spLocks noGrp="1"/>
          </p:cNvSpPr>
          <p:nvPr>
            <p:ph type="sldNum" sz="quarter" idx="10"/>
          </p:nvPr>
        </p:nvSpPr>
        <p:spPr/>
        <p:txBody>
          <a:bodyPr/>
          <a:lstStyle/>
          <a:p>
            <a:pPr>
              <a:defRPr/>
            </a:pPr>
            <a:fld id="{1057E030-F131-4AC6-8A5F-6E446F7A3407}" type="slidenum">
              <a:rPr smtClean="0"/>
              <a:pPr>
                <a:defRPr/>
              </a:pPr>
              <a:t>53</a:t>
            </a:fld>
            <a:endParaRPr dirty="0"/>
          </a:p>
        </p:txBody>
      </p:sp>
    </p:spTree>
  </p:cSld>
  <p:clrMapOvr>
    <a:masterClrMapping/>
  </p:clrMapOvr>
  <p:transition>
    <p:split orient="ver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73075" y="857250"/>
            <a:ext cx="8077200" cy="641350"/>
          </a:xfrm>
        </p:spPr>
        <p:txBody>
          <a:bodyPr/>
          <a:lstStyle/>
          <a:p>
            <a:r>
              <a:rPr lang="en-US" smtClean="0"/>
              <a:t>Examples</a:t>
            </a:r>
          </a:p>
        </p:txBody>
      </p:sp>
      <p:sp>
        <p:nvSpPr>
          <p:cNvPr id="61443" name="Content Placeholder 2"/>
          <p:cNvSpPr>
            <a:spLocks noGrp="1"/>
          </p:cNvSpPr>
          <p:nvPr>
            <p:ph idx="1"/>
          </p:nvPr>
        </p:nvSpPr>
        <p:spPr>
          <a:xfrm>
            <a:off x="495300" y="1571625"/>
            <a:ext cx="8064500" cy="5000625"/>
          </a:xfrm>
        </p:spPr>
        <p:txBody>
          <a:bodyPr/>
          <a:lstStyle/>
          <a:p>
            <a:r>
              <a:rPr lang="en-US" smtClean="0"/>
              <a:t>Q6 pp 167: Find the first five terms of the sequence defined by each of these recurrence relations and initial conditions.</a:t>
            </a:r>
          </a:p>
          <a:p>
            <a:pPr>
              <a:buFontTx/>
              <a:buNone/>
            </a:pPr>
            <a:r>
              <a:rPr lang="en-US" smtClean="0"/>
              <a:t>a) a</a:t>
            </a:r>
            <a:r>
              <a:rPr lang="en-US" baseline="-25000" smtClean="0"/>
              <a:t>n</a:t>
            </a:r>
            <a:r>
              <a:rPr lang="en-US" smtClean="0"/>
              <a:t> = 6a</a:t>
            </a:r>
            <a:r>
              <a:rPr lang="en-US" baseline="-25000" smtClean="0"/>
              <a:t>n – 1</a:t>
            </a:r>
            <a:r>
              <a:rPr lang="en-US" smtClean="0"/>
              <a:t>, a</a:t>
            </a:r>
            <a:r>
              <a:rPr lang="en-US" baseline="-25000" smtClean="0"/>
              <a:t>0</a:t>
            </a:r>
            <a:r>
              <a:rPr lang="en-US" smtClean="0"/>
              <a:t> = 2</a:t>
            </a:r>
          </a:p>
          <a:p>
            <a:pPr>
              <a:buFontTx/>
              <a:buNone/>
            </a:pPr>
            <a:r>
              <a:rPr lang="en-US" smtClean="0"/>
              <a:t>c) a</a:t>
            </a:r>
            <a:r>
              <a:rPr lang="en-US" baseline="-25000" smtClean="0"/>
              <a:t>n</a:t>
            </a:r>
            <a:r>
              <a:rPr lang="en-US" smtClean="0"/>
              <a:t> = a</a:t>
            </a:r>
            <a:r>
              <a:rPr lang="en-US" baseline="-25000" smtClean="0"/>
              <a:t>n – 1</a:t>
            </a:r>
            <a:r>
              <a:rPr lang="en-US" smtClean="0"/>
              <a:t> + 3a</a:t>
            </a:r>
            <a:r>
              <a:rPr lang="en-US" baseline="-25000" smtClean="0"/>
              <a:t>n – 2</a:t>
            </a:r>
            <a:r>
              <a:rPr lang="en-US" smtClean="0"/>
              <a:t>, a</a:t>
            </a:r>
            <a:r>
              <a:rPr lang="en-US" baseline="-25000" smtClean="0"/>
              <a:t>0</a:t>
            </a:r>
            <a:r>
              <a:rPr lang="en-US" smtClean="0"/>
              <a:t> = 1, a</a:t>
            </a:r>
            <a:r>
              <a:rPr lang="en-US" baseline="-25000" smtClean="0"/>
              <a:t>l</a:t>
            </a:r>
            <a:r>
              <a:rPr lang="en-US" smtClean="0"/>
              <a:t> = 2</a:t>
            </a:r>
          </a:p>
          <a:p>
            <a:pPr>
              <a:buFontTx/>
              <a:buNone/>
            </a:pPr>
            <a:r>
              <a:rPr lang="en-US" smtClean="0"/>
              <a:t>e) a</a:t>
            </a:r>
            <a:r>
              <a:rPr lang="en-US" baseline="-25000" smtClean="0"/>
              <a:t>n</a:t>
            </a:r>
            <a:r>
              <a:rPr lang="en-US" smtClean="0"/>
              <a:t> = a</a:t>
            </a:r>
            <a:r>
              <a:rPr lang="en-US" baseline="-25000" smtClean="0"/>
              <a:t>n – 1</a:t>
            </a:r>
            <a:r>
              <a:rPr lang="en-US" smtClean="0"/>
              <a:t> + a</a:t>
            </a:r>
            <a:r>
              <a:rPr lang="en-US" baseline="-25000" smtClean="0"/>
              <a:t>n – 3</a:t>
            </a:r>
            <a:r>
              <a:rPr lang="en-US" smtClean="0"/>
              <a:t>, a</a:t>
            </a:r>
            <a:r>
              <a:rPr lang="en-US" baseline="-25000" smtClean="0"/>
              <a:t>0</a:t>
            </a:r>
            <a:r>
              <a:rPr lang="en-US" smtClean="0"/>
              <a:t> = 1, a</a:t>
            </a:r>
            <a:r>
              <a:rPr lang="en-US" baseline="-25000" smtClean="0"/>
              <a:t>l</a:t>
            </a:r>
            <a:r>
              <a:rPr lang="en-US" smtClean="0"/>
              <a:t> = 2, a</a:t>
            </a:r>
            <a:r>
              <a:rPr lang="en-US" baseline="-25000" smtClean="0"/>
              <a:t>2</a:t>
            </a:r>
            <a:r>
              <a:rPr lang="en-US" smtClean="0"/>
              <a:t> = 0</a:t>
            </a:r>
          </a:p>
        </p:txBody>
      </p:sp>
      <p:sp>
        <p:nvSpPr>
          <p:cNvPr id="4" name="Slide Number Placeholder 3"/>
          <p:cNvSpPr>
            <a:spLocks noGrp="1"/>
          </p:cNvSpPr>
          <p:nvPr>
            <p:ph type="sldNum" sz="quarter" idx="10"/>
          </p:nvPr>
        </p:nvSpPr>
        <p:spPr/>
        <p:txBody>
          <a:bodyPr/>
          <a:lstStyle/>
          <a:p>
            <a:pPr>
              <a:defRPr/>
            </a:pPr>
            <a:fld id="{67355F4F-1558-4487-8EAF-A65A3E042E97}" type="slidenum">
              <a:rPr smtClean="0"/>
              <a:pPr>
                <a:defRPr/>
              </a:pPr>
              <a:t>54</a:t>
            </a:fld>
            <a:endParaRPr dirty="0"/>
          </a:p>
        </p:txBody>
      </p:sp>
    </p:spTree>
  </p:cSld>
  <p:clrMapOvr>
    <a:masterClrMapping/>
  </p:clrMapOvr>
  <p:transition>
    <p:split orient="ver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73075" y="857250"/>
            <a:ext cx="8077200" cy="641350"/>
          </a:xfrm>
        </p:spPr>
        <p:txBody>
          <a:bodyPr/>
          <a:lstStyle/>
          <a:p>
            <a:r>
              <a:rPr lang="en-US" smtClean="0"/>
              <a:t>Examples</a:t>
            </a:r>
          </a:p>
        </p:txBody>
      </p:sp>
      <p:sp>
        <p:nvSpPr>
          <p:cNvPr id="62467" name="Content Placeholder 2"/>
          <p:cNvSpPr>
            <a:spLocks noGrp="1"/>
          </p:cNvSpPr>
          <p:nvPr>
            <p:ph idx="1"/>
          </p:nvPr>
        </p:nvSpPr>
        <p:spPr>
          <a:xfrm>
            <a:off x="495300" y="1571625"/>
            <a:ext cx="8064500" cy="5000625"/>
          </a:xfrm>
        </p:spPr>
        <p:txBody>
          <a:bodyPr/>
          <a:lstStyle/>
          <a:p>
            <a:r>
              <a:rPr lang="en-US" smtClean="0"/>
              <a:t>Q8 pp 167: Show that the sequence {a</a:t>
            </a:r>
            <a:r>
              <a:rPr lang="en-US" baseline="-25000" smtClean="0"/>
              <a:t>n</a:t>
            </a:r>
            <a:r>
              <a:rPr lang="en-US" smtClean="0"/>
              <a:t>} is a solution of the recurrence relation </a:t>
            </a:r>
          </a:p>
          <a:p>
            <a:pPr algn="ctr">
              <a:buFontTx/>
              <a:buNone/>
            </a:pPr>
            <a:r>
              <a:rPr lang="en-US" smtClean="0"/>
              <a:t>a</a:t>
            </a:r>
            <a:r>
              <a:rPr lang="en-US" baseline="-25000" smtClean="0"/>
              <a:t>n</a:t>
            </a:r>
            <a:r>
              <a:rPr lang="en-US" smtClean="0"/>
              <a:t> = – 3a</a:t>
            </a:r>
            <a:r>
              <a:rPr lang="en-US" baseline="-25000" smtClean="0"/>
              <a:t>n – 1</a:t>
            </a:r>
            <a:r>
              <a:rPr lang="en-US" smtClean="0"/>
              <a:t> + 4a</a:t>
            </a:r>
            <a:r>
              <a:rPr lang="en-US" baseline="-25000" smtClean="0"/>
              <a:t>n – 2</a:t>
            </a:r>
            <a:r>
              <a:rPr lang="en-US" smtClean="0"/>
              <a:t> </a:t>
            </a:r>
          </a:p>
          <a:p>
            <a:pPr>
              <a:buFontTx/>
              <a:buNone/>
            </a:pPr>
            <a:r>
              <a:rPr lang="en-US" smtClean="0"/>
              <a:t>	if</a:t>
            </a:r>
          </a:p>
          <a:p>
            <a:pPr>
              <a:buFontTx/>
              <a:buNone/>
            </a:pPr>
            <a:r>
              <a:rPr lang="en-US" smtClean="0"/>
              <a:t>a) a</a:t>
            </a:r>
            <a:r>
              <a:rPr lang="en-US" baseline="-25000" smtClean="0"/>
              <a:t>n</a:t>
            </a:r>
            <a:r>
              <a:rPr lang="en-US" smtClean="0"/>
              <a:t> = 0. </a:t>
            </a:r>
          </a:p>
          <a:p>
            <a:pPr>
              <a:buFontTx/>
              <a:buNone/>
            </a:pPr>
            <a:r>
              <a:rPr lang="en-US" smtClean="0"/>
              <a:t>b) a</a:t>
            </a:r>
            <a:r>
              <a:rPr lang="en-US" baseline="-25000" smtClean="0"/>
              <a:t>n</a:t>
            </a:r>
            <a:r>
              <a:rPr lang="en-US" smtClean="0"/>
              <a:t> = 1.</a:t>
            </a:r>
          </a:p>
          <a:p>
            <a:pPr>
              <a:buFontTx/>
              <a:buNone/>
            </a:pPr>
            <a:r>
              <a:rPr lang="en-US" smtClean="0"/>
              <a:t>c) a</a:t>
            </a:r>
            <a:r>
              <a:rPr lang="en-US" baseline="-25000" smtClean="0"/>
              <a:t>n</a:t>
            </a:r>
            <a:r>
              <a:rPr lang="en-US" smtClean="0"/>
              <a:t> = (– 4)</a:t>
            </a:r>
            <a:r>
              <a:rPr lang="en-US" baseline="30000" smtClean="0"/>
              <a:t>n</a:t>
            </a:r>
            <a:r>
              <a:rPr lang="en-US" smtClean="0"/>
              <a:t>. </a:t>
            </a:r>
          </a:p>
          <a:p>
            <a:pPr>
              <a:buFontTx/>
              <a:buNone/>
            </a:pPr>
            <a:r>
              <a:rPr lang="en-US" smtClean="0"/>
              <a:t>d) a</a:t>
            </a:r>
            <a:r>
              <a:rPr lang="en-US" baseline="-25000" smtClean="0"/>
              <a:t>n</a:t>
            </a:r>
            <a:r>
              <a:rPr lang="en-US" smtClean="0"/>
              <a:t> = 2(– 4)</a:t>
            </a:r>
            <a:r>
              <a:rPr lang="en-US" baseline="30000" smtClean="0"/>
              <a:t>n</a:t>
            </a:r>
            <a:r>
              <a:rPr lang="en-US" smtClean="0"/>
              <a:t> + 3. </a:t>
            </a:r>
          </a:p>
        </p:txBody>
      </p:sp>
      <p:sp>
        <p:nvSpPr>
          <p:cNvPr id="4" name="Slide Number Placeholder 3"/>
          <p:cNvSpPr>
            <a:spLocks noGrp="1"/>
          </p:cNvSpPr>
          <p:nvPr>
            <p:ph type="sldNum" sz="quarter" idx="10"/>
          </p:nvPr>
        </p:nvSpPr>
        <p:spPr/>
        <p:txBody>
          <a:bodyPr/>
          <a:lstStyle/>
          <a:p>
            <a:pPr>
              <a:defRPr/>
            </a:pPr>
            <a:fld id="{889C7086-DB39-43B3-8589-AA5D22847F11}" type="slidenum">
              <a:rPr smtClean="0"/>
              <a:pPr>
                <a:defRPr/>
              </a:pPr>
              <a:t>55</a:t>
            </a:fld>
            <a:endParaRPr dirty="0"/>
          </a:p>
        </p:txBody>
      </p:sp>
    </p:spTree>
  </p:cSld>
  <p:clrMapOvr>
    <a:masterClrMapping/>
  </p:clrMapOvr>
  <p:transition>
    <p:split orient="ver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73075" y="857250"/>
            <a:ext cx="8077200" cy="641350"/>
          </a:xfrm>
        </p:spPr>
        <p:txBody>
          <a:bodyPr/>
          <a:lstStyle/>
          <a:p>
            <a:r>
              <a:rPr lang="en-US" smtClean="0"/>
              <a:t>Examples</a:t>
            </a:r>
          </a:p>
        </p:txBody>
      </p:sp>
      <p:sp>
        <p:nvSpPr>
          <p:cNvPr id="63491" name="Content Placeholder 2"/>
          <p:cNvSpPr>
            <a:spLocks noGrp="1"/>
          </p:cNvSpPr>
          <p:nvPr>
            <p:ph idx="1"/>
          </p:nvPr>
        </p:nvSpPr>
        <p:spPr>
          <a:xfrm>
            <a:off x="495300" y="1571625"/>
            <a:ext cx="8064500" cy="5000625"/>
          </a:xfrm>
        </p:spPr>
        <p:txBody>
          <a:bodyPr/>
          <a:lstStyle/>
          <a:p>
            <a:r>
              <a:rPr lang="en-US" smtClean="0"/>
              <a:t>Suppose that a person deposits $10,000 in a savings account at a bank yielding 11% per year with interest compounded annually. How much will be in the account after 30 years?</a:t>
            </a:r>
          </a:p>
          <a:p>
            <a:endParaRPr lang="en-US" smtClean="0"/>
          </a:p>
        </p:txBody>
      </p:sp>
      <p:sp>
        <p:nvSpPr>
          <p:cNvPr id="4" name="Slide Number Placeholder 3"/>
          <p:cNvSpPr>
            <a:spLocks noGrp="1"/>
          </p:cNvSpPr>
          <p:nvPr>
            <p:ph type="sldNum" sz="quarter" idx="10"/>
          </p:nvPr>
        </p:nvSpPr>
        <p:spPr/>
        <p:txBody>
          <a:bodyPr/>
          <a:lstStyle/>
          <a:p>
            <a:pPr>
              <a:defRPr/>
            </a:pPr>
            <a:fld id="{CD986547-D512-4745-B32C-FCF2089FE5C2}" type="slidenum">
              <a:rPr smtClean="0"/>
              <a:pPr>
                <a:defRPr/>
              </a:pPr>
              <a:t>56</a:t>
            </a:fld>
            <a:endParaRPr dirty="0"/>
          </a:p>
        </p:txBody>
      </p:sp>
    </p:spTree>
  </p:cSld>
  <p:clrMapOvr>
    <a:masterClrMapping/>
  </p:clrMapOvr>
  <p:transition>
    <p:split orient="ver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73075" y="857250"/>
            <a:ext cx="8077200" cy="641350"/>
          </a:xfrm>
        </p:spPr>
        <p:txBody>
          <a:bodyPr/>
          <a:lstStyle/>
          <a:p>
            <a:r>
              <a:rPr lang="en-US" smtClean="0"/>
              <a:t>Sequence Generalization</a:t>
            </a:r>
          </a:p>
        </p:txBody>
      </p:sp>
      <p:sp>
        <p:nvSpPr>
          <p:cNvPr id="64515" name="Content Placeholder 2"/>
          <p:cNvSpPr>
            <a:spLocks noGrp="1"/>
          </p:cNvSpPr>
          <p:nvPr>
            <p:ph idx="1"/>
          </p:nvPr>
        </p:nvSpPr>
        <p:spPr>
          <a:xfrm>
            <a:off x="495300" y="1571625"/>
            <a:ext cx="8469313" cy="5000625"/>
          </a:xfrm>
        </p:spPr>
        <p:txBody>
          <a:bodyPr/>
          <a:lstStyle/>
          <a:p>
            <a:r>
              <a:rPr lang="en-US" smtClean="0"/>
              <a:t>The problem is how to generalize a sequence from its first few terms.</a:t>
            </a:r>
          </a:p>
          <a:p>
            <a:r>
              <a:rPr lang="en-US" smtClean="0"/>
              <a:t>Examples</a:t>
            </a:r>
          </a:p>
          <a:p>
            <a:pPr lvl="1"/>
            <a:r>
              <a:rPr lang="en-US" smtClean="0"/>
              <a:t>1, 1/2, 1/4, 1/8, 1/16, …</a:t>
            </a:r>
          </a:p>
          <a:p>
            <a:pPr lvl="1"/>
            <a:r>
              <a:rPr lang="en-US" smtClean="0"/>
              <a:t>1, 3, 5, 7, 9, …</a:t>
            </a:r>
          </a:p>
          <a:p>
            <a:pPr lvl="1"/>
            <a:r>
              <a:rPr lang="en-US" smtClean="0"/>
              <a:t>1, –1, 1, –1 , 1, …</a:t>
            </a:r>
          </a:p>
          <a:p>
            <a:pPr lvl="1"/>
            <a:r>
              <a:rPr lang="en-US" smtClean="0"/>
              <a:t>1, 2, 2, 3, 3, 3, 4, 4, 4, 4, …</a:t>
            </a:r>
          </a:p>
          <a:p>
            <a:pPr lvl="1"/>
            <a:r>
              <a:rPr lang="en-US" smtClean="0"/>
              <a:t>5, 11, 17, 23, 29, 35, 41, 47, 53, 59, …</a:t>
            </a:r>
          </a:p>
        </p:txBody>
      </p:sp>
      <p:sp>
        <p:nvSpPr>
          <p:cNvPr id="4" name="Slide Number Placeholder 3"/>
          <p:cNvSpPr>
            <a:spLocks noGrp="1"/>
          </p:cNvSpPr>
          <p:nvPr>
            <p:ph type="sldNum" sz="quarter" idx="10"/>
          </p:nvPr>
        </p:nvSpPr>
        <p:spPr/>
        <p:txBody>
          <a:bodyPr/>
          <a:lstStyle/>
          <a:p>
            <a:pPr>
              <a:defRPr/>
            </a:pPr>
            <a:fld id="{5B578B55-16C4-4B9E-A56B-DD86784152E1}" type="slidenum">
              <a:rPr smtClean="0"/>
              <a:pPr>
                <a:defRPr/>
              </a:pPr>
              <a:t>57</a:t>
            </a:fld>
            <a:endParaRPr dirty="0"/>
          </a:p>
        </p:txBody>
      </p:sp>
    </p:spTree>
  </p:cSld>
  <p:clrMapOvr>
    <a:masterClrMapping/>
  </p:clrMapOvr>
  <p:transition>
    <p:split orient="ver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73075" y="857250"/>
            <a:ext cx="8077200" cy="641350"/>
          </a:xfrm>
        </p:spPr>
        <p:txBody>
          <a:bodyPr/>
          <a:lstStyle/>
          <a:p>
            <a:r>
              <a:rPr lang="en-US" smtClean="0"/>
              <a:t>A Table to Memorize!</a:t>
            </a:r>
          </a:p>
        </p:txBody>
      </p:sp>
      <p:graphicFrame>
        <p:nvGraphicFramePr>
          <p:cNvPr id="5" name="Content Placeholder 4"/>
          <p:cNvGraphicFramePr>
            <a:graphicFrameLocks noGrp="1"/>
          </p:cNvGraphicFramePr>
          <p:nvPr>
            <p:ph idx="1"/>
          </p:nvPr>
        </p:nvGraphicFramePr>
        <p:xfrm>
          <a:off x="539750" y="2133600"/>
          <a:ext cx="8180388" cy="3729040"/>
        </p:xfrm>
        <a:graphic>
          <a:graphicData uri="http://schemas.openxmlformats.org/drawingml/2006/table">
            <a:tbl>
              <a:tblPr firstRow="1" bandRow="1">
                <a:tableStyleId>{2D5ABB26-0587-4C30-8999-92F81FD0307C}</a:tableStyleId>
              </a:tblPr>
              <a:tblGrid>
                <a:gridCol w="1067487">
                  <a:extLst>
                    <a:ext uri="{9D8B030D-6E8A-4147-A177-3AD203B41FA5}">
                      <a16:colId xmlns:a16="http://schemas.microsoft.com/office/drawing/2014/main" val="20000"/>
                    </a:ext>
                  </a:extLst>
                </a:gridCol>
                <a:gridCol w="7112901">
                  <a:extLst>
                    <a:ext uri="{9D8B030D-6E8A-4147-A177-3AD203B41FA5}">
                      <a16:colId xmlns:a16="http://schemas.microsoft.com/office/drawing/2014/main" val="20001"/>
                    </a:ext>
                  </a:extLst>
                </a:gridCol>
              </a:tblGrid>
              <a:tr h="532720">
                <a:tc>
                  <a:txBody>
                    <a:bodyPr/>
                    <a:lstStyle/>
                    <a:p>
                      <a:r>
                        <a:rPr lang="en-US" sz="1800" baseline="0" dirty="0" smtClean="0"/>
                        <a:t>n</a:t>
                      </a:r>
                      <a:r>
                        <a:rPr lang="en-US" sz="1800" baseline="30000" dirty="0" smtClean="0"/>
                        <a:t>th</a:t>
                      </a:r>
                      <a:r>
                        <a:rPr lang="en-US" sz="1800" dirty="0" smtClean="0"/>
                        <a:t> term</a:t>
                      </a:r>
                      <a:endParaRPr lang="en-US" sz="1800" dirty="0"/>
                    </a:p>
                  </a:txBody>
                  <a:tcPr marL="91431" marR="91431" marT="45713" marB="45713" anchor="b"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First 10 terms</a:t>
                      </a:r>
                    </a:p>
                  </a:txBody>
                  <a:tcPr marL="91431" marR="91431" marT="45713" marB="45713" anchor="b"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2720">
                <a:tc>
                  <a:txBody>
                    <a:bodyPr/>
                    <a:lstStyle/>
                    <a:p>
                      <a:r>
                        <a:rPr lang="en-US" sz="1800" i="0" dirty="0" smtClean="0"/>
                        <a:t>n</a:t>
                      </a:r>
                      <a:r>
                        <a:rPr lang="en-US" sz="1800" baseline="30000" dirty="0" smtClean="0"/>
                        <a:t>2</a:t>
                      </a:r>
                      <a:endParaRPr lang="en-US" sz="1800" baseline="30000" dirty="0"/>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1, 4, 9, 16, 25, 36, 49, 64, 81, 100, ...</a:t>
                      </a:r>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2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dirty="0" smtClean="0"/>
                        <a:t>n</a:t>
                      </a:r>
                      <a:r>
                        <a:rPr lang="en-US" sz="1800" baseline="30000" dirty="0" smtClean="0"/>
                        <a:t>3</a:t>
                      </a:r>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1, 8, 27, 64, 125, 216, 343, 512, 729, 1000, ...</a:t>
                      </a:r>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2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dirty="0" smtClean="0"/>
                        <a:t>n</a:t>
                      </a:r>
                      <a:r>
                        <a:rPr lang="en-US" sz="1800" baseline="30000" dirty="0" smtClean="0"/>
                        <a:t>4</a:t>
                      </a:r>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1, 16, 81, 256, 625, 1296, 2401, 4096, 6561, 10000, ...</a:t>
                      </a:r>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2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dirty="0" smtClean="0"/>
                        <a:t>2</a:t>
                      </a:r>
                      <a:r>
                        <a:rPr lang="en-US" sz="1800" baseline="30000" dirty="0" smtClean="0"/>
                        <a:t>n</a:t>
                      </a:r>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2, 4, 8, 16, 32, 64, 128, 256 , 512, 1024, ...</a:t>
                      </a:r>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532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dirty="0" smtClean="0"/>
                        <a:t>3</a:t>
                      </a:r>
                      <a:r>
                        <a:rPr lang="en-US" sz="1800" baseline="30000" dirty="0" smtClean="0"/>
                        <a:t>n</a:t>
                      </a:r>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3, 9, 27, 81, 243, 729, 2187, 6561, 19683, 59049, ...</a:t>
                      </a:r>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532720">
                <a:tc>
                  <a:txBody>
                    <a:bodyPr/>
                    <a:lstStyle/>
                    <a:p>
                      <a:r>
                        <a:rPr lang="en-US" sz="1800" dirty="0" smtClean="0"/>
                        <a:t>n!</a:t>
                      </a:r>
                      <a:endParaRPr lang="en-US" sz="1800" dirty="0"/>
                    </a:p>
                  </a:txBody>
                  <a:tcPr marL="91431" marR="91431" marT="45713" marB="4571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1, 2, 6, 24, 120, 720, 5040, 40320, 362880, 3628800,...</a:t>
                      </a:r>
                      <a:endParaRPr lang="en-US" sz="1800" dirty="0"/>
                    </a:p>
                  </a:txBody>
                  <a:tcPr marL="91431" marR="91431" marT="45713" marB="457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0"/>
          </p:nvPr>
        </p:nvSpPr>
        <p:spPr/>
        <p:txBody>
          <a:bodyPr/>
          <a:lstStyle/>
          <a:p>
            <a:pPr>
              <a:defRPr/>
            </a:pPr>
            <a:fld id="{0DAABA0B-F9D3-4CB0-A311-2D947283DAD2}" type="slidenum">
              <a:rPr smtClean="0"/>
              <a:pPr>
                <a:defRPr/>
              </a:pPr>
              <a:t>58</a:t>
            </a:fld>
            <a:endParaRPr dirty="0"/>
          </a:p>
        </p:txBody>
      </p:sp>
    </p:spTree>
  </p:cSld>
  <p:clrMapOvr>
    <a:masterClrMapping/>
  </p:clrMapOvr>
  <p:transition>
    <p:split orient="vert" dir="in"/>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73075" y="857250"/>
            <a:ext cx="8077200" cy="641350"/>
          </a:xfrm>
        </p:spPr>
        <p:txBody>
          <a:bodyPr/>
          <a:lstStyle/>
          <a:p>
            <a:r>
              <a:rPr lang="en-US" smtClean="0"/>
              <a:t>More Examples</a:t>
            </a:r>
          </a:p>
        </p:txBody>
      </p:sp>
      <p:sp>
        <p:nvSpPr>
          <p:cNvPr id="66563" name="Content Placeholder 2"/>
          <p:cNvSpPr>
            <a:spLocks noGrp="1"/>
          </p:cNvSpPr>
          <p:nvPr>
            <p:ph idx="1"/>
          </p:nvPr>
        </p:nvSpPr>
        <p:spPr>
          <a:xfrm>
            <a:off x="495300" y="1571625"/>
            <a:ext cx="8469313" cy="5000625"/>
          </a:xfrm>
        </p:spPr>
        <p:txBody>
          <a:bodyPr/>
          <a:lstStyle/>
          <a:p>
            <a:r>
              <a:rPr lang="en-US" smtClean="0"/>
              <a:t>For each of these lists of integers, provide a simple formula or rule that generates the terms of an integer sequence that begins with the given list. Assuming that your formula or rule is correct, determine the next three terms of the sequence.</a:t>
            </a:r>
          </a:p>
          <a:p>
            <a:pPr lvl="1">
              <a:buFontTx/>
              <a:buNone/>
            </a:pPr>
            <a:r>
              <a:rPr lang="en-US" smtClean="0"/>
              <a:t>a</a:t>
            </a:r>
            <a:r>
              <a:rPr lang="pl-PL" smtClean="0"/>
              <a:t>) </a:t>
            </a:r>
            <a:r>
              <a:rPr lang="en-US" smtClean="0"/>
              <a:t>1, 7, 25, 79, 241, 727, 2185, 6559, 19681, 59047, …</a:t>
            </a:r>
          </a:p>
        </p:txBody>
      </p:sp>
      <p:sp>
        <p:nvSpPr>
          <p:cNvPr id="4" name="Slide Number Placeholder 3"/>
          <p:cNvSpPr>
            <a:spLocks noGrp="1"/>
          </p:cNvSpPr>
          <p:nvPr>
            <p:ph type="sldNum" sz="quarter" idx="10"/>
          </p:nvPr>
        </p:nvSpPr>
        <p:spPr/>
        <p:txBody>
          <a:bodyPr/>
          <a:lstStyle/>
          <a:p>
            <a:pPr>
              <a:defRPr/>
            </a:pPr>
            <a:fld id="{D51A4C65-7A2A-47F9-B336-C7604DAFC4B1}" type="slidenum">
              <a:rPr smtClean="0"/>
              <a:pPr>
                <a:defRPr/>
              </a:pPr>
              <a:t>59</a:t>
            </a:fld>
            <a:endParaRPr dirty="0"/>
          </a:p>
        </p:txBody>
      </p:sp>
    </p:spTree>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836613"/>
            <a:ext cx="8229600" cy="755650"/>
          </a:xfrm>
        </p:spPr>
        <p:txBody>
          <a:bodyPr/>
          <a:lstStyle/>
          <a:p>
            <a:r>
              <a:rPr lang="en-US" smtClean="0"/>
              <a:t>Some Notations and Preliminaries</a:t>
            </a:r>
          </a:p>
        </p:txBody>
      </p:sp>
      <p:sp>
        <p:nvSpPr>
          <p:cNvPr id="12291" name="Rectangle 3"/>
          <p:cNvSpPr>
            <a:spLocks noGrp="1" noChangeArrowheads="1"/>
          </p:cNvSpPr>
          <p:nvPr>
            <p:ph type="body" idx="1"/>
          </p:nvPr>
        </p:nvSpPr>
        <p:spPr>
          <a:xfrm>
            <a:off x="685800" y="1676400"/>
            <a:ext cx="7772400" cy="4724400"/>
          </a:xfrm>
        </p:spPr>
        <p:txBody>
          <a:bodyPr/>
          <a:lstStyle/>
          <a:p>
            <a:pPr marL="457200" indent="-457200">
              <a:lnSpc>
                <a:spcPct val="80000"/>
              </a:lnSpc>
            </a:pPr>
            <a:r>
              <a:rPr lang="en-US" sz="2800" smtClean="0">
                <a:ea typeface="Arial Unicode MS" pitchFamily="34" charset="-128"/>
                <a:cs typeface="Arial Unicode MS" pitchFamily="34" charset="-128"/>
              </a:rPr>
              <a:t>ℕ = {0,1,2,…} set of natural numbers</a:t>
            </a:r>
          </a:p>
          <a:p>
            <a:pPr marL="457200" indent="-457200">
              <a:lnSpc>
                <a:spcPct val="80000"/>
              </a:lnSpc>
            </a:pPr>
            <a:r>
              <a:rPr lang="en-US" sz="2800" smtClean="0">
                <a:ea typeface="Arial Unicode MS" pitchFamily="34" charset="-128"/>
                <a:cs typeface="Arial Unicode MS" pitchFamily="34" charset="-128"/>
              </a:rPr>
              <a:t>ℤ = {…, -2, -1, 0, 1, 2, …} set of integers</a:t>
            </a:r>
          </a:p>
          <a:p>
            <a:pPr marL="457200" indent="-457200">
              <a:lnSpc>
                <a:spcPct val="80000"/>
              </a:lnSpc>
            </a:pPr>
            <a:r>
              <a:rPr lang="en-US" sz="2800" smtClean="0">
                <a:ea typeface="Arial Unicode MS" pitchFamily="34" charset="-128"/>
                <a:cs typeface="Arial Unicode MS" pitchFamily="34" charset="-128"/>
              </a:rPr>
              <a:t>ℝ: set of real numbers</a:t>
            </a:r>
          </a:p>
          <a:p>
            <a:pPr marL="457200" indent="-457200">
              <a:lnSpc>
                <a:spcPct val="80000"/>
              </a:lnSpc>
            </a:pPr>
            <a:r>
              <a:rPr lang="en-US" sz="2800" smtClean="0">
                <a:ea typeface="Arial Unicode MS" pitchFamily="34" charset="-128"/>
                <a:cs typeface="Arial Unicode MS" pitchFamily="34" charset="-128"/>
              </a:rPr>
              <a:t>ℚ: set of rational numbers</a:t>
            </a:r>
          </a:p>
          <a:p>
            <a:pPr marL="457200" indent="-457200">
              <a:lnSpc>
                <a:spcPct val="80000"/>
              </a:lnSpc>
            </a:pPr>
            <a:r>
              <a:rPr lang="en-US" sz="2800" smtClean="0"/>
              <a:t>Two sets are equal if and only if they have the same elements.</a:t>
            </a:r>
          </a:p>
          <a:p>
            <a:pPr marL="1028700" lvl="1" indent="-457200">
              <a:lnSpc>
                <a:spcPct val="80000"/>
              </a:lnSpc>
            </a:pPr>
            <a:r>
              <a:rPr lang="en-US" sz="2400" smtClean="0"/>
              <a:t>i.e. order and repetitions are irrelevant.</a:t>
            </a:r>
          </a:p>
          <a:p>
            <a:pPr marL="457200" indent="-457200">
              <a:lnSpc>
                <a:spcPct val="80000"/>
              </a:lnSpc>
            </a:pPr>
            <a:r>
              <a:rPr lang="en-US" sz="2800" smtClean="0"/>
              <a:t>The set A is a subset of B if and only if every element of A is also an element of B, denoted by A </a:t>
            </a:r>
            <a:r>
              <a:rPr lang="en-US" sz="2800" smtClean="0">
                <a:sym typeface="Symbol" pitchFamily="18" charset="2"/>
              </a:rPr>
              <a:t> </a:t>
            </a:r>
            <a:r>
              <a:rPr lang="en-US" sz="2800" smtClean="0"/>
              <a:t>B.</a:t>
            </a:r>
          </a:p>
          <a:p>
            <a:pPr marL="1028700" lvl="1" indent="-457200">
              <a:lnSpc>
                <a:spcPct val="65000"/>
              </a:lnSpc>
            </a:pPr>
            <a:r>
              <a:rPr lang="en-US" sz="2500" smtClean="0"/>
              <a:t>i.e. </a:t>
            </a:r>
            <a:r>
              <a:rPr lang="en-US" sz="2500" smtClean="0">
                <a:sym typeface="Symbol" pitchFamily="18" charset="2"/>
              </a:rPr>
              <a:t>x(xA  xB)</a:t>
            </a:r>
          </a:p>
          <a:p>
            <a:pPr marL="1028700" lvl="1" indent="-457200">
              <a:lnSpc>
                <a:spcPct val="65000"/>
              </a:lnSpc>
            </a:pPr>
            <a:r>
              <a:rPr lang="en-US" sz="2500" smtClean="0">
                <a:sym typeface="Symbol" pitchFamily="18" charset="2"/>
              </a:rPr>
              <a:t>Prove that   S for all sets S</a:t>
            </a:r>
          </a:p>
        </p:txBody>
      </p:sp>
      <p:sp>
        <p:nvSpPr>
          <p:cNvPr id="4" name="Slide Number Placeholder 3"/>
          <p:cNvSpPr>
            <a:spLocks noGrp="1"/>
          </p:cNvSpPr>
          <p:nvPr>
            <p:ph type="sldNum" sz="quarter" idx="10"/>
          </p:nvPr>
        </p:nvSpPr>
        <p:spPr/>
        <p:txBody>
          <a:bodyPr/>
          <a:lstStyle/>
          <a:p>
            <a:pPr>
              <a:defRPr/>
            </a:pPr>
            <a:fld id="{CE6EAB4C-58FB-4D57-987B-021A67774EB1}" type="slidenum">
              <a:rPr smtClean="0"/>
              <a:pPr>
                <a:defRPr/>
              </a:pPr>
              <a:t>6</a:t>
            </a:fld>
            <a:endParaRPr dirty="0"/>
          </a:p>
        </p:txBody>
      </p:sp>
    </p:spTree>
  </p:cSld>
  <p:clrMapOvr>
    <a:masterClrMapping/>
  </p:clrMapOvr>
  <p:transition>
    <p:split orient="ver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2"/>
          <p:cNvSpPr>
            <a:spLocks noGrp="1"/>
          </p:cNvSpPr>
          <p:nvPr>
            <p:ph idx="1"/>
          </p:nvPr>
        </p:nvSpPr>
        <p:spPr>
          <a:xfrm>
            <a:off x="611188" y="1989138"/>
            <a:ext cx="8064500" cy="3009900"/>
          </a:xfrm>
        </p:spPr>
        <p:txBody>
          <a:bodyPr/>
          <a:lstStyle/>
          <a:p>
            <a:pPr lvl="1">
              <a:buFontTx/>
              <a:buNone/>
            </a:pPr>
            <a:endParaRPr lang="en-US" smtClean="0"/>
          </a:p>
          <a:p>
            <a:pPr lvl="1">
              <a:buFontTx/>
              <a:buNone/>
            </a:pPr>
            <a:r>
              <a:rPr lang="pl-PL" smtClean="0"/>
              <a:t>b) 7,</a:t>
            </a:r>
            <a:r>
              <a:rPr lang="en-US" smtClean="0"/>
              <a:t> </a:t>
            </a:r>
            <a:r>
              <a:rPr lang="pl-PL" smtClean="0"/>
              <a:t>11,</a:t>
            </a:r>
            <a:r>
              <a:rPr lang="en-US" smtClean="0"/>
              <a:t> </a:t>
            </a:r>
            <a:r>
              <a:rPr lang="pl-PL" smtClean="0"/>
              <a:t>15,</a:t>
            </a:r>
            <a:r>
              <a:rPr lang="en-US" smtClean="0"/>
              <a:t> </a:t>
            </a:r>
            <a:r>
              <a:rPr lang="pl-PL" smtClean="0"/>
              <a:t>19,</a:t>
            </a:r>
            <a:r>
              <a:rPr lang="en-US" smtClean="0"/>
              <a:t> </a:t>
            </a:r>
            <a:r>
              <a:rPr lang="pl-PL" smtClean="0"/>
              <a:t>23,</a:t>
            </a:r>
            <a:r>
              <a:rPr lang="en-US" smtClean="0"/>
              <a:t> </a:t>
            </a:r>
            <a:r>
              <a:rPr lang="pl-PL" smtClean="0"/>
              <a:t>27,</a:t>
            </a:r>
            <a:r>
              <a:rPr lang="en-US" smtClean="0"/>
              <a:t> </a:t>
            </a:r>
            <a:r>
              <a:rPr lang="pl-PL" smtClean="0"/>
              <a:t>31,</a:t>
            </a:r>
            <a:r>
              <a:rPr lang="en-US" smtClean="0"/>
              <a:t> </a:t>
            </a:r>
            <a:r>
              <a:rPr lang="pl-PL" smtClean="0"/>
              <a:t>35,</a:t>
            </a:r>
            <a:r>
              <a:rPr lang="en-US" smtClean="0"/>
              <a:t> </a:t>
            </a:r>
            <a:r>
              <a:rPr lang="pl-PL" smtClean="0"/>
              <a:t>39,</a:t>
            </a:r>
            <a:r>
              <a:rPr lang="en-US" smtClean="0"/>
              <a:t> </a:t>
            </a:r>
            <a:r>
              <a:rPr lang="pl-PL" smtClean="0"/>
              <a:t>43, ...</a:t>
            </a:r>
          </a:p>
          <a:p>
            <a:pPr lvl="1">
              <a:buFontTx/>
              <a:buNone/>
            </a:pPr>
            <a:r>
              <a:rPr lang="pl-PL" smtClean="0"/>
              <a:t>c) 1, 10, 11, 100, 101, 110, 111, 1000, 1001 ,</a:t>
            </a:r>
            <a:r>
              <a:rPr lang="en-US" smtClean="0"/>
              <a:t> </a:t>
            </a:r>
            <a:r>
              <a:rPr lang="pl-PL" smtClean="0"/>
              <a:t>1010, 1011, . . .</a:t>
            </a:r>
            <a:endParaRPr lang="en-US" smtClean="0"/>
          </a:p>
          <a:p>
            <a:pPr>
              <a:buFontTx/>
              <a:buNone/>
            </a:pPr>
            <a:endParaRPr lang="en-US" smtClean="0"/>
          </a:p>
        </p:txBody>
      </p:sp>
      <p:sp>
        <p:nvSpPr>
          <p:cNvPr id="4" name="Slide Number Placeholder 3"/>
          <p:cNvSpPr>
            <a:spLocks noGrp="1"/>
          </p:cNvSpPr>
          <p:nvPr>
            <p:ph type="sldNum" sz="quarter" idx="10"/>
          </p:nvPr>
        </p:nvSpPr>
        <p:spPr/>
        <p:txBody>
          <a:bodyPr/>
          <a:lstStyle/>
          <a:p>
            <a:pPr>
              <a:defRPr/>
            </a:pPr>
            <a:fld id="{D9B29F11-A42E-4FFF-A39D-706A6B69215A}" type="slidenum">
              <a:rPr smtClean="0"/>
              <a:pPr>
                <a:defRPr/>
              </a:pPr>
              <a:t>60</a:t>
            </a:fld>
            <a:endParaRPr dirty="0"/>
          </a:p>
        </p:txBody>
      </p:sp>
      <p:pic>
        <p:nvPicPr>
          <p:cNvPr id="675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1013" y="908050"/>
            <a:ext cx="541337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539750" y="836613"/>
            <a:ext cx="8077200" cy="641350"/>
          </a:xfrm>
        </p:spPr>
        <p:txBody>
          <a:bodyPr/>
          <a:lstStyle/>
          <a:p>
            <a:r>
              <a:rPr lang="en-US" smtClean="0"/>
              <a:t>Summations</a:t>
            </a:r>
          </a:p>
        </p:txBody>
      </p:sp>
      <p:sp>
        <p:nvSpPr>
          <p:cNvPr id="4" name="Slide Number Placeholder 3"/>
          <p:cNvSpPr>
            <a:spLocks noGrp="1"/>
          </p:cNvSpPr>
          <p:nvPr>
            <p:ph type="sldNum" sz="quarter" idx="10"/>
          </p:nvPr>
        </p:nvSpPr>
        <p:spPr/>
        <p:txBody>
          <a:bodyPr/>
          <a:lstStyle/>
          <a:p>
            <a:pPr>
              <a:defRPr/>
            </a:pPr>
            <a:fld id="{B2DED753-3CEB-4107-971F-486CB625D3AE}" type="slidenum">
              <a:rPr smtClean="0"/>
              <a:pPr>
                <a:defRPr/>
              </a:pPr>
              <a:t>61</a:t>
            </a:fld>
            <a:endParaRPr dirty="0"/>
          </a:p>
        </p:txBody>
      </p:sp>
      <p:graphicFrame>
        <p:nvGraphicFramePr>
          <p:cNvPr id="68612" name="Content Placeholder 4"/>
          <p:cNvGraphicFramePr>
            <a:graphicFrameLocks noGrp="1" noChangeAspect="1"/>
          </p:cNvGraphicFramePr>
          <p:nvPr>
            <p:ph idx="1"/>
          </p:nvPr>
        </p:nvGraphicFramePr>
        <p:xfrm>
          <a:off x="1503363" y="1125538"/>
          <a:ext cx="1314450" cy="1531937"/>
        </p:xfrm>
        <a:graphic>
          <a:graphicData uri="http://schemas.openxmlformats.org/presentationml/2006/ole">
            <mc:AlternateContent xmlns:mc="http://schemas.openxmlformats.org/markup-compatibility/2006">
              <mc:Choice xmlns:v="urn:schemas-microsoft-com:vml" Requires="v">
                <p:oleObj spid="_x0000_s68679" name="Equation" r:id="rId4" imgW="380835" imgH="444307" progId="Equation.3">
                  <p:embed/>
                </p:oleObj>
              </mc:Choice>
              <mc:Fallback>
                <p:oleObj name="Equation" r:id="rId4" imgW="380835" imgH="444307" progId="Equation.3">
                  <p:embed/>
                  <p:pic>
                    <p:nvPicPr>
                      <p:cNvPr id="0" name="Content Placeholder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3363" y="1125538"/>
                        <a:ext cx="1314450" cy="153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13" name="Object 3"/>
          <p:cNvGraphicFramePr>
            <a:graphicFrameLocks noChangeAspect="1"/>
          </p:cNvGraphicFramePr>
          <p:nvPr/>
        </p:nvGraphicFramePr>
        <p:xfrm>
          <a:off x="3448050" y="1341438"/>
          <a:ext cx="1884363" cy="1050925"/>
        </p:xfrm>
        <a:graphic>
          <a:graphicData uri="http://schemas.openxmlformats.org/presentationml/2006/ole">
            <mc:AlternateContent xmlns:mc="http://schemas.openxmlformats.org/markup-compatibility/2006">
              <mc:Choice xmlns:v="urn:schemas-microsoft-com:vml" Requires="v">
                <p:oleObj spid="_x0000_s68680" name="Equation" r:id="rId6" imgW="545626" imgH="304536" progId="Equation.3">
                  <p:embed/>
                </p:oleObj>
              </mc:Choice>
              <mc:Fallback>
                <p:oleObj name="Equation" r:id="rId6" imgW="545626" imgH="304536"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8050" y="1341438"/>
                        <a:ext cx="1884363" cy="105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14" name="Object 6"/>
          <p:cNvGraphicFramePr>
            <a:graphicFrameLocks noChangeAspect="1"/>
          </p:cNvGraphicFramePr>
          <p:nvPr/>
        </p:nvGraphicFramePr>
        <p:xfrm>
          <a:off x="5865813" y="1412875"/>
          <a:ext cx="2235200" cy="1008063"/>
        </p:xfrm>
        <a:graphic>
          <a:graphicData uri="http://schemas.openxmlformats.org/presentationml/2006/ole">
            <mc:AlternateContent xmlns:mc="http://schemas.openxmlformats.org/markup-compatibility/2006">
              <mc:Choice xmlns:v="urn:schemas-microsoft-com:vml" Requires="v">
                <p:oleObj spid="_x0000_s68681" name="Equation" r:id="rId8" imgW="647419" imgH="304668" progId="Equation.3">
                  <p:embed/>
                </p:oleObj>
              </mc:Choice>
              <mc:Fallback>
                <p:oleObj name="Equation" r:id="rId8" imgW="647419" imgH="304668"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5813" y="1412875"/>
                        <a:ext cx="2235200"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15" name="Object 7"/>
          <p:cNvGraphicFramePr>
            <a:graphicFrameLocks noChangeAspect="1"/>
          </p:cNvGraphicFramePr>
          <p:nvPr/>
        </p:nvGraphicFramePr>
        <p:xfrm>
          <a:off x="2627313" y="2492375"/>
          <a:ext cx="5778500" cy="588963"/>
        </p:xfrm>
        <a:graphic>
          <a:graphicData uri="http://schemas.openxmlformats.org/presentationml/2006/ole">
            <mc:AlternateContent xmlns:mc="http://schemas.openxmlformats.org/markup-compatibility/2006">
              <mc:Choice xmlns:v="urn:schemas-microsoft-com:vml" Requires="v">
                <p:oleObj spid="_x0000_s68682" name="Equation" r:id="rId10" imgW="2159000" imgH="228600" progId="Equation.3">
                  <p:embed/>
                </p:oleObj>
              </mc:Choice>
              <mc:Fallback>
                <p:oleObj name="Equation" r:id="rId10" imgW="2159000" imgH="228600"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27313" y="2492375"/>
                        <a:ext cx="5778500"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616" name="TextBox 11"/>
          <p:cNvSpPr txBox="1">
            <a:spLocks noChangeArrowheads="1"/>
          </p:cNvSpPr>
          <p:nvPr/>
        </p:nvSpPr>
        <p:spPr bwMode="auto">
          <a:xfrm>
            <a:off x="360363" y="3101975"/>
            <a:ext cx="8532812" cy="8318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300"/>
              <a:t>j : index of summation, can be replaced by any arbitrary variable</a:t>
            </a:r>
          </a:p>
          <a:p>
            <a:pPr eaLnBrk="1" hangingPunct="1"/>
            <a:r>
              <a:rPr lang="en-US" sz="2300"/>
              <a:t>m: lower limit 		n: upper limit</a:t>
            </a:r>
          </a:p>
        </p:txBody>
      </p:sp>
      <p:sp>
        <p:nvSpPr>
          <p:cNvPr id="68617" name="TextBox 12"/>
          <p:cNvSpPr txBox="1">
            <a:spLocks noChangeArrowheads="1"/>
          </p:cNvSpPr>
          <p:nvPr/>
        </p:nvSpPr>
        <p:spPr bwMode="auto">
          <a:xfrm>
            <a:off x="395288" y="4365625"/>
            <a:ext cx="2736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a:t>Important rule: </a:t>
            </a:r>
          </a:p>
        </p:txBody>
      </p:sp>
      <p:graphicFrame>
        <p:nvGraphicFramePr>
          <p:cNvPr id="68618" name="Object 8"/>
          <p:cNvGraphicFramePr>
            <a:graphicFrameLocks noChangeAspect="1"/>
          </p:cNvGraphicFramePr>
          <p:nvPr/>
        </p:nvGraphicFramePr>
        <p:xfrm>
          <a:off x="971550" y="4724400"/>
          <a:ext cx="7789863" cy="1665288"/>
        </p:xfrm>
        <a:graphic>
          <a:graphicData uri="http://schemas.openxmlformats.org/presentationml/2006/ole">
            <mc:AlternateContent xmlns:mc="http://schemas.openxmlformats.org/markup-compatibility/2006">
              <mc:Choice xmlns:v="urn:schemas-microsoft-com:vml" Requires="v">
                <p:oleObj spid="_x0000_s68683" name="Equation" r:id="rId12" imgW="2260600" imgH="482600" progId="Equation.3">
                  <p:embed/>
                </p:oleObj>
              </mc:Choice>
              <mc:Fallback>
                <p:oleObj name="Equation" r:id="rId12" imgW="2260600" imgH="482600" progId="Equation.3">
                  <p:embed/>
                  <p:pic>
                    <p:nvPicPr>
                      <p:cNvPr id="0"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71550" y="4724400"/>
                        <a:ext cx="7789863" cy="166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73075" y="857250"/>
            <a:ext cx="8077200" cy="641350"/>
          </a:xfrm>
        </p:spPr>
        <p:txBody>
          <a:bodyPr/>
          <a:lstStyle/>
          <a:p>
            <a:r>
              <a:rPr lang="en-US" smtClean="0"/>
              <a:t>Examples</a:t>
            </a:r>
          </a:p>
        </p:txBody>
      </p:sp>
      <p:sp>
        <p:nvSpPr>
          <p:cNvPr id="69635" name="Content Placeholder 2"/>
          <p:cNvSpPr>
            <a:spLocks noGrp="1"/>
          </p:cNvSpPr>
          <p:nvPr>
            <p:ph idx="1"/>
          </p:nvPr>
        </p:nvSpPr>
        <p:spPr>
          <a:xfrm>
            <a:off x="323850" y="1571625"/>
            <a:ext cx="8496300" cy="5000625"/>
          </a:xfrm>
        </p:spPr>
        <p:txBody>
          <a:bodyPr/>
          <a:lstStyle/>
          <a:p>
            <a:r>
              <a:rPr lang="en-US" smtClean="0"/>
              <a:t>Express the sum of the first 100 terms of the sequence {a</a:t>
            </a:r>
            <a:r>
              <a:rPr lang="en-US" baseline="-25000" smtClean="0"/>
              <a:t>n</a:t>
            </a:r>
            <a:r>
              <a:rPr lang="en-US" smtClean="0"/>
              <a:t>}, where a</a:t>
            </a:r>
            <a:r>
              <a:rPr lang="en-US" baseline="-25000" smtClean="0"/>
              <a:t>n</a:t>
            </a:r>
            <a:r>
              <a:rPr lang="en-US" smtClean="0"/>
              <a:t> = 1/n  for n = 1, 2, 3, …</a:t>
            </a:r>
          </a:p>
          <a:p>
            <a:endParaRPr lang="en-US" smtClean="0"/>
          </a:p>
          <a:p>
            <a:r>
              <a:rPr lang="en-US" smtClean="0"/>
              <a:t> </a:t>
            </a:r>
          </a:p>
          <a:p>
            <a:endParaRPr lang="en-US" smtClean="0"/>
          </a:p>
          <a:p>
            <a:r>
              <a:rPr lang="en-US" smtClean="0"/>
              <a:t> </a:t>
            </a:r>
          </a:p>
        </p:txBody>
      </p:sp>
      <p:sp>
        <p:nvSpPr>
          <p:cNvPr id="4" name="Slide Number Placeholder 3"/>
          <p:cNvSpPr>
            <a:spLocks noGrp="1"/>
          </p:cNvSpPr>
          <p:nvPr>
            <p:ph type="sldNum" sz="quarter" idx="10"/>
          </p:nvPr>
        </p:nvSpPr>
        <p:spPr/>
        <p:txBody>
          <a:bodyPr/>
          <a:lstStyle/>
          <a:p>
            <a:pPr>
              <a:defRPr/>
            </a:pPr>
            <a:fld id="{534CFE48-5B26-4EA6-93FE-DD61EFCDC4DD}" type="slidenum">
              <a:rPr smtClean="0"/>
              <a:pPr>
                <a:defRPr/>
              </a:pPr>
              <a:t>62</a:t>
            </a:fld>
            <a:endParaRPr dirty="0"/>
          </a:p>
        </p:txBody>
      </p:sp>
      <p:graphicFrame>
        <p:nvGraphicFramePr>
          <p:cNvPr id="69637" name="Object 3"/>
          <p:cNvGraphicFramePr>
            <a:graphicFrameLocks noChangeAspect="1"/>
          </p:cNvGraphicFramePr>
          <p:nvPr/>
        </p:nvGraphicFramePr>
        <p:xfrm>
          <a:off x="755650" y="3068638"/>
          <a:ext cx="6553200" cy="854075"/>
        </p:xfrm>
        <a:graphic>
          <a:graphicData uri="http://schemas.openxmlformats.org/presentationml/2006/ole">
            <mc:AlternateContent xmlns:mc="http://schemas.openxmlformats.org/markup-compatibility/2006">
              <mc:Choice xmlns:v="urn:schemas-microsoft-com:vml" Requires="v">
                <p:oleObj spid="_x0000_s69663" name="Equation" r:id="rId3" imgW="2336800" imgH="304800" progId="Equation.3">
                  <p:embed/>
                </p:oleObj>
              </mc:Choice>
              <mc:Fallback>
                <p:oleObj name="Equation" r:id="rId3" imgW="2336800" imgH="3048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3068638"/>
                        <a:ext cx="6553200"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9638" name="Object 5"/>
          <p:cNvGraphicFramePr>
            <a:graphicFrameLocks noChangeAspect="1"/>
          </p:cNvGraphicFramePr>
          <p:nvPr/>
        </p:nvGraphicFramePr>
        <p:xfrm>
          <a:off x="717550" y="4129088"/>
          <a:ext cx="6446838" cy="1244600"/>
        </p:xfrm>
        <a:graphic>
          <a:graphicData uri="http://schemas.openxmlformats.org/presentationml/2006/ole">
            <mc:AlternateContent xmlns:mc="http://schemas.openxmlformats.org/markup-compatibility/2006">
              <mc:Choice xmlns:v="urn:schemas-microsoft-com:vml" Requires="v">
                <p:oleObj spid="_x0000_s69664" name="Equation" r:id="rId5" imgW="2298700" imgH="444500" progId="Equation.3">
                  <p:embed/>
                </p:oleObj>
              </mc:Choice>
              <mc:Fallback>
                <p:oleObj name="Equation" r:id="rId5" imgW="2298700" imgH="4445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550" y="4129088"/>
                        <a:ext cx="6446838" cy="1244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73075" y="857250"/>
            <a:ext cx="8077200" cy="641350"/>
          </a:xfrm>
        </p:spPr>
        <p:txBody>
          <a:bodyPr/>
          <a:lstStyle/>
          <a:p>
            <a:r>
              <a:rPr lang="en-US" smtClean="0"/>
              <a:t>Index Changes in the Summation</a:t>
            </a:r>
          </a:p>
        </p:txBody>
      </p:sp>
      <p:sp>
        <p:nvSpPr>
          <p:cNvPr id="70659" name="Content Placeholder 2"/>
          <p:cNvSpPr>
            <a:spLocks noGrp="1"/>
          </p:cNvSpPr>
          <p:nvPr>
            <p:ph idx="1"/>
          </p:nvPr>
        </p:nvSpPr>
        <p:spPr>
          <a:xfrm>
            <a:off x="495300" y="1571625"/>
            <a:ext cx="8064500" cy="5000625"/>
          </a:xfrm>
        </p:spPr>
        <p:txBody>
          <a:bodyPr/>
          <a:lstStyle/>
          <a:p>
            <a:r>
              <a:rPr lang="en-US" smtClean="0"/>
              <a:t>Consider the summation         and assume that</a:t>
            </a:r>
          </a:p>
          <a:p>
            <a:pPr>
              <a:buFontTx/>
              <a:buNone/>
            </a:pPr>
            <a:endParaRPr lang="en-US" sz="1000" smtClean="0"/>
          </a:p>
          <a:p>
            <a:pPr>
              <a:buFontTx/>
              <a:buNone/>
            </a:pPr>
            <a:r>
              <a:rPr lang="en-US" smtClean="0"/>
              <a:t>	we want the index to start from 0 to n – 1 rather than 1 to n. How do we change the index?</a:t>
            </a:r>
          </a:p>
        </p:txBody>
      </p:sp>
      <p:sp>
        <p:nvSpPr>
          <p:cNvPr id="4" name="Slide Number Placeholder 3"/>
          <p:cNvSpPr>
            <a:spLocks noGrp="1"/>
          </p:cNvSpPr>
          <p:nvPr>
            <p:ph type="sldNum" sz="quarter" idx="10"/>
          </p:nvPr>
        </p:nvSpPr>
        <p:spPr/>
        <p:txBody>
          <a:bodyPr/>
          <a:lstStyle/>
          <a:p>
            <a:pPr>
              <a:defRPr/>
            </a:pPr>
            <a:fld id="{60330E9C-DB83-4AE5-8DD1-6F511991680D}" type="slidenum">
              <a:rPr smtClean="0"/>
              <a:pPr>
                <a:defRPr/>
              </a:pPr>
              <a:t>63</a:t>
            </a:fld>
            <a:endParaRPr dirty="0"/>
          </a:p>
        </p:txBody>
      </p:sp>
      <p:graphicFrame>
        <p:nvGraphicFramePr>
          <p:cNvPr id="70661" name="Object 2"/>
          <p:cNvGraphicFramePr>
            <a:graphicFrameLocks noChangeAspect="1"/>
          </p:cNvGraphicFramePr>
          <p:nvPr/>
        </p:nvGraphicFramePr>
        <p:xfrm>
          <a:off x="4983163" y="1484313"/>
          <a:ext cx="741362" cy="865187"/>
        </p:xfrm>
        <a:graphic>
          <a:graphicData uri="http://schemas.openxmlformats.org/presentationml/2006/ole">
            <mc:AlternateContent xmlns:mc="http://schemas.openxmlformats.org/markup-compatibility/2006">
              <mc:Choice xmlns:v="urn:schemas-microsoft-com:vml" Requires="v">
                <p:oleObj spid="_x0000_s70674" name="Equation" r:id="rId3" imgW="380835" imgH="444307" progId="Equation.3">
                  <p:embed/>
                </p:oleObj>
              </mc:Choice>
              <mc:Fallback>
                <p:oleObj name="Equation" r:id="rId3" imgW="380835" imgH="44430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3163" y="1484313"/>
                        <a:ext cx="741362"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73075" y="857250"/>
            <a:ext cx="8077200" cy="641350"/>
          </a:xfrm>
        </p:spPr>
        <p:txBody>
          <a:bodyPr/>
          <a:lstStyle/>
          <a:p>
            <a:r>
              <a:rPr lang="en-US" smtClean="0"/>
              <a:t>Theorem 1</a:t>
            </a:r>
          </a:p>
        </p:txBody>
      </p:sp>
      <p:sp>
        <p:nvSpPr>
          <p:cNvPr id="71683" name="Content Placeholder 2"/>
          <p:cNvSpPr>
            <a:spLocks noGrp="1"/>
          </p:cNvSpPr>
          <p:nvPr>
            <p:ph idx="1"/>
          </p:nvPr>
        </p:nvSpPr>
        <p:spPr>
          <a:xfrm>
            <a:off x="495300" y="1571625"/>
            <a:ext cx="8064500" cy="5000625"/>
          </a:xfrm>
        </p:spPr>
        <p:txBody>
          <a:bodyPr/>
          <a:lstStyle/>
          <a:p>
            <a:r>
              <a:rPr lang="en-US" smtClean="0"/>
              <a:t>If a and r are real numbers and r </a:t>
            </a:r>
            <a:r>
              <a:rPr lang="en-US" smtClean="0">
                <a:sym typeface="Symbol" pitchFamily="18" charset="2"/>
              </a:rPr>
              <a:t></a:t>
            </a:r>
            <a:r>
              <a:rPr lang="en-US" smtClean="0"/>
              <a:t> 0, then</a:t>
            </a:r>
          </a:p>
          <a:p>
            <a:endParaRPr lang="en-US" smtClean="0"/>
          </a:p>
          <a:p>
            <a:endParaRPr lang="en-US" smtClean="0"/>
          </a:p>
          <a:p>
            <a:endParaRPr lang="en-US" smtClean="0"/>
          </a:p>
          <a:p>
            <a:pPr>
              <a:buFontTx/>
              <a:buNone/>
            </a:pPr>
            <a:r>
              <a:rPr lang="en-US" smtClean="0"/>
              <a:t>	Proof </a:t>
            </a:r>
          </a:p>
        </p:txBody>
      </p:sp>
      <p:sp>
        <p:nvSpPr>
          <p:cNvPr id="4" name="Slide Number Placeholder 3"/>
          <p:cNvSpPr>
            <a:spLocks noGrp="1"/>
          </p:cNvSpPr>
          <p:nvPr>
            <p:ph type="sldNum" sz="quarter" idx="10"/>
          </p:nvPr>
        </p:nvSpPr>
        <p:spPr/>
        <p:txBody>
          <a:bodyPr/>
          <a:lstStyle/>
          <a:p>
            <a:pPr>
              <a:defRPr/>
            </a:pPr>
            <a:fld id="{C2569FD7-5087-43B1-A8DB-18ED11451B15}" type="slidenum">
              <a:rPr smtClean="0"/>
              <a:pPr>
                <a:defRPr/>
              </a:pPr>
              <a:t>64</a:t>
            </a:fld>
            <a:endParaRPr dirty="0"/>
          </a:p>
        </p:txBody>
      </p:sp>
      <p:graphicFrame>
        <p:nvGraphicFramePr>
          <p:cNvPr id="71685" name="Object 2"/>
          <p:cNvGraphicFramePr>
            <a:graphicFrameLocks noChangeAspect="1"/>
          </p:cNvGraphicFramePr>
          <p:nvPr/>
        </p:nvGraphicFramePr>
        <p:xfrm>
          <a:off x="2339975" y="2205038"/>
          <a:ext cx="4722813" cy="1554162"/>
        </p:xfrm>
        <a:graphic>
          <a:graphicData uri="http://schemas.openxmlformats.org/presentationml/2006/ole">
            <mc:AlternateContent xmlns:mc="http://schemas.openxmlformats.org/markup-compatibility/2006">
              <mc:Choice xmlns:v="urn:schemas-microsoft-com:vml" Requires="v">
                <p:oleObj spid="_x0000_s71698" name="Equation" r:id="rId3" imgW="2006600" imgH="660400" progId="Equation.3">
                  <p:embed/>
                </p:oleObj>
              </mc:Choice>
              <mc:Fallback>
                <p:oleObj name="Equation" r:id="rId3" imgW="2006600" imgH="6604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2205038"/>
                        <a:ext cx="4722813" cy="1554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73075" y="857250"/>
            <a:ext cx="8077200" cy="641350"/>
          </a:xfrm>
        </p:spPr>
        <p:txBody>
          <a:bodyPr/>
          <a:lstStyle/>
          <a:p>
            <a:r>
              <a:rPr lang="en-US" smtClean="0"/>
              <a:t>Examples</a:t>
            </a:r>
          </a:p>
        </p:txBody>
      </p:sp>
      <p:sp>
        <p:nvSpPr>
          <p:cNvPr id="72707" name="Content Placeholder 2"/>
          <p:cNvSpPr>
            <a:spLocks noGrp="1"/>
          </p:cNvSpPr>
          <p:nvPr>
            <p:ph idx="1"/>
          </p:nvPr>
        </p:nvSpPr>
        <p:spPr>
          <a:xfrm>
            <a:off x="495300" y="1571625"/>
            <a:ext cx="8064500" cy="5000625"/>
          </a:xfrm>
        </p:spPr>
        <p:txBody>
          <a:bodyPr/>
          <a:lstStyle/>
          <a:p>
            <a:endParaRPr lang="en-US" smtClean="0"/>
          </a:p>
          <a:p>
            <a:r>
              <a:rPr lang="en-US" smtClean="0"/>
              <a:t> </a:t>
            </a:r>
          </a:p>
          <a:p>
            <a:endParaRPr lang="en-US" smtClean="0"/>
          </a:p>
          <a:p>
            <a:r>
              <a:rPr lang="en-US" smtClean="0"/>
              <a:t> </a:t>
            </a:r>
          </a:p>
        </p:txBody>
      </p:sp>
      <p:sp>
        <p:nvSpPr>
          <p:cNvPr id="4" name="Slide Number Placeholder 3"/>
          <p:cNvSpPr>
            <a:spLocks noGrp="1"/>
          </p:cNvSpPr>
          <p:nvPr>
            <p:ph type="sldNum" sz="quarter" idx="10"/>
          </p:nvPr>
        </p:nvSpPr>
        <p:spPr/>
        <p:txBody>
          <a:bodyPr/>
          <a:lstStyle/>
          <a:p>
            <a:pPr>
              <a:defRPr/>
            </a:pPr>
            <a:fld id="{A9DEDF3D-0AF7-429E-8878-B2AF53CC1202}" type="slidenum">
              <a:rPr smtClean="0"/>
              <a:pPr>
                <a:defRPr/>
              </a:pPr>
              <a:t>65</a:t>
            </a:fld>
            <a:endParaRPr dirty="0"/>
          </a:p>
        </p:txBody>
      </p:sp>
      <p:graphicFrame>
        <p:nvGraphicFramePr>
          <p:cNvPr id="72709" name="Content Placeholder 4"/>
          <p:cNvGraphicFramePr>
            <a:graphicFrameLocks noChangeAspect="1"/>
          </p:cNvGraphicFramePr>
          <p:nvPr/>
        </p:nvGraphicFramePr>
        <p:xfrm>
          <a:off x="1023938" y="1916113"/>
          <a:ext cx="1295400" cy="1106487"/>
        </p:xfrm>
        <a:graphic>
          <a:graphicData uri="http://schemas.openxmlformats.org/presentationml/2006/ole">
            <mc:AlternateContent xmlns:mc="http://schemas.openxmlformats.org/markup-compatibility/2006">
              <mc:Choice xmlns:v="urn:schemas-microsoft-com:vml" Requires="v">
                <p:oleObj spid="_x0000_s72735" name="Equation" r:id="rId3" imgW="520474" imgH="444307" progId="Equation.DSMT4">
                  <p:embed/>
                </p:oleObj>
              </mc:Choice>
              <mc:Fallback>
                <p:oleObj name="Equation" r:id="rId3" imgW="520474" imgH="444307" progId="Equation.DSMT4">
                  <p:embed/>
                  <p:pic>
                    <p:nvPicPr>
                      <p:cNvPr id="0" name="Content Placeholder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938" y="1916113"/>
                        <a:ext cx="1295400" cy="1106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710" name="Object 5"/>
          <p:cNvGraphicFramePr>
            <a:graphicFrameLocks noChangeAspect="1"/>
          </p:cNvGraphicFramePr>
          <p:nvPr/>
        </p:nvGraphicFramePr>
        <p:xfrm>
          <a:off x="1023938" y="3276600"/>
          <a:ext cx="1676400" cy="728663"/>
        </p:xfrm>
        <a:graphic>
          <a:graphicData uri="http://schemas.openxmlformats.org/presentationml/2006/ole">
            <mc:AlternateContent xmlns:mc="http://schemas.openxmlformats.org/markup-compatibility/2006">
              <mc:Choice xmlns:v="urn:schemas-microsoft-com:vml" Requires="v">
                <p:oleObj spid="_x0000_s72736" name="Equation" r:id="rId5" imgW="672808" imgH="291973" progId="Equation.DSMT4">
                  <p:embed/>
                </p:oleObj>
              </mc:Choice>
              <mc:Fallback>
                <p:oleObj name="Equation" r:id="rId5" imgW="672808" imgH="291973"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3938" y="3276600"/>
                        <a:ext cx="1676400" cy="72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73075" y="857250"/>
            <a:ext cx="8077200" cy="641350"/>
          </a:xfrm>
        </p:spPr>
        <p:txBody>
          <a:bodyPr/>
          <a:lstStyle/>
          <a:p>
            <a:r>
              <a:rPr lang="en-US" smtClean="0"/>
              <a:t>Some Useful Summations</a:t>
            </a:r>
          </a:p>
        </p:txBody>
      </p:sp>
      <p:sp>
        <p:nvSpPr>
          <p:cNvPr id="4" name="Slide Number Placeholder 3"/>
          <p:cNvSpPr>
            <a:spLocks noGrp="1"/>
          </p:cNvSpPr>
          <p:nvPr>
            <p:ph type="sldNum" sz="quarter" idx="10"/>
          </p:nvPr>
        </p:nvSpPr>
        <p:spPr/>
        <p:txBody>
          <a:bodyPr/>
          <a:lstStyle/>
          <a:p>
            <a:pPr>
              <a:defRPr/>
            </a:pPr>
            <a:fld id="{27F23324-83B3-46F2-9807-F445A9525BA0}" type="slidenum">
              <a:rPr smtClean="0"/>
              <a:pPr>
                <a:defRPr/>
              </a:pPr>
              <a:t>66</a:t>
            </a:fld>
            <a:endParaRPr dirty="0"/>
          </a:p>
        </p:txBody>
      </p:sp>
      <p:pic>
        <p:nvPicPr>
          <p:cNvPr id="737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557338"/>
            <a:ext cx="4968875" cy="507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73075" y="857250"/>
            <a:ext cx="8077200" cy="641350"/>
          </a:xfrm>
        </p:spPr>
        <p:txBody>
          <a:bodyPr/>
          <a:lstStyle/>
          <a:p>
            <a:r>
              <a:rPr lang="en-US" smtClean="0"/>
              <a:t>More Examples</a:t>
            </a:r>
          </a:p>
        </p:txBody>
      </p:sp>
      <p:sp>
        <p:nvSpPr>
          <p:cNvPr id="74755" name="Content Placeholder 2"/>
          <p:cNvSpPr>
            <a:spLocks noGrp="1"/>
          </p:cNvSpPr>
          <p:nvPr>
            <p:ph idx="1"/>
          </p:nvPr>
        </p:nvSpPr>
        <p:spPr>
          <a:xfrm>
            <a:off x="495300" y="1571625"/>
            <a:ext cx="8064500" cy="5000625"/>
          </a:xfrm>
        </p:spPr>
        <p:txBody>
          <a:bodyPr/>
          <a:lstStyle/>
          <a:p>
            <a:endParaRPr lang="en-US" smtClean="0"/>
          </a:p>
          <a:p>
            <a:r>
              <a:rPr lang="en-US" smtClean="0"/>
              <a:t>Find </a:t>
            </a:r>
          </a:p>
          <a:p>
            <a:endParaRPr lang="en-US" smtClean="0"/>
          </a:p>
          <a:p>
            <a:r>
              <a:rPr lang="en-US" smtClean="0"/>
              <a:t>Let x be a real number with |x|&lt;1. Find </a:t>
            </a:r>
          </a:p>
          <a:p>
            <a:endParaRPr lang="en-US" smtClean="0"/>
          </a:p>
          <a:p>
            <a:r>
              <a:rPr lang="en-US" smtClean="0"/>
              <a:t>Find </a:t>
            </a:r>
          </a:p>
        </p:txBody>
      </p:sp>
      <p:sp>
        <p:nvSpPr>
          <p:cNvPr id="4" name="Slide Number Placeholder 3"/>
          <p:cNvSpPr>
            <a:spLocks noGrp="1"/>
          </p:cNvSpPr>
          <p:nvPr>
            <p:ph type="sldNum" sz="quarter" idx="10"/>
          </p:nvPr>
        </p:nvSpPr>
        <p:spPr/>
        <p:txBody>
          <a:bodyPr/>
          <a:lstStyle/>
          <a:p>
            <a:pPr>
              <a:defRPr/>
            </a:pPr>
            <a:fld id="{B224A5F3-57FC-49EB-BE76-A08436F4EFAD}" type="slidenum">
              <a:rPr smtClean="0"/>
              <a:pPr>
                <a:defRPr/>
              </a:pPr>
              <a:t>67</a:t>
            </a:fld>
            <a:endParaRPr dirty="0"/>
          </a:p>
        </p:txBody>
      </p:sp>
      <p:graphicFrame>
        <p:nvGraphicFramePr>
          <p:cNvPr id="74757" name="Content Placeholder 4"/>
          <p:cNvGraphicFramePr>
            <a:graphicFrameLocks noChangeAspect="1"/>
          </p:cNvGraphicFramePr>
          <p:nvPr/>
        </p:nvGraphicFramePr>
        <p:xfrm>
          <a:off x="1835150" y="1844675"/>
          <a:ext cx="1104900" cy="1074738"/>
        </p:xfrm>
        <a:graphic>
          <a:graphicData uri="http://schemas.openxmlformats.org/presentationml/2006/ole">
            <mc:AlternateContent xmlns:mc="http://schemas.openxmlformats.org/markup-compatibility/2006">
              <mc:Choice xmlns:v="urn:schemas-microsoft-com:vml" Requires="v">
                <p:oleObj spid="_x0000_s74796" name="Equation" r:id="rId3" imgW="444307" imgH="431613" progId="Equation.DSMT4">
                  <p:embed/>
                </p:oleObj>
              </mc:Choice>
              <mc:Fallback>
                <p:oleObj name="Equation" r:id="rId3" imgW="444307" imgH="431613" progId="Equation.DSMT4">
                  <p:embed/>
                  <p:pic>
                    <p:nvPicPr>
                      <p:cNvPr id="0" name="Content Placeholder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844675"/>
                        <a:ext cx="1104900" cy="1074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4758" name="Object 3"/>
          <p:cNvGraphicFramePr>
            <a:graphicFrameLocks noChangeAspect="1"/>
          </p:cNvGraphicFramePr>
          <p:nvPr/>
        </p:nvGraphicFramePr>
        <p:xfrm>
          <a:off x="7354888" y="3068638"/>
          <a:ext cx="1011237" cy="1074737"/>
        </p:xfrm>
        <a:graphic>
          <a:graphicData uri="http://schemas.openxmlformats.org/presentationml/2006/ole">
            <mc:AlternateContent xmlns:mc="http://schemas.openxmlformats.org/markup-compatibility/2006">
              <mc:Choice xmlns:v="urn:schemas-microsoft-com:vml" Requires="v">
                <p:oleObj spid="_x0000_s74797" name="Equation" r:id="rId5" imgW="406224" imgH="431613" progId="Equation.DSMT4">
                  <p:embed/>
                </p:oleObj>
              </mc:Choice>
              <mc:Fallback>
                <p:oleObj name="Equation" r:id="rId5" imgW="406224" imgH="431613"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4888" y="3068638"/>
                        <a:ext cx="1011237" cy="1074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4759" name="Object 4"/>
          <p:cNvGraphicFramePr>
            <a:graphicFrameLocks noChangeAspect="1"/>
          </p:cNvGraphicFramePr>
          <p:nvPr/>
        </p:nvGraphicFramePr>
        <p:xfrm>
          <a:off x="1835150" y="4225925"/>
          <a:ext cx="1420813" cy="1074738"/>
        </p:xfrm>
        <a:graphic>
          <a:graphicData uri="http://schemas.openxmlformats.org/presentationml/2006/ole">
            <mc:AlternateContent xmlns:mc="http://schemas.openxmlformats.org/markup-compatibility/2006">
              <mc:Choice xmlns:v="urn:schemas-microsoft-com:vml" Requires="v">
                <p:oleObj spid="_x0000_s74798" name="Equation" r:id="rId7" imgW="571252" imgH="431613" progId="Equation.DSMT4">
                  <p:embed/>
                </p:oleObj>
              </mc:Choice>
              <mc:Fallback>
                <p:oleObj name="Equation" r:id="rId7" imgW="571252" imgH="431613"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5150" y="4225925"/>
                        <a:ext cx="1420813" cy="1074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73075" y="857250"/>
            <a:ext cx="8077200" cy="641350"/>
          </a:xfrm>
        </p:spPr>
        <p:txBody>
          <a:bodyPr/>
          <a:lstStyle/>
          <a:p>
            <a:r>
              <a:rPr lang="en-US" smtClean="0"/>
              <a:t>More Examples</a:t>
            </a:r>
          </a:p>
        </p:txBody>
      </p:sp>
      <p:sp>
        <p:nvSpPr>
          <p:cNvPr id="75779" name="Content Placeholder 2"/>
          <p:cNvSpPr>
            <a:spLocks noGrp="1"/>
          </p:cNvSpPr>
          <p:nvPr>
            <p:ph idx="1"/>
          </p:nvPr>
        </p:nvSpPr>
        <p:spPr>
          <a:xfrm>
            <a:off x="495300" y="1571625"/>
            <a:ext cx="8064500" cy="5000625"/>
          </a:xfrm>
        </p:spPr>
        <p:txBody>
          <a:bodyPr/>
          <a:lstStyle/>
          <a:p>
            <a:r>
              <a:rPr lang="en-US" smtClean="0"/>
              <a:t>For each of these lists of integers, provide a simple formula or rule that generates the terms of an integer sequence that begins with the given list. Assuming that your formula or rule is correct, determine the next three terms of the sequence.</a:t>
            </a:r>
          </a:p>
          <a:p>
            <a:pPr lvl="1">
              <a:buFontTx/>
              <a:buNone/>
            </a:pPr>
            <a:r>
              <a:rPr lang="en-US" smtClean="0"/>
              <a:t>3, 6, 11, 18, 27, 38, 51, 66, 83, 102, ...</a:t>
            </a:r>
          </a:p>
        </p:txBody>
      </p:sp>
      <p:sp>
        <p:nvSpPr>
          <p:cNvPr id="4" name="Slide Number Placeholder 3"/>
          <p:cNvSpPr>
            <a:spLocks noGrp="1"/>
          </p:cNvSpPr>
          <p:nvPr>
            <p:ph type="sldNum" sz="quarter" idx="10"/>
          </p:nvPr>
        </p:nvSpPr>
        <p:spPr/>
        <p:txBody>
          <a:bodyPr/>
          <a:lstStyle/>
          <a:p>
            <a:pPr>
              <a:defRPr/>
            </a:pPr>
            <a:fld id="{97063791-E8AD-461B-9404-E839A4397005}" type="slidenum">
              <a:rPr smtClean="0"/>
              <a:pPr>
                <a:defRPr/>
              </a:pPr>
              <a:t>68</a:t>
            </a:fld>
            <a:endParaRPr dirty="0"/>
          </a:p>
        </p:txBody>
      </p:sp>
    </p:spTree>
  </p:cSld>
  <p:clrMapOvr>
    <a:masterClrMapping/>
  </p:clrMapOvr>
  <p:transition>
    <p:split orient="vert" dir="in"/>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73075" y="857250"/>
            <a:ext cx="8077200" cy="641350"/>
          </a:xfrm>
        </p:spPr>
        <p:txBody>
          <a:bodyPr/>
          <a:lstStyle/>
          <a:p>
            <a:r>
              <a:rPr lang="en-US" dirty="0" smtClean="0"/>
              <a:t>Section 2.5: Cardinality of Sets</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a:defRPr/>
            </a:pPr>
            <a:r>
              <a:rPr lang="en-US" dirty="0" smtClean="0"/>
              <a:t>Definition: The sets A and B have the same cardinality if and only if there is a one-to-one correspondence from A to B.</a:t>
            </a:r>
          </a:p>
          <a:p>
            <a:pPr>
              <a:defRPr/>
            </a:pPr>
            <a:r>
              <a:rPr lang="en-US" dirty="0" smtClean="0"/>
              <a:t>Definition: A set that is either finite or has the same cardinality as the set of positive integers is called </a:t>
            </a:r>
            <a:r>
              <a:rPr lang="en-US" b="1" i="1" dirty="0" smtClean="0"/>
              <a:t>countable</a:t>
            </a:r>
            <a:r>
              <a:rPr lang="en-US" dirty="0" smtClean="0"/>
              <a:t>. A set that is not countable is called </a:t>
            </a:r>
            <a:r>
              <a:rPr lang="en-US" b="1" i="1" dirty="0" smtClean="0"/>
              <a:t>uncountable</a:t>
            </a:r>
            <a:r>
              <a:rPr lang="en-US" dirty="0" smtClean="0"/>
              <a:t>. When an infinite set S is countable, we denote the cardinality of S by  </a:t>
            </a:r>
            <a:r>
              <a:rPr lang="en-US" dirty="0" smtClean="0">
                <a:sym typeface="Symbol"/>
              </a:rPr>
              <a:t></a:t>
            </a:r>
            <a:r>
              <a:rPr lang="en-US" baseline="-25000" dirty="0" smtClean="0">
                <a:sym typeface="Symbol"/>
              </a:rPr>
              <a:t>0 </a:t>
            </a:r>
            <a:r>
              <a:rPr lang="en-US" dirty="0" smtClean="0"/>
              <a:t>(where </a:t>
            </a:r>
            <a:r>
              <a:rPr lang="en-US" dirty="0" smtClean="0">
                <a:sym typeface="Symbol"/>
              </a:rPr>
              <a:t></a:t>
            </a:r>
            <a:r>
              <a:rPr lang="en-US" baseline="-25000" dirty="0" smtClean="0">
                <a:sym typeface="Symbol"/>
              </a:rPr>
              <a:t>0</a:t>
            </a:r>
            <a:r>
              <a:rPr lang="en-US" dirty="0" smtClean="0"/>
              <a:t> is aleph, the first letter of the Hebrew alphabet). We write |S| = </a:t>
            </a:r>
            <a:r>
              <a:rPr lang="en-US" dirty="0" smtClean="0">
                <a:sym typeface="Symbol"/>
              </a:rPr>
              <a:t></a:t>
            </a:r>
            <a:r>
              <a:rPr lang="en-US" baseline="-25000" dirty="0" smtClean="0">
                <a:sym typeface="Symbol"/>
              </a:rPr>
              <a:t>0</a:t>
            </a:r>
            <a:r>
              <a:rPr lang="en-US" dirty="0" smtClean="0"/>
              <a:t> and say that S has cardinality "aleph null."</a:t>
            </a:r>
            <a:endParaRPr lang="en-US" dirty="0"/>
          </a:p>
        </p:txBody>
      </p:sp>
      <p:sp>
        <p:nvSpPr>
          <p:cNvPr id="4" name="Slide Number Placeholder 3"/>
          <p:cNvSpPr>
            <a:spLocks noGrp="1"/>
          </p:cNvSpPr>
          <p:nvPr>
            <p:ph type="sldNum" sz="quarter" idx="10"/>
          </p:nvPr>
        </p:nvSpPr>
        <p:spPr/>
        <p:txBody>
          <a:bodyPr/>
          <a:lstStyle/>
          <a:p>
            <a:pPr>
              <a:defRPr/>
            </a:pPr>
            <a:fld id="{2437CE1B-9791-4AEF-8E15-990F7E069D34}" type="slidenum">
              <a:rPr smtClean="0"/>
              <a:pPr>
                <a:defRPr/>
              </a:pPr>
              <a:t>69</a:t>
            </a:fld>
            <a:endParaRPr dirty="0"/>
          </a:p>
        </p:txBody>
      </p:sp>
    </p:spTree>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73075" y="857250"/>
            <a:ext cx="8077200" cy="641350"/>
          </a:xfrm>
        </p:spPr>
        <p:txBody>
          <a:bodyPr/>
          <a:lstStyle/>
          <a:p>
            <a:r>
              <a:rPr lang="en-US" smtClean="0"/>
              <a:t>Venn Diagrams</a:t>
            </a:r>
          </a:p>
        </p:txBody>
      </p:sp>
      <p:sp>
        <p:nvSpPr>
          <p:cNvPr id="13315" name="Rectangle 3"/>
          <p:cNvSpPr>
            <a:spLocks noGrp="1" noChangeArrowheads="1"/>
          </p:cNvSpPr>
          <p:nvPr>
            <p:ph type="body" idx="1"/>
          </p:nvPr>
        </p:nvSpPr>
        <p:spPr>
          <a:xfrm>
            <a:off x="495300" y="1571625"/>
            <a:ext cx="8064500" cy="5000625"/>
          </a:xfrm>
        </p:spPr>
        <p:txBody>
          <a:bodyPr/>
          <a:lstStyle/>
          <a:p>
            <a:pPr marL="457200" indent="-457200"/>
            <a:r>
              <a:rPr lang="en-US" smtClean="0"/>
              <a:t>Used to graphically represent sets</a:t>
            </a:r>
          </a:p>
          <a:p>
            <a:pPr marL="457200" indent="-457200"/>
            <a:r>
              <a:rPr lang="en-US" smtClean="0"/>
              <a:t>Universal set is represented by a rectangle, all other subsets are represented by circles and/or other geometric shapes.</a:t>
            </a:r>
          </a:p>
          <a:p>
            <a:pPr marL="457200" indent="-457200"/>
            <a:r>
              <a:rPr lang="en-US" smtClean="0"/>
              <a:t>Q#11 pp.127: Use a Venn diagram to illustrate the relationship A </a:t>
            </a:r>
            <a:r>
              <a:rPr lang="en-US" smtClean="0">
                <a:sym typeface="Symbol" pitchFamily="18" charset="2"/>
              </a:rPr>
              <a:t> </a:t>
            </a:r>
            <a:r>
              <a:rPr lang="en-US" smtClean="0"/>
              <a:t>B and B </a:t>
            </a:r>
            <a:r>
              <a:rPr lang="en-US" smtClean="0">
                <a:sym typeface="Symbol" pitchFamily="18" charset="2"/>
              </a:rPr>
              <a:t></a:t>
            </a:r>
            <a:r>
              <a:rPr lang="en-US" smtClean="0"/>
              <a:t> C.</a:t>
            </a:r>
          </a:p>
        </p:txBody>
      </p:sp>
      <p:sp>
        <p:nvSpPr>
          <p:cNvPr id="4" name="Slide Number Placeholder 3"/>
          <p:cNvSpPr>
            <a:spLocks noGrp="1"/>
          </p:cNvSpPr>
          <p:nvPr>
            <p:ph type="sldNum" sz="quarter" idx="10"/>
          </p:nvPr>
        </p:nvSpPr>
        <p:spPr/>
        <p:txBody>
          <a:bodyPr/>
          <a:lstStyle/>
          <a:p>
            <a:pPr>
              <a:defRPr/>
            </a:pPr>
            <a:fld id="{E4578DAF-F0F4-46BB-BBC5-4D4E563908FB}" type="slidenum">
              <a:rPr smtClean="0"/>
              <a:pPr>
                <a:defRPr/>
              </a:pPr>
              <a:t>7</a:t>
            </a:fld>
            <a:endParaRPr dirty="0"/>
          </a:p>
        </p:txBody>
      </p:sp>
    </p:spTree>
  </p:cSld>
  <p:clrMapOvr>
    <a:masterClrMapping/>
  </p:clrMapOvr>
  <p:transition>
    <p:split orient="vert"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73075" y="857250"/>
            <a:ext cx="8077200" cy="641350"/>
          </a:xfrm>
        </p:spPr>
        <p:txBody>
          <a:bodyPr/>
          <a:lstStyle/>
          <a:p>
            <a:r>
              <a:rPr lang="en-US" smtClean="0"/>
              <a:t>Cardinality</a:t>
            </a:r>
          </a:p>
        </p:txBody>
      </p:sp>
      <p:sp>
        <p:nvSpPr>
          <p:cNvPr id="77827" name="Content Placeholder 2"/>
          <p:cNvSpPr>
            <a:spLocks noGrp="1"/>
          </p:cNvSpPr>
          <p:nvPr>
            <p:ph idx="1"/>
          </p:nvPr>
        </p:nvSpPr>
        <p:spPr>
          <a:xfrm>
            <a:off x="495300" y="1571625"/>
            <a:ext cx="8064500" cy="5000625"/>
          </a:xfrm>
        </p:spPr>
        <p:txBody>
          <a:bodyPr/>
          <a:lstStyle/>
          <a:p>
            <a:r>
              <a:rPr lang="en-US" smtClean="0"/>
              <a:t>Question: What do we need to do to find whether a set is countable or not?</a:t>
            </a:r>
          </a:p>
          <a:p>
            <a:r>
              <a:rPr lang="en-US" smtClean="0"/>
              <a:t>Example 1: Show that the set of odd positive integers is a countable set.</a:t>
            </a:r>
          </a:p>
        </p:txBody>
      </p:sp>
      <p:sp>
        <p:nvSpPr>
          <p:cNvPr id="4" name="Slide Number Placeholder 3"/>
          <p:cNvSpPr>
            <a:spLocks noGrp="1"/>
          </p:cNvSpPr>
          <p:nvPr>
            <p:ph type="sldNum" sz="quarter" idx="10"/>
          </p:nvPr>
        </p:nvSpPr>
        <p:spPr/>
        <p:txBody>
          <a:bodyPr/>
          <a:lstStyle/>
          <a:p>
            <a:pPr>
              <a:defRPr/>
            </a:pPr>
            <a:fld id="{9FE1FA02-850E-4CE5-B00B-8F34A0FD7C68}" type="slidenum">
              <a:rPr smtClean="0"/>
              <a:pPr>
                <a:defRPr/>
              </a:pPr>
              <a:t>70</a:t>
            </a:fld>
            <a:endParaRPr dirty="0"/>
          </a:p>
        </p:txBody>
      </p:sp>
    </p:spTree>
  </p:cSld>
  <p:clrMapOvr>
    <a:masterClrMapping/>
  </p:clrMapOvr>
  <p:transition>
    <p:split orient="vert" dir="in"/>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73075" y="857250"/>
            <a:ext cx="8077200" cy="641350"/>
          </a:xfrm>
        </p:spPr>
        <p:txBody>
          <a:bodyPr/>
          <a:lstStyle/>
          <a:p>
            <a:r>
              <a:rPr lang="en-US" smtClean="0"/>
              <a:t>Cardinality</a:t>
            </a:r>
          </a:p>
        </p:txBody>
      </p:sp>
      <p:sp>
        <p:nvSpPr>
          <p:cNvPr id="78851" name="Content Placeholder 2"/>
          <p:cNvSpPr>
            <a:spLocks noGrp="1"/>
          </p:cNvSpPr>
          <p:nvPr>
            <p:ph idx="1"/>
          </p:nvPr>
        </p:nvSpPr>
        <p:spPr>
          <a:xfrm>
            <a:off x="495300" y="1571625"/>
            <a:ext cx="8064500" cy="5000625"/>
          </a:xfrm>
        </p:spPr>
        <p:txBody>
          <a:bodyPr/>
          <a:lstStyle/>
          <a:p>
            <a:r>
              <a:rPr lang="en-US" smtClean="0"/>
              <a:t>Example 2: Show that the set of all integers is countable.</a:t>
            </a:r>
          </a:p>
        </p:txBody>
      </p:sp>
      <p:sp>
        <p:nvSpPr>
          <p:cNvPr id="4" name="Slide Number Placeholder 3"/>
          <p:cNvSpPr>
            <a:spLocks noGrp="1"/>
          </p:cNvSpPr>
          <p:nvPr>
            <p:ph type="sldNum" sz="quarter" idx="10"/>
          </p:nvPr>
        </p:nvSpPr>
        <p:spPr/>
        <p:txBody>
          <a:bodyPr/>
          <a:lstStyle/>
          <a:p>
            <a:pPr>
              <a:defRPr/>
            </a:pPr>
            <a:fld id="{47A7D98D-D0FE-4075-82D7-EE5FD0E57164}" type="slidenum">
              <a:rPr smtClean="0"/>
              <a:pPr>
                <a:defRPr/>
              </a:pPr>
              <a:t>71</a:t>
            </a:fld>
            <a:endParaRPr dirty="0"/>
          </a:p>
        </p:txBody>
      </p:sp>
    </p:spTree>
  </p:cSld>
  <p:clrMapOvr>
    <a:masterClrMapping/>
  </p:clrMapOvr>
  <p:transition>
    <p:split orient="vert" dir="in"/>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73075" y="857250"/>
            <a:ext cx="8077200" cy="641350"/>
          </a:xfrm>
        </p:spPr>
        <p:txBody>
          <a:bodyPr/>
          <a:lstStyle/>
          <a:p>
            <a:r>
              <a:rPr lang="en-US" smtClean="0"/>
              <a:t>Cardinality</a:t>
            </a:r>
          </a:p>
        </p:txBody>
      </p:sp>
      <p:sp>
        <p:nvSpPr>
          <p:cNvPr id="79875" name="Content Placeholder 2"/>
          <p:cNvSpPr>
            <a:spLocks noGrp="1"/>
          </p:cNvSpPr>
          <p:nvPr>
            <p:ph idx="1"/>
          </p:nvPr>
        </p:nvSpPr>
        <p:spPr>
          <a:xfrm>
            <a:off x="495300" y="1571625"/>
            <a:ext cx="8064500" cy="5000625"/>
          </a:xfrm>
        </p:spPr>
        <p:txBody>
          <a:bodyPr/>
          <a:lstStyle/>
          <a:p>
            <a:r>
              <a:rPr lang="en-US" smtClean="0"/>
              <a:t>Example 3: Show that the set of positive rational numbers is countable.</a:t>
            </a:r>
          </a:p>
        </p:txBody>
      </p:sp>
      <p:sp>
        <p:nvSpPr>
          <p:cNvPr id="4" name="Slide Number Placeholder 3"/>
          <p:cNvSpPr>
            <a:spLocks noGrp="1"/>
          </p:cNvSpPr>
          <p:nvPr>
            <p:ph type="sldNum" sz="quarter" idx="10"/>
          </p:nvPr>
        </p:nvSpPr>
        <p:spPr/>
        <p:txBody>
          <a:bodyPr/>
          <a:lstStyle/>
          <a:p>
            <a:pPr>
              <a:defRPr/>
            </a:pPr>
            <a:fld id="{15CE75C2-2056-435F-AE48-4A5D53B80C70}" type="slidenum">
              <a:rPr smtClean="0"/>
              <a:pPr>
                <a:defRPr/>
              </a:pPr>
              <a:t>72</a:t>
            </a:fld>
            <a:endParaRPr dirty="0"/>
          </a:p>
        </p:txBody>
      </p:sp>
    </p:spTree>
  </p:cSld>
  <p:clrMapOvr>
    <a:masterClrMapping/>
  </p:clrMapOvr>
  <p:transition>
    <p:split orient="ver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473075" y="857250"/>
            <a:ext cx="8077200" cy="641350"/>
          </a:xfrm>
        </p:spPr>
        <p:txBody>
          <a:bodyPr/>
          <a:lstStyle/>
          <a:p>
            <a:r>
              <a:rPr lang="en-US" smtClean="0"/>
              <a:t>Cardinality</a:t>
            </a:r>
          </a:p>
        </p:txBody>
      </p:sp>
      <p:sp>
        <p:nvSpPr>
          <p:cNvPr id="80899" name="Content Placeholder 2"/>
          <p:cNvSpPr>
            <a:spLocks noGrp="1"/>
          </p:cNvSpPr>
          <p:nvPr>
            <p:ph idx="1"/>
          </p:nvPr>
        </p:nvSpPr>
        <p:spPr>
          <a:xfrm>
            <a:off x="495300" y="1571625"/>
            <a:ext cx="8064500" cy="5000625"/>
          </a:xfrm>
        </p:spPr>
        <p:txBody>
          <a:bodyPr/>
          <a:lstStyle/>
          <a:p>
            <a:r>
              <a:rPr lang="en-US" smtClean="0"/>
              <a:t>Example 4: Show that the set of real numbers is an uncountable set.</a:t>
            </a:r>
          </a:p>
        </p:txBody>
      </p:sp>
      <p:sp>
        <p:nvSpPr>
          <p:cNvPr id="4" name="Slide Number Placeholder 3"/>
          <p:cNvSpPr>
            <a:spLocks noGrp="1"/>
          </p:cNvSpPr>
          <p:nvPr>
            <p:ph type="sldNum" sz="quarter" idx="10"/>
          </p:nvPr>
        </p:nvSpPr>
        <p:spPr/>
        <p:txBody>
          <a:bodyPr/>
          <a:lstStyle/>
          <a:p>
            <a:pPr>
              <a:defRPr/>
            </a:pPr>
            <a:fld id="{69022B2D-3550-42BB-82CF-6295DDBA47F1}" type="slidenum">
              <a:rPr smtClean="0"/>
              <a:pPr>
                <a:defRPr/>
              </a:pPr>
              <a:t>73</a:t>
            </a:fld>
            <a:endParaRPr dirty="0"/>
          </a:p>
        </p:txBody>
      </p:sp>
    </p:spTree>
  </p:cSld>
  <p:clrMapOvr>
    <a:masterClrMapping/>
  </p:clrMapOvr>
  <p:transition>
    <p:split orient="vert" dir="in"/>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Cantor Diagonalization Argument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85000" lnSpcReduction="20000"/>
              </a:bodyPr>
              <a:lstStyle/>
              <a:p>
                <a:r>
                  <a:rPr lang="en-US" dirty="0" smtClean="0"/>
                  <a:t>Example:</a:t>
                </a:r>
              </a:p>
              <a:p>
                <a:pPr marL="0" indent="0">
                  <a:buNone/>
                </a:pPr>
                <a:r>
                  <a:rPr lang="en-US" dirty="0" smtClean="0"/>
                  <a:t>Assume that the first 10 real numbers are</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0.38474563483874747493</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0.84837530484845884584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0.78357878987893378984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0.87212568554558546554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0.24579524246486524654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0.14872865485734955821</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0.97258656414565445454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0.45546548985838958876</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0.37918734791485472594</m:t>
                      </m:r>
                    </m:oMath>
                  </m:oMathPara>
                </a14:m>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0.56474845454645642545</m:t>
                      </m:r>
                    </m:oMath>
                  </m:oMathPara>
                </a14:m>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36" t="-2805"/>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3C323489-201B-4925-B3CB-A235387657D5}" type="slidenum">
              <a:rPr lang="en-US" smtClean="0"/>
              <a:pPr>
                <a:defRPr/>
              </a:pPr>
              <a:t>74</a:t>
            </a:fld>
            <a:endParaRPr lang="en-US" dirty="0"/>
          </a:p>
        </p:txBody>
      </p:sp>
    </p:spTree>
    <p:extLst>
      <p:ext uri="{BB962C8B-B14F-4D97-AF65-F5344CB8AC3E}">
        <p14:creationId xmlns:p14="http://schemas.microsoft.com/office/powerpoint/2010/main" val="563430363"/>
      </p:ext>
    </p:extLst>
  </p:cSld>
  <p:clrMapOvr>
    <a:masterClrMapping/>
  </p:clrMapOvr>
  <p:transition>
    <p:split orient="vert" dir="in"/>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73075" y="857250"/>
            <a:ext cx="8077200" cy="641350"/>
          </a:xfrm>
        </p:spPr>
        <p:txBody>
          <a:bodyPr/>
          <a:lstStyle/>
          <a:p>
            <a:r>
              <a:rPr lang="en-US" smtClean="0"/>
              <a:t>Reading</a:t>
            </a:r>
          </a:p>
        </p:txBody>
      </p:sp>
      <p:sp>
        <p:nvSpPr>
          <p:cNvPr id="81923" name="Content Placeholder 2"/>
          <p:cNvSpPr>
            <a:spLocks noGrp="1"/>
          </p:cNvSpPr>
          <p:nvPr>
            <p:ph idx="1"/>
          </p:nvPr>
        </p:nvSpPr>
        <p:spPr>
          <a:xfrm>
            <a:off x="495300" y="1571625"/>
            <a:ext cx="8064500" cy="5000625"/>
          </a:xfrm>
        </p:spPr>
        <p:txBody>
          <a:bodyPr/>
          <a:lstStyle/>
          <a:p>
            <a:r>
              <a:rPr lang="en-US" smtClean="0"/>
              <a:t>Hilbert’s Grand Hotel</a:t>
            </a:r>
          </a:p>
        </p:txBody>
      </p:sp>
      <p:sp>
        <p:nvSpPr>
          <p:cNvPr id="4" name="Slide Number Placeholder 3"/>
          <p:cNvSpPr>
            <a:spLocks noGrp="1"/>
          </p:cNvSpPr>
          <p:nvPr>
            <p:ph type="sldNum" sz="quarter" idx="10"/>
          </p:nvPr>
        </p:nvSpPr>
        <p:spPr/>
        <p:txBody>
          <a:bodyPr/>
          <a:lstStyle/>
          <a:p>
            <a:pPr>
              <a:defRPr/>
            </a:pPr>
            <a:fld id="{7C197A79-BD4B-4EE1-AF6E-5AD9707AA249}" type="slidenum">
              <a:rPr smtClean="0"/>
              <a:pPr>
                <a:defRPr/>
              </a:pPr>
              <a:t>75</a:t>
            </a:fld>
            <a:endParaRPr dirty="0"/>
          </a:p>
        </p:txBody>
      </p:sp>
    </p:spTree>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73075" y="857250"/>
            <a:ext cx="8077200" cy="641350"/>
          </a:xfrm>
        </p:spPr>
        <p:txBody>
          <a:bodyPr/>
          <a:lstStyle/>
          <a:p>
            <a:r>
              <a:rPr lang="en-US" smtClean="0"/>
              <a:t>More Preliminaries</a:t>
            </a:r>
          </a:p>
        </p:txBody>
      </p:sp>
      <p:sp>
        <p:nvSpPr>
          <p:cNvPr id="3" name="Content Placeholder 2"/>
          <p:cNvSpPr>
            <a:spLocks noGrp="1"/>
          </p:cNvSpPr>
          <p:nvPr>
            <p:ph idx="1"/>
          </p:nvPr>
        </p:nvSpPr>
        <p:spPr>
          <a:xfrm>
            <a:off x="495300" y="1571625"/>
            <a:ext cx="8064500" cy="5000625"/>
          </a:xfrm>
        </p:spPr>
        <p:txBody>
          <a:bodyPr/>
          <a:lstStyle/>
          <a:p>
            <a:r>
              <a:rPr lang="en-US" smtClean="0"/>
              <a:t>Theorem 1: For every set S</a:t>
            </a:r>
          </a:p>
          <a:p>
            <a:pPr lvl="1"/>
            <a:r>
              <a:rPr lang="en-US" smtClean="0">
                <a:sym typeface="Symbol" pitchFamily="18" charset="2"/>
              </a:rPr>
              <a:t>  S</a:t>
            </a:r>
          </a:p>
          <a:p>
            <a:pPr lvl="1"/>
            <a:r>
              <a:rPr lang="en-US" smtClean="0">
                <a:sym typeface="Symbol" pitchFamily="18" charset="2"/>
              </a:rPr>
              <a:t>S  S</a:t>
            </a:r>
          </a:p>
          <a:p>
            <a:pPr lvl="1">
              <a:buFontTx/>
              <a:buNone/>
            </a:pPr>
            <a:r>
              <a:rPr lang="en-US" smtClean="0">
                <a:sym typeface="Symbol" pitchFamily="18" charset="2"/>
              </a:rPr>
              <a:t>Proof:</a:t>
            </a:r>
          </a:p>
          <a:p>
            <a:r>
              <a:rPr lang="en-US" sz="3600" smtClean="0"/>
              <a:t>Proper Subset</a:t>
            </a:r>
          </a:p>
        </p:txBody>
      </p:sp>
      <p:sp>
        <p:nvSpPr>
          <p:cNvPr id="4" name="Slide Number Placeholder 3"/>
          <p:cNvSpPr>
            <a:spLocks noGrp="1"/>
          </p:cNvSpPr>
          <p:nvPr>
            <p:ph type="sldNum" sz="quarter" idx="10"/>
          </p:nvPr>
        </p:nvSpPr>
        <p:spPr/>
        <p:txBody>
          <a:bodyPr/>
          <a:lstStyle/>
          <a:p>
            <a:pPr>
              <a:defRPr/>
            </a:pPr>
            <a:fld id="{EEA2F2ED-4E5E-44E9-9016-D979C4BFB034}" type="slidenum">
              <a:rPr smtClean="0"/>
              <a:pPr>
                <a:defRPr/>
              </a:pPr>
              <a:t>8</a:t>
            </a:fld>
            <a:endParaRPr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to="" calcmode="lin" valueType="num">
                                      <p:cBhvr>
                                        <p:cTn id="7"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73075" y="857250"/>
            <a:ext cx="8077200" cy="641350"/>
          </a:xfrm>
        </p:spPr>
        <p:txBody>
          <a:bodyPr/>
          <a:lstStyle/>
          <a:p>
            <a:r>
              <a:rPr lang="en-US" smtClean="0"/>
              <a:t>Examples</a:t>
            </a:r>
          </a:p>
        </p:txBody>
      </p:sp>
      <p:sp>
        <p:nvSpPr>
          <p:cNvPr id="15363" name="Content Placeholder 2"/>
          <p:cNvSpPr>
            <a:spLocks noGrp="1"/>
          </p:cNvSpPr>
          <p:nvPr>
            <p:ph idx="1"/>
          </p:nvPr>
        </p:nvSpPr>
        <p:spPr>
          <a:xfrm>
            <a:off x="495300" y="1571625"/>
            <a:ext cx="8064500" cy="5000625"/>
          </a:xfrm>
        </p:spPr>
        <p:txBody>
          <a:bodyPr/>
          <a:lstStyle/>
          <a:p>
            <a:r>
              <a:rPr lang="en-US" smtClean="0"/>
              <a:t>Q6 pp 127: For each of the following sets, determine whether 2 is an element of that set.</a:t>
            </a:r>
          </a:p>
          <a:p>
            <a:pPr lvl="1">
              <a:buFontTx/>
              <a:buNone/>
            </a:pPr>
            <a:r>
              <a:rPr lang="en-US" smtClean="0"/>
              <a:t>a) {x</a:t>
            </a:r>
            <a:r>
              <a:rPr lang="en-US" smtClean="0">
                <a:sym typeface="Symbol" pitchFamily="18" charset="2"/>
              </a:rPr>
              <a:t></a:t>
            </a:r>
            <a:r>
              <a:rPr lang="en-US" smtClean="0">
                <a:ea typeface="Arial Unicode MS" pitchFamily="34" charset="-128"/>
                <a:cs typeface="Arial Unicode MS" pitchFamily="34" charset="-128"/>
              </a:rPr>
              <a:t>ℝ</a:t>
            </a:r>
            <a:r>
              <a:rPr lang="en-US" smtClean="0"/>
              <a:t> | x is an integer greater than 1}</a:t>
            </a:r>
          </a:p>
          <a:p>
            <a:pPr lvl="1">
              <a:buFontTx/>
              <a:buNone/>
            </a:pPr>
            <a:r>
              <a:rPr lang="en-US" smtClean="0"/>
              <a:t>b) {x</a:t>
            </a:r>
            <a:r>
              <a:rPr lang="en-US" smtClean="0">
                <a:sym typeface="Symbol" pitchFamily="18" charset="2"/>
              </a:rPr>
              <a:t></a:t>
            </a:r>
            <a:r>
              <a:rPr lang="en-US" smtClean="0">
                <a:ea typeface="Arial Unicode MS" pitchFamily="34" charset="-128"/>
                <a:cs typeface="Arial Unicode MS" pitchFamily="34" charset="-128"/>
              </a:rPr>
              <a:t>ℝ</a:t>
            </a:r>
            <a:r>
              <a:rPr lang="en-US" smtClean="0"/>
              <a:t> | x is the square of an integer}</a:t>
            </a:r>
          </a:p>
          <a:p>
            <a:pPr lvl="1">
              <a:buFontTx/>
              <a:buNone/>
            </a:pPr>
            <a:r>
              <a:rPr lang="en-US" smtClean="0"/>
              <a:t>c) {2,{2}}</a:t>
            </a:r>
          </a:p>
          <a:p>
            <a:pPr lvl="1">
              <a:buFontTx/>
              <a:buNone/>
            </a:pPr>
            <a:r>
              <a:rPr lang="en-US" smtClean="0"/>
              <a:t>d) {{2},{{2}}}</a:t>
            </a:r>
          </a:p>
          <a:p>
            <a:pPr lvl="1">
              <a:buFontTx/>
              <a:buNone/>
            </a:pPr>
            <a:r>
              <a:rPr lang="en-US" smtClean="0"/>
              <a:t>e) {{2},{2,{2}}} </a:t>
            </a:r>
          </a:p>
          <a:p>
            <a:pPr lvl="1">
              <a:buFontTx/>
              <a:buNone/>
            </a:pPr>
            <a:r>
              <a:rPr lang="en-US" smtClean="0"/>
              <a:t>f) {{{2}}}</a:t>
            </a:r>
          </a:p>
        </p:txBody>
      </p:sp>
      <p:sp>
        <p:nvSpPr>
          <p:cNvPr id="4" name="Slide Number Placeholder 3"/>
          <p:cNvSpPr>
            <a:spLocks noGrp="1"/>
          </p:cNvSpPr>
          <p:nvPr>
            <p:ph type="sldNum" sz="quarter" idx="10"/>
          </p:nvPr>
        </p:nvSpPr>
        <p:spPr/>
        <p:txBody>
          <a:bodyPr/>
          <a:lstStyle/>
          <a:p>
            <a:pPr>
              <a:defRPr/>
            </a:pPr>
            <a:fld id="{D6575460-96D7-4FDF-903C-13ECEA061776}" type="slidenum">
              <a:rPr smtClean="0"/>
              <a:pPr>
                <a:defRPr/>
              </a:pPr>
              <a:t>9</a:t>
            </a:fld>
            <a:endParaRPr dirty="0"/>
          </a:p>
        </p:txBody>
      </p:sp>
    </p:spTree>
  </p:cSld>
  <p:clrMapOvr>
    <a:masterClrMapping/>
  </p:clrMapOvr>
  <p:transition>
    <p:split orient="vert" dir="in"/>
  </p:transition>
  <p:timing>
    <p:tnLst>
      <p:par>
        <p:cTn id="1" dur="indefinite" restart="never" nodeType="tmRoot"/>
      </p:par>
    </p:tnLst>
  </p:timing>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39303</TotalTime>
  <Words>4011</Words>
  <Application>Microsoft Office PowerPoint</Application>
  <PresentationFormat>On-screen Show (4:3)</PresentationFormat>
  <Paragraphs>487</Paragraphs>
  <Slides>75</Slides>
  <Notes>22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86" baseType="lpstr">
      <vt:lpstr>Arial</vt:lpstr>
      <vt:lpstr>Arial Unicode MS</vt:lpstr>
      <vt:lpstr>Calibri</vt:lpstr>
      <vt:lpstr>Cambria Math</vt:lpstr>
      <vt:lpstr>Symbol</vt:lpstr>
      <vt:lpstr>Times New Roman</vt:lpstr>
      <vt:lpstr>Verdana</vt:lpstr>
      <vt:lpstr>Wingdings</vt:lpstr>
      <vt:lpstr>Wingdings 3</vt:lpstr>
      <vt:lpstr>CLIPBOARD</vt:lpstr>
      <vt:lpstr>Equation</vt:lpstr>
      <vt:lpstr>ICS 253: Discrete Structures I</vt:lpstr>
      <vt:lpstr>Reading Assignment</vt:lpstr>
      <vt:lpstr>Introduction</vt:lpstr>
      <vt:lpstr>Section 2.1: Sets</vt:lpstr>
      <vt:lpstr>Examples</vt:lpstr>
      <vt:lpstr>Some Notations and Preliminaries</vt:lpstr>
      <vt:lpstr>Venn Diagrams</vt:lpstr>
      <vt:lpstr>More Preliminaries</vt:lpstr>
      <vt:lpstr>Examples</vt:lpstr>
      <vt:lpstr>More Preliminaries</vt:lpstr>
      <vt:lpstr>Examples</vt:lpstr>
      <vt:lpstr>Cartesian Products</vt:lpstr>
      <vt:lpstr>Examples</vt:lpstr>
      <vt:lpstr>Using Set Notation with Quantifiers</vt:lpstr>
      <vt:lpstr>Examples</vt:lpstr>
      <vt:lpstr>Examples</vt:lpstr>
      <vt:lpstr>Section 2.2: Set Operations</vt:lpstr>
      <vt:lpstr>Complement of a Set</vt:lpstr>
      <vt:lpstr>Example</vt:lpstr>
      <vt:lpstr>Cardinality of Some Set Operations </vt:lpstr>
      <vt:lpstr>Set Identities Verification</vt:lpstr>
      <vt:lpstr>Set Identities</vt:lpstr>
      <vt:lpstr>Set Identities (Cont.)</vt:lpstr>
      <vt:lpstr>Examples</vt:lpstr>
      <vt:lpstr>Generalized Union and Intersection</vt:lpstr>
      <vt:lpstr>Examples</vt:lpstr>
      <vt:lpstr>Computer Representation of Sets</vt:lpstr>
      <vt:lpstr>Example</vt:lpstr>
      <vt:lpstr>Section 2.3: Functions</vt:lpstr>
      <vt:lpstr>Examples</vt:lpstr>
      <vt:lpstr>Examples</vt:lpstr>
      <vt:lpstr>Examples</vt:lpstr>
      <vt:lpstr>Some Operations on Functions</vt:lpstr>
      <vt:lpstr>Some Functional Properties</vt:lpstr>
      <vt:lpstr>Examples</vt:lpstr>
      <vt:lpstr>More Properties</vt:lpstr>
      <vt:lpstr>Inverse Functions</vt:lpstr>
      <vt:lpstr>Composition of Functions</vt:lpstr>
      <vt:lpstr>Example</vt:lpstr>
      <vt:lpstr>Graphs of Functions</vt:lpstr>
      <vt:lpstr>Graph of f(n)=1 – n2 from ℤ to ℤ</vt:lpstr>
      <vt:lpstr>Some Important Functions</vt:lpstr>
      <vt:lpstr>Useful Properties of the Floor and Ceiling Functions</vt:lpstr>
      <vt:lpstr>PowerPoint Presentation</vt:lpstr>
      <vt:lpstr>PowerPoint Presentation</vt:lpstr>
      <vt:lpstr>PowerPoint Presentation</vt:lpstr>
      <vt:lpstr>Example</vt:lpstr>
      <vt:lpstr>Partial Functions</vt:lpstr>
      <vt:lpstr>Section 2.4: Sequences and Summations</vt:lpstr>
      <vt:lpstr>Notation</vt:lpstr>
      <vt:lpstr>Notation</vt:lpstr>
      <vt:lpstr>Examples</vt:lpstr>
      <vt:lpstr>Recurrence Relations</vt:lpstr>
      <vt:lpstr>Examples</vt:lpstr>
      <vt:lpstr>Examples</vt:lpstr>
      <vt:lpstr>Examples</vt:lpstr>
      <vt:lpstr>Sequence Generalization</vt:lpstr>
      <vt:lpstr>A Table to Memorize!</vt:lpstr>
      <vt:lpstr>More Examples</vt:lpstr>
      <vt:lpstr>PowerPoint Presentation</vt:lpstr>
      <vt:lpstr>Summations</vt:lpstr>
      <vt:lpstr>Examples</vt:lpstr>
      <vt:lpstr>Index Changes in the Summation</vt:lpstr>
      <vt:lpstr>Theorem 1</vt:lpstr>
      <vt:lpstr>Examples</vt:lpstr>
      <vt:lpstr>Some Useful Summations</vt:lpstr>
      <vt:lpstr>More Examples</vt:lpstr>
      <vt:lpstr>More Examples</vt:lpstr>
      <vt:lpstr>Section 2.5: Cardinality of Sets</vt:lpstr>
      <vt:lpstr>Cardinality</vt:lpstr>
      <vt:lpstr>Cardinality</vt:lpstr>
      <vt:lpstr>Cardinality</vt:lpstr>
      <vt:lpstr>Cardinality</vt:lpstr>
      <vt:lpstr>Cantor Diagonalization Argument</vt:lpstr>
      <vt:lpstr>Reading</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Al-Khatib</cp:lastModifiedBy>
  <cp:revision>2384</cp:revision>
  <cp:lastPrinted>2015-06-21T07:24:20Z</cp:lastPrinted>
  <dcterms:created xsi:type="dcterms:W3CDTF">2010-02-19T17:36:10Z</dcterms:created>
  <dcterms:modified xsi:type="dcterms:W3CDTF">2018-07-16T07:05:53Z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